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2"/>
  </p:sldMasterIdLst>
  <p:notesMasterIdLst>
    <p:notesMasterId r:id="rId25"/>
  </p:notesMasterIdLst>
  <p:handoutMasterIdLst>
    <p:handoutMasterId r:id="rId26"/>
  </p:handoutMasterIdLst>
  <p:sldIdLst>
    <p:sldId id="544" r:id="rId3"/>
    <p:sldId id="569" r:id="rId4"/>
    <p:sldId id="621" r:id="rId5"/>
    <p:sldId id="626" r:id="rId6"/>
    <p:sldId id="608" r:id="rId7"/>
    <p:sldId id="629" r:id="rId8"/>
    <p:sldId id="611" r:id="rId9"/>
    <p:sldId id="610" r:id="rId10"/>
    <p:sldId id="612" r:id="rId11"/>
    <p:sldId id="633" r:id="rId12"/>
    <p:sldId id="631" r:id="rId13"/>
    <p:sldId id="602" r:id="rId14"/>
    <p:sldId id="632" r:id="rId15"/>
    <p:sldId id="638" r:id="rId16"/>
    <p:sldId id="635" r:id="rId17"/>
    <p:sldId id="634" r:id="rId18"/>
    <p:sldId id="614" r:id="rId19"/>
    <p:sldId id="639" r:id="rId20"/>
    <p:sldId id="616" r:id="rId21"/>
    <p:sldId id="630" r:id="rId22"/>
    <p:sldId id="613" r:id="rId23"/>
    <p:sldId id="618" r:id="rId24"/>
  </p:sldIdLst>
  <p:sldSz cx="9144000" cy="6858000" type="screen4x3"/>
  <p:notesSz cx="6797675" cy="9928225"/>
  <p:defaultTextStyle>
    <a:defPPr>
      <a:defRPr lang="de-CH"/>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orient="horz" pos="1026">
          <p15:clr>
            <a:srgbClr val="A4A3A4"/>
          </p15:clr>
        </p15:guide>
        <p15:guide id="3" orient="horz" pos="3657">
          <p15:clr>
            <a:srgbClr val="A4A3A4"/>
          </p15:clr>
        </p15:guide>
        <p15:guide id="4" pos="839">
          <p15:clr>
            <a:srgbClr val="A4A3A4"/>
          </p15:clr>
        </p15:guide>
        <p15:guide id="5" pos="5556">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CCCC"/>
    <a:srgbClr val="00642D"/>
    <a:srgbClr val="BCE292"/>
    <a:srgbClr val="FF9900"/>
    <a:srgbClr val="FFFFFF"/>
    <a:srgbClr val="72FA7F"/>
    <a:srgbClr val="0066FF"/>
    <a:srgbClr val="003300"/>
    <a:srgbClr val="A4D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339" autoAdjust="0"/>
    <p:restoredTop sz="64198" autoAdjust="0"/>
  </p:normalViewPr>
  <p:slideViewPr>
    <p:cSldViewPr>
      <p:cViewPr varScale="1">
        <p:scale>
          <a:sx n="84" d="100"/>
          <a:sy n="84" d="100"/>
        </p:scale>
        <p:origin x="-2394" y="-90"/>
      </p:cViewPr>
      <p:guideLst>
        <p:guide orient="horz" pos="2160"/>
        <p:guide orient="horz" pos="1026"/>
        <p:guide orient="horz" pos="3657"/>
        <p:guide pos="839"/>
        <p:guide pos="555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0"/>
    </p:cViewPr>
  </p:sorterViewPr>
  <p:notesViewPr>
    <p:cSldViewPr>
      <p:cViewPr>
        <p:scale>
          <a:sx n="124" d="100"/>
          <a:sy n="124" d="100"/>
        </p:scale>
        <p:origin x="-2262" y="54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lw-brs\Desktop\Pr&#228;sentationen\Agrarrecht\Grafi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0066FF"/>
              </a:solidFill>
            </c:spPr>
          </c:dPt>
          <c:dPt>
            <c:idx val="2"/>
            <c:invertIfNegative val="0"/>
            <c:bubble3D val="0"/>
            <c:spPr>
              <a:solidFill>
                <a:srgbClr val="0066FF"/>
              </a:solidFill>
            </c:spPr>
          </c:dPt>
          <c:dPt>
            <c:idx val="3"/>
            <c:invertIfNegative val="0"/>
            <c:bubble3D val="0"/>
            <c:spPr>
              <a:solidFill>
                <a:srgbClr val="0066FF"/>
              </a:solidFill>
            </c:spPr>
          </c:dPt>
          <c:cat>
            <c:strRef>
              <c:f>Tabelle2!$A$2:$A$5</c:f>
              <c:strCache>
                <c:ptCount val="4"/>
                <c:pt idx="0">
                  <c:v>Switzerland</c:v>
                </c:pt>
                <c:pt idx="1">
                  <c:v>Germany</c:v>
                </c:pt>
                <c:pt idx="2">
                  <c:v>France</c:v>
                </c:pt>
                <c:pt idx="3">
                  <c:v>Austria</c:v>
                </c:pt>
              </c:strCache>
            </c:strRef>
          </c:cat>
          <c:val>
            <c:numRef>
              <c:f>Tabelle2!$B$2:$B$5</c:f>
              <c:numCache>
                <c:formatCode>General</c:formatCode>
                <c:ptCount val="4"/>
                <c:pt idx="0">
                  <c:v>100</c:v>
                </c:pt>
                <c:pt idx="1">
                  <c:v>69</c:v>
                </c:pt>
                <c:pt idx="2">
                  <c:v>70</c:v>
                </c:pt>
                <c:pt idx="3">
                  <c:v>67</c:v>
                </c:pt>
              </c:numCache>
            </c:numRef>
          </c:val>
        </c:ser>
        <c:dLbls>
          <c:showLegendKey val="0"/>
          <c:showVal val="0"/>
          <c:showCatName val="0"/>
          <c:showSerName val="0"/>
          <c:showPercent val="0"/>
          <c:showBubbleSize val="0"/>
        </c:dLbls>
        <c:gapWidth val="150"/>
        <c:axId val="76718464"/>
        <c:axId val="80888960"/>
      </c:barChart>
      <c:catAx>
        <c:axId val="76718464"/>
        <c:scaling>
          <c:orientation val="minMax"/>
        </c:scaling>
        <c:delete val="0"/>
        <c:axPos val="b"/>
        <c:numFmt formatCode="General" sourceLinked="0"/>
        <c:majorTickMark val="out"/>
        <c:minorTickMark val="none"/>
        <c:tickLblPos val="nextTo"/>
        <c:spPr>
          <a:solidFill>
            <a:schemeClr val="bg1"/>
          </a:solidFill>
        </c:spPr>
        <c:crossAx val="80888960"/>
        <c:crosses val="autoZero"/>
        <c:auto val="1"/>
        <c:lblAlgn val="ctr"/>
        <c:lblOffset val="100"/>
        <c:noMultiLvlLbl val="0"/>
      </c:catAx>
      <c:valAx>
        <c:axId val="80888960"/>
        <c:scaling>
          <c:orientation val="minMax"/>
        </c:scaling>
        <c:delete val="0"/>
        <c:axPos val="l"/>
        <c:majorGridlines/>
        <c:numFmt formatCode="General" sourceLinked="1"/>
        <c:majorTickMark val="out"/>
        <c:minorTickMark val="none"/>
        <c:tickLblPos val="nextTo"/>
        <c:crossAx val="76718464"/>
        <c:crosses val="autoZero"/>
        <c:crossBetween val="between"/>
      </c:valAx>
    </c:plotArea>
    <c:plotVisOnly val="1"/>
    <c:dispBlanksAs val="gap"/>
    <c:showDLblsOverMax val="0"/>
  </c:chart>
  <c:spPr>
    <a:solidFill>
      <a:schemeClr val="bg1">
        <a:alpha val="62000"/>
      </a:schemeClr>
    </a:solidFill>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5764" cy="496411"/>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eaLnBrk="0" hangingPunct="0">
              <a:defRPr sz="1200">
                <a:cs typeface="+mn-cs"/>
              </a:defRPr>
            </a:lvl1pPr>
          </a:lstStyle>
          <a:p>
            <a:pPr>
              <a:defRPr/>
            </a:pPr>
            <a:endParaRPr lang="en-GB"/>
          </a:p>
        </p:txBody>
      </p:sp>
      <p:sp>
        <p:nvSpPr>
          <p:cNvPr id="20483" name="Rectangle 3"/>
          <p:cNvSpPr>
            <a:spLocks noGrp="1" noChangeArrowheads="1"/>
          </p:cNvSpPr>
          <p:nvPr>
            <p:ph type="dt" sz="quarter" idx="1"/>
          </p:nvPr>
        </p:nvSpPr>
        <p:spPr bwMode="auto">
          <a:xfrm>
            <a:off x="3851912" y="0"/>
            <a:ext cx="2945763" cy="496411"/>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20484" name="Rectangle 4"/>
          <p:cNvSpPr>
            <a:spLocks noGrp="1" noChangeArrowheads="1"/>
          </p:cNvSpPr>
          <p:nvPr>
            <p:ph type="ftr" sz="quarter" idx="2"/>
          </p:nvPr>
        </p:nvSpPr>
        <p:spPr bwMode="auto">
          <a:xfrm>
            <a:off x="1" y="9431814"/>
            <a:ext cx="2945764" cy="496411"/>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eaLnBrk="0" hangingPunct="0">
              <a:defRPr sz="1200">
                <a:cs typeface="+mn-cs"/>
              </a:defRPr>
            </a:lvl1pPr>
          </a:lstStyle>
          <a:p>
            <a:pPr>
              <a:defRPr/>
            </a:pPr>
            <a:endParaRPr lang="en-GB"/>
          </a:p>
        </p:txBody>
      </p:sp>
      <p:sp>
        <p:nvSpPr>
          <p:cNvPr id="20485" name="Rectangle 5"/>
          <p:cNvSpPr>
            <a:spLocks noGrp="1" noChangeArrowheads="1"/>
          </p:cNvSpPr>
          <p:nvPr>
            <p:ph type="sldNum" sz="quarter" idx="3"/>
          </p:nvPr>
        </p:nvSpPr>
        <p:spPr bwMode="auto">
          <a:xfrm>
            <a:off x="3851912" y="9431814"/>
            <a:ext cx="2945763" cy="496411"/>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algn="r" eaLnBrk="0" hangingPunct="0">
              <a:defRPr sz="1200">
                <a:cs typeface="+mn-cs"/>
              </a:defRPr>
            </a:lvl1pPr>
          </a:lstStyle>
          <a:p>
            <a:pPr>
              <a:defRPr/>
            </a:pPr>
            <a:fld id="{9049A0B6-BFC7-426E-A8A5-61CA9E620935}" type="slidenum">
              <a:rPr lang="en-GB"/>
              <a:pPr>
                <a:defRPr/>
              </a:pPr>
              <a:t>‹#›</a:t>
            </a:fld>
            <a:endParaRPr lang="en-GB"/>
          </a:p>
        </p:txBody>
      </p:sp>
    </p:spTree>
    <p:extLst>
      <p:ext uri="{BB962C8B-B14F-4D97-AF65-F5344CB8AC3E}">
        <p14:creationId xmlns:p14="http://schemas.microsoft.com/office/powerpoint/2010/main" val="380787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764" cy="496411"/>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eaLnBrk="0" hangingPunct="0">
              <a:defRPr sz="1200">
                <a:cs typeface="+mn-cs"/>
              </a:defRPr>
            </a:lvl1pPr>
          </a:lstStyle>
          <a:p>
            <a:pPr>
              <a:defRPr/>
            </a:pPr>
            <a:endParaRPr lang="de-CH"/>
          </a:p>
        </p:txBody>
      </p:sp>
      <p:sp>
        <p:nvSpPr>
          <p:cNvPr id="8195" name="Rectangle 3"/>
          <p:cNvSpPr>
            <a:spLocks noGrp="1" noChangeArrowheads="1"/>
          </p:cNvSpPr>
          <p:nvPr>
            <p:ph type="dt" idx="1"/>
          </p:nvPr>
        </p:nvSpPr>
        <p:spPr bwMode="auto">
          <a:xfrm>
            <a:off x="3851912" y="0"/>
            <a:ext cx="2945763" cy="496411"/>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algn="r" eaLnBrk="0" hangingPunct="0">
              <a:defRPr sz="1200">
                <a:cs typeface="+mn-cs"/>
              </a:defRPr>
            </a:lvl1pPr>
          </a:lstStyle>
          <a:p>
            <a:pPr>
              <a:defRPr/>
            </a:pPr>
            <a:endParaRPr lang="de-CH"/>
          </a:p>
        </p:txBody>
      </p:sp>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148" y="4714317"/>
            <a:ext cx="4985380" cy="4469292"/>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p>
            <a:pPr lvl="0"/>
            <a:r>
              <a:rPr lang="de-CH" noProof="0" dirty="0" smtClean="0"/>
              <a:t>Mastertextformat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8198" name="Rectangle 6"/>
          <p:cNvSpPr>
            <a:spLocks noGrp="1" noChangeArrowheads="1"/>
          </p:cNvSpPr>
          <p:nvPr>
            <p:ph type="ftr" sz="quarter" idx="4"/>
          </p:nvPr>
        </p:nvSpPr>
        <p:spPr bwMode="auto">
          <a:xfrm>
            <a:off x="1" y="9431814"/>
            <a:ext cx="2945764" cy="496411"/>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eaLnBrk="0" hangingPunct="0">
              <a:defRPr sz="1200">
                <a:cs typeface="+mn-cs"/>
              </a:defRPr>
            </a:lvl1pPr>
          </a:lstStyle>
          <a:p>
            <a:pPr>
              <a:defRPr/>
            </a:pPr>
            <a:endParaRPr lang="de-CH"/>
          </a:p>
        </p:txBody>
      </p:sp>
      <p:sp>
        <p:nvSpPr>
          <p:cNvPr id="8199" name="Rectangle 7"/>
          <p:cNvSpPr>
            <a:spLocks noGrp="1" noChangeArrowheads="1"/>
          </p:cNvSpPr>
          <p:nvPr>
            <p:ph type="sldNum" sz="quarter" idx="5"/>
          </p:nvPr>
        </p:nvSpPr>
        <p:spPr bwMode="auto">
          <a:xfrm>
            <a:off x="3851912" y="9431814"/>
            <a:ext cx="2945763" cy="496411"/>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algn="r" eaLnBrk="0" hangingPunct="0">
              <a:defRPr sz="1200">
                <a:cs typeface="+mn-cs"/>
              </a:defRPr>
            </a:lvl1pPr>
          </a:lstStyle>
          <a:p>
            <a:pPr>
              <a:defRPr/>
            </a:pPr>
            <a:fld id="{DFDDE78E-917D-4A7E-BE7F-ADBBF0D97C58}" type="slidenum">
              <a:rPr lang="de-CH"/>
              <a:pPr>
                <a:defRPr/>
              </a:pPr>
              <a:t>‹#›</a:t>
            </a:fld>
            <a:endParaRPr lang="de-CH"/>
          </a:p>
        </p:txBody>
      </p:sp>
    </p:spTree>
    <p:extLst>
      <p:ext uri="{BB962C8B-B14F-4D97-AF65-F5344CB8AC3E}">
        <p14:creationId xmlns:p14="http://schemas.microsoft.com/office/powerpoint/2010/main" val="910273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endParaRPr lang="de-CH" dirty="0" smtClean="0"/>
          </a:p>
        </p:txBody>
      </p:sp>
      <p:sp>
        <p:nvSpPr>
          <p:cNvPr id="4" name="Foliennummernplatzhalter 3"/>
          <p:cNvSpPr>
            <a:spLocks noGrp="1"/>
          </p:cNvSpPr>
          <p:nvPr>
            <p:ph type="sldNum" sz="quarter" idx="5"/>
          </p:nvPr>
        </p:nvSpPr>
        <p:spPr/>
        <p:txBody>
          <a:bodyPr/>
          <a:lstStyle/>
          <a:p>
            <a:pPr>
              <a:defRPr/>
            </a:pPr>
            <a:fld id="{4408BF16-E2BC-48D6-AFB7-6C7E340AAC01}" type="slidenum">
              <a:rPr lang="de-CH" smtClean="0"/>
              <a:pPr>
                <a:defRPr/>
              </a:pPr>
              <a:t>1</a:t>
            </a:fld>
            <a:endParaRPr lang="de-CH"/>
          </a:p>
        </p:txBody>
      </p:sp>
    </p:spTree>
    <p:extLst>
      <p:ext uri="{BB962C8B-B14F-4D97-AF65-F5344CB8AC3E}">
        <p14:creationId xmlns:p14="http://schemas.microsoft.com/office/powerpoint/2010/main" val="95214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noProof="0" dirty="0" smtClean="0"/>
              <a:t>-In</a:t>
            </a:r>
            <a:r>
              <a:rPr lang="en-GB" altLang="de-DE" baseline="0" noProof="0" dirty="0" smtClean="0"/>
              <a:t> addition many countries in the regions most affected by climate change are net </a:t>
            </a:r>
            <a:r>
              <a:rPr lang="en-GB" altLang="de-DE" baseline="0" noProof="0" dirty="0" err="1" smtClean="0"/>
              <a:t>calory</a:t>
            </a:r>
            <a:r>
              <a:rPr lang="en-GB" altLang="de-DE" baseline="0" noProof="0" dirty="0" smtClean="0"/>
              <a:t> importing countries also today</a:t>
            </a:r>
          </a:p>
          <a:p>
            <a:r>
              <a:rPr lang="en-GB" altLang="de-DE" baseline="0" noProof="0" dirty="0" smtClean="0"/>
              <a:t>-If climate change or </a:t>
            </a:r>
            <a:r>
              <a:rPr lang="en-GB" altLang="de-DE" baseline="0" noProof="0" dirty="0" err="1" smtClean="0"/>
              <a:t>ressource</a:t>
            </a:r>
            <a:r>
              <a:rPr lang="en-GB" altLang="de-DE" baseline="0" noProof="0" dirty="0" smtClean="0"/>
              <a:t> depletion like the loss of fertile soils is negatively impacting production in these countries they will need even more reliable access to international food markets.</a:t>
            </a:r>
          </a:p>
          <a:p>
            <a:r>
              <a:rPr lang="en-GB" altLang="de-DE" baseline="0" noProof="0" dirty="0" smtClean="0"/>
              <a:t>-Under normal conditions this is not a problem. But the food crisis in 2008/2009 has shown that in the case of a crisis most countries again focus on their own consumers, ignoring the negative impacts on other countries. And again suffering are the countries in the south.</a:t>
            </a:r>
            <a:endParaRPr lang="en-GB" altLang="de-DE" noProof="0" dirty="0" smtClean="0"/>
          </a:p>
        </p:txBody>
      </p:sp>
      <p:sp>
        <p:nvSpPr>
          <p:cNvPr id="4" name="Foliennummernplatzhalter 3"/>
          <p:cNvSpPr>
            <a:spLocks noGrp="1"/>
          </p:cNvSpPr>
          <p:nvPr>
            <p:ph type="sldNum" sz="quarter" idx="5"/>
          </p:nvPr>
        </p:nvSpPr>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E676BC38-10B2-4925-9876-595BDA386BFB}" type="slidenum">
              <a:rPr lang="de-CH" altLang="de-DE" sz="1200"/>
              <a:pPr/>
              <a:t>10</a:t>
            </a:fld>
            <a:endParaRPr lang="de-CH" altLang="de-DE" sz="1200"/>
          </a:p>
        </p:txBody>
      </p:sp>
    </p:spTree>
    <p:extLst>
      <p:ext uri="{BB962C8B-B14F-4D97-AF65-F5344CB8AC3E}">
        <p14:creationId xmlns:p14="http://schemas.microsoft.com/office/powerpoint/2010/main" val="57028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-Such</a:t>
            </a:r>
            <a:r>
              <a:rPr lang="en-GB" baseline="0" noProof="0" dirty="0" smtClean="0"/>
              <a:t> an example was the food crisis in 2008. Headey evaluated the chain reaction that led to the crisis that was a big challenge for the countries in the south.</a:t>
            </a:r>
          </a:p>
          <a:p>
            <a:r>
              <a:rPr lang="en-GB" baseline="0" noProof="0" dirty="0" smtClean="0"/>
              <a:t>-The food crisis started with bad harvests in Brazil and Australia. On its own this would not have been a problem. But the threat of increasing prices for food for domestic consumers motivated Ukraine to close its borders for cereal exports. This led the an even shorter supply on international markets. </a:t>
            </a:r>
          </a:p>
          <a:p>
            <a:r>
              <a:rPr lang="en-GB" baseline="0" noProof="0" dirty="0" smtClean="0"/>
              <a:t>-This increased shortage motivated </a:t>
            </a:r>
            <a:r>
              <a:rPr lang="en-GB" baseline="0" noProof="0" dirty="0" err="1" smtClean="0"/>
              <a:t>russia</a:t>
            </a:r>
            <a:r>
              <a:rPr lang="en-GB" baseline="0" noProof="0" dirty="0" smtClean="0"/>
              <a:t> to close its borders for wheat exports. The only remaining large exporter of cereals was North America that had to supply the whole world. This led to decreasing stocks and subsequently to rocketing prices.</a:t>
            </a:r>
          </a:p>
          <a:p>
            <a:r>
              <a:rPr lang="en-GB" baseline="0" noProof="0" dirty="0" smtClean="0"/>
              <a:t>-Certainly also if countries would not have banned exports prices for agricultural products would have been raising but certainly not in the same scale since the volume on the market still would have been much larger</a:t>
            </a:r>
          </a:p>
          <a:p>
            <a:r>
              <a:rPr lang="en-GB" baseline="0" noProof="0" dirty="0" smtClean="0"/>
              <a:t>-In this case again the </a:t>
            </a:r>
            <a:r>
              <a:rPr lang="en-GB" baseline="0" noProof="0" dirty="0" err="1" smtClean="0"/>
              <a:t>developped</a:t>
            </a:r>
            <a:r>
              <a:rPr lang="en-GB" baseline="0" noProof="0" dirty="0" smtClean="0"/>
              <a:t> world would have a </a:t>
            </a:r>
            <a:r>
              <a:rPr lang="en-GB" baseline="0" noProof="0" dirty="0" err="1" smtClean="0"/>
              <a:t>responsability</a:t>
            </a:r>
            <a:r>
              <a:rPr lang="en-GB" baseline="0" noProof="0" dirty="0" smtClean="0"/>
              <a:t> also for the other – less powerful – countries</a:t>
            </a:r>
            <a:endParaRPr lang="en-GB" noProof="0" dirty="0"/>
          </a:p>
        </p:txBody>
      </p:sp>
      <p:sp>
        <p:nvSpPr>
          <p:cNvPr id="4" name="Foliennummernplatzhalter 3"/>
          <p:cNvSpPr>
            <a:spLocks noGrp="1"/>
          </p:cNvSpPr>
          <p:nvPr>
            <p:ph type="sldNum" sz="quarter" idx="10"/>
          </p:nvPr>
        </p:nvSpPr>
        <p:spPr/>
        <p:txBody>
          <a:bodyPr/>
          <a:lstStyle/>
          <a:p>
            <a:pPr>
              <a:defRPr/>
            </a:pPr>
            <a:fld id="{0F5C6DC2-A5CA-44D6-A575-A0AF40EEB534}" type="slidenum">
              <a:rPr lang="de-CH" smtClean="0"/>
              <a:pPr>
                <a:defRPr/>
              </a:pPr>
              <a:t>11</a:t>
            </a:fld>
            <a:endParaRPr lang="de-CH"/>
          </a:p>
        </p:txBody>
      </p:sp>
    </p:spTree>
    <p:extLst>
      <p:ext uri="{BB962C8B-B14F-4D97-AF65-F5344CB8AC3E}">
        <p14:creationId xmlns:p14="http://schemas.microsoft.com/office/powerpoint/2010/main" val="31946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-We</a:t>
            </a:r>
            <a:r>
              <a:rPr lang="en-GB" baseline="0" noProof="0" dirty="0" smtClean="0"/>
              <a:t> could now argue that these problems must be addressed by larger countries and that Switzerland because of its small size does not have an impact on global markets and therefore no </a:t>
            </a:r>
            <a:r>
              <a:rPr lang="en-GB" baseline="0" noProof="0" dirty="0" err="1" smtClean="0"/>
              <a:t>responsability</a:t>
            </a:r>
            <a:endParaRPr lang="en-GB" baseline="0" noProof="0" dirty="0" smtClean="0"/>
          </a:p>
          <a:p>
            <a:r>
              <a:rPr lang="en-GB" baseline="0" noProof="0" dirty="0" smtClean="0"/>
              <a:t>-We must however take into account, that Switzerland produces as much cereals as Haiti imports in a year. And if we compare the purchasing power it is clear who would get this food on the markets</a:t>
            </a:r>
          </a:p>
          <a:p>
            <a:r>
              <a:rPr lang="en-GB" baseline="0" noProof="0" dirty="0" smtClean="0"/>
              <a:t>-Even more important is, that Switzerland currently buys foodstuff in the value of 15 billion CHF from other countries. Certainly a share of this food are processed products not raw materials. But nevertheless the value of the imports equals the GDP of Mozambique. And this in the current situation with a very restrictive boarder protection with high tariffs and so on…</a:t>
            </a:r>
          </a:p>
          <a:p>
            <a:r>
              <a:rPr lang="en-GB" baseline="0" noProof="0" dirty="0" smtClean="0"/>
              <a:t>-This means also Switzerland has a responsibility for global food security – on the production as well as on the side of imported products.</a:t>
            </a:r>
          </a:p>
          <a:p>
            <a:r>
              <a:rPr lang="en-GB" baseline="0" noProof="0" dirty="0" smtClean="0"/>
              <a:t>-Why Swiss agricultural policy has difficulties in dealing with this problems as well as what could be a way out is explained on the following slides. </a:t>
            </a:r>
            <a:endParaRPr lang="en-GB" noProof="0" dirty="0"/>
          </a:p>
        </p:txBody>
      </p:sp>
      <p:sp>
        <p:nvSpPr>
          <p:cNvPr id="4" name="Foliennummernplatzhalter 3"/>
          <p:cNvSpPr>
            <a:spLocks noGrp="1"/>
          </p:cNvSpPr>
          <p:nvPr>
            <p:ph type="sldNum" sz="quarter" idx="10"/>
          </p:nvPr>
        </p:nvSpPr>
        <p:spPr/>
        <p:txBody>
          <a:bodyPr/>
          <a:lstStyle/>
          <a:p>
            <a:pPr>
              <a:defRPr/>
            </a:pPr>
            <a:fld id="{0F5C6DC2-A5CA-44D6-A575-A0AF40EEB534}" type="slidenum">
              <a:rPr lang="de-CH" smtClean="0"/>
              <a:pPr>
                <a:defRPr/>
              </a:pPr>
              <a:t>12</a:t>
            </a:fld>
            <a:endParaRPr lang="de-CH"/>
          </a:p>
        </p:txBody>
      </p:sp>
    </p:spTree>
    <p:extLst>
      <p:ext uri="{BB962C8B-B14F-4D97-AF65-F5344CB8AC3E}">
        <p14:creationId xmlns:p14="http://schemas.microsoft.com/office/powerpoint/2010/main" val="196993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-The</a:t>
            </a:r>
            <a:r>
              <a:rPr lang="en-GB" baseline="0" noProof="0" dirty="0" smtClean="0"/>
              <a:t> major problem is the past, when agriculture was mainly supported by tariffs on agricultural products. Certainly this support was reduced substantially during the last two decades but the support is still considerable with 40’ CHF per farm and year.</a:t>
            </a:r>
          </a:p>
          <a:p>
            <a:r>
              <a:rPr lang="en-GB" baseline="0" noProof="0" dirty="0" smtClean="0"/>
              <a:t>-This has led to a production structure that is not competitive in an international comparison. Our farms produce other products as they would with open borders. Perhaps they would also be larger if we would have a lower support or they would rely more on off-farm incomes like farms in Austria.</a:t>
            </a:r>
          </a:p>
          <a:p>
            <a:r>
              <a:rPr lang="en-GB" baseline="0" noProof="0" dirty="0" smtClean="0"/>
              <a:t>-I’m convinced that our farmers would have the potential to adapt their production structure in case of a lower support.</a:t>
            </a:r>
          </a:p>
          <a:p>
            <a:r>
              <a:rPr lang="en-GB" baseline="0" noProof="0" dirty="0" smtClean="0"/>
              <a:t>-But farmers are not the only ones who would have to adapt…</a:t>
            </a:r>
            <a:endParaRPr lang="en-GB" noProof="0"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13</a:t>
            </a:fld>
            <a:endParaRPr lang="de-CH"/>
          </a:p>
        </p:txBody>
      </p:sp>
    </p:spTree>
    <p:extLst>
      <p:ext uri="{BB962C8B-B14F-4D97-AF65-F5344CB8AC3E}">
        <p14:creationId xmlns:p14="http://schemas.microsoft.com/office/powerpoint/2010/main" val="269089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noProof="0" dirty="0" smtClean="0"/>
              <a:t>-Since</a:t>
            </a:r>
            <a:r>
              <a:rPr lang="en-GB" baseline="0" noProof="0" dirty="0" smtClean="0"/>
              <a:t> the farmers get higher prices for their products compared to the neighbouring countries they are also willing to pay higher prices for their production factors. This fact is used by industry supplying agriculture to improve their profitability</a:t>
            </a:r>
          </a:p>
          <a:p>
            <a:r>
              <a:rPr lang="en-GB" baseline="0" noProof="0" dirty="0" smtClean="0"/>
              <a:t>-Certainly a share of these higher costs are also caused by the higher cost in the «high price island» Switzerland. But the willingness to pay of the farmers certainly is a more important factor.</a:t>
            </a:r>
            <a:endParaRPr lang="en-GB" noProof="0" dirty="0" smtClean="0"/>
          </a:p>
        </p:txBody>
      </p:sp>
      <p:sp>
        <p:nvSpPr>
          <p:cNvPr id="4" name="Foliennummernplatzhalter 3"/>
          <p:cNvSpPr>
            <a:spLocks noGrp="1"/>
          </p:cNvSpPr>
          <p:nvPr>
            <p:ph type="sldNum" sz="quarter" idx="5"/>
          </p:nvPr>
        </p:nvSpPr>
        <p:spPr/>
        <p:txBody>
          <a:bodyPr/>
          <a:lstStyle/>
          <a:p>
            <a:pPr>
              <a:defRPr/>
            </a:pPr>
            <a:fld id="{2B12225D-209B-4597-8B34-34FBF08E1D4F}" type="slidenum">
              <a:rPr lang="de-CH" smtClean="0"/>
              <a:pPr>
                <a:defRPr/>
              </a:pPr>
              <a:t>14</a:t>
            </a:fld>
            <a:endParaRPr lang="de-CH"/>
          </a:p>
        </p:txBody>
      </p:sp>
    </p:spTree>
    <p:extLst>
      <p:ext uri="{BB962C8B-B14F-4D97-AF65-F5344CB8AC3E}">
        <p14:creationId xmlns:p14="http://schemas.microsoft.com/office/powerpoint/2010/main" val="174934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t>
            </a:r>
            <a:r>
              <a:rPr lang="en-GB" noProof="0" dirty="0" smtClean="0"/>
              <a:t>A</a:t>
            </a:r>
            <a:r>
              <a:rPr lang="en-GB" baseline="0" noProof="0" dirty="0" smtClean="0"/>
              <a:t> possible way out to this dilemma could be a solution where tariffs are abolished for the whole food sector in one step. Favourably this step would be made as part of a free trade agreement with a large market player like the European union. Such a free trade agreement would provide the Swiss agriculture and food industry access to a large market with many consumers</a:t>
            </a:r>
          </a:p>
          <a:p>
            <a:r>
              <a:rPr lang="en-GB" baseline="0" noProof="0" dirty="0" smtClean="0"/>
              <a:t>-Such abolishment of tariffs would have to be accompanied by compensatory payments. This is necessary since the structures in Swiss Agriculture were grown during a long time. A change of the structure and an adaptation to the new possibilities would therefore take some time</a:t>
            </a:r>
          </a:p>
          <a:p>
            <a:r>
              <a:rPr lang="en-GB" baseline="0" noProof="0" dirty="0" smtClean="0"/>
              <a:t>-To motivate farmers to really make the adaptations the payments must be reduced gradually to 0 during a certain time span e.g. 20 years. </a:t>
            </a:r>
          </a:p>
          <a:p>
            <a:r>
              <a:rPr lang="en-GB" baseline="0" noProof="0" dirty="0" smtClean="0"/>
              <a:t>-If we start with a full compensation of 2 bio CHF a reduction of 100 Mio CHF per year would be necessary</a:t>
            </a:r>
          </a:p>
          <a:p>
            <a:endParaRPr lang="en-GB" noProof="0"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15</a:t>
            </a:fld>
            <a:endParaRPr lang="de-CH"/>
          </a:p>
        </p:txBody>
      </p:sp>
    </p:spTree>
    <p:extLst>
      <p:ext uri="{BB962C8B-B14F-4D97-AF65-F5344CB8AC3E}">
        <p14:creationId xmlns:p14="http://schemas.microsoft.com/office/powerpoint/2010/main" val="137081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16</a:t>
            </a:fld>
            <a:endParaRPr lang="de-CH"/>
          </a:p>
        </p:txBody>
      </p:sp>
    </p:spTree>
    <p:extLst>
      <p:ext uri="{BB962C8B-B14F-4D97-AF65-F5344CB8AC3E}">
        <p14:creationId xmlns:p14="http://schemas.microsoft.com/office/powerpoint/2010/main" val="133358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17</a:t>
            </a:fld>
            <a:endParaRPr lang="de-CH"/>
          </a:p>
        </p:txBody>
      </p:sp>
    </p:spTree>
    <p:extLst>
      <p:ext uri="{BB962C8B-B14F-4D97-AF65-F5344CB8AC3E}">
        <p14:creationId xmlns:p14="http://schemas.microsoft.com/office/powerpoint/2010/main" val="303018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18</a:t>
            </a:fld>
            <a:endParaRPr lang="de-CH"/>
          </a:p>
        </p:txBody>
      </p:sp>
    </p:spTree>
    <p:extLst>
      <p:ext uri="{BB962C8B-B14F-4D97-AF65-F5344CB8AC3E}">
        <p14:creationId xmlns:p14="http://schemas.microsoft.com/office/powerpoint/2010/main" val="2611530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19</a:t>
            </a:fld>
            <a:endParaRPr lang="de-CH"/>
          </a:p>
        </p:txBody>
      </p:sp>
    </p:spTree>
    <p:extLst>
      <p:ext uri="{BB962C8B-B14F-4D97-AF65-F5344CB8AC3E}">
        <p14:creationId xmlns:p14="http://schemas.microsoft.com/office/powerpoint/2010/main" val="400636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2</a:t>
            </a:fld>
            <a:endParaRPr lang="de-CH"/>
          </a:p>
        </p:txBody>
      </p:sp>
    </p:spTree>
    <p:extLst>
      <p:ext uri="{BB962C8B-B14F-4D97-AF65-F5344CB8AC3E}">
        <p14:creationId xmlns:p14="http://schemas.microsoft.com/office/powerpoint/2010/main" val="187260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p:spPr>
        <p:txBody>
          <a:bodyPr/>
          <a:lstStyle/>
          <a:p>
            <a:pPr>
              <a:lnSpc>
                <a:spcPct val="150000"/>
              </a:lnSpc>
            </a:pPr>
            <a:r>
              <a:rPr lang="de-CH" sz="1200" b="1" kern="1200" dirty="0" smtClean="0">
                <a:solidFill>
                  <a:srgbClr val="C00000"/>
                </a:solidFill>
                <a:latin typeface="Times" pitchFamily="18" charset="0"/>
                <a:ea typeface="+mn-ea"/>
                <a:cs typeface="+mn-cs"/>
              </a:rPr>
              <a:t>We </a:t>
            </a:r>
            <a:r>
              <a:rPr lang="de-CH" sz="1200" b="1" kern="1200" dirty="0" err="1" smtClean="0">
                <a:solidFill>
                  <a:srgbClr val="C00000"/>
                </a:solidFill>
                <a:latin typeface="Times" pitchFamily="18" charset="0"/>
                <a:ea typeface="+mn-ea"/>
                <a:cs typeface="+mn-cs"/>
              </a:rPr>
              <a:t>need</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to</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fight</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hunger</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and</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food</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insecurity</a:t>
            </a:r>
            <a:r>
              <a:rPr lang="de-CH" sz="1200" b="1" kern="1200" dirty="0" smtClean="0">
                <a:solidFill>
                  <a:srgbClr val="C00000"/>
                </a:solidFill>
                <a:latin typeface="Times" pitchFamily="18" charset="0"/>
                <a:ea typeface="+mn-ea"/>
                <a:cs typeface="+mn-cs"/>
              </a:rPr>
              <a:t>, </a:t>
            </a:r>
          </a:p>
          <a:p>
            <a:pPr>
              <a:lnSpc>
                <a:spcPct val="150000"/>
              </a:lnSpc>
            </a:pPr>
            <a:r>
              <a:rPr lang="de-CH" sz="1200" b="1" kern="1200" dirty="0" err="1" smtClean="0">
                <a:solidFill>
                  <a:srgbClr val="C00000"/>
                </a:solidFill>
                <a:latin typeface="Times" pitchFamily="18" charset="0"/>
                <a:ea typeface="+mn-ea"/>
                <a:cs typeface="+mn-cs"/>
              </a:rPr>
              <a:t>fight</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poverty</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improve</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livelihoods</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and</a:t>
            </a:r>
            <a:endParaRPr lang="de-CH" sz="1200" b="1" kern="1200" dirty="0" smtClean="0">
              <a:solidFill>
                <a:srgbClr val="C00000"/>
              </a:solidFill>
              <a:latin typeface="Times" pitchFamily="18" charset="0"/>
              <a:ea typeface="+mn-ea"/>
              <a:cs typeface="+mn-cs"/>
            </a:endParaRPr>
          </a:p>
          <a:p>
            <a:pPr>
              <a:lnSpc>
                <a:spcPct val="150000"/>
              </a:lnSpc>
            </a:pPr>
            <a:r>
              <a:rPr lang="de-CH" sz="1200" b="1" kern="1200" dirty="0" err="1" smtClean="0">
                <a:solidFill>
                  <a:srgbClr val="C00000"/>
                </a:solidFill>
                <a:latin typeface="Times" pitchFamily="18" charset="0"/>
                <a:ea typeface="+mn-ea"/>
                <a:cs typeface="+mn-cs"/>
              </a:rPr>
              <a:t>safeguard</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natural</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resources</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and</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ecosystems</a:t>
            </a:r>
            <a:r>
              <a:rPr lang="de-CH" sz="1200" b="1" kern="1200" dirty="0" smtClean="0">
                <a:solidFill>
                  <a:srgbClr val="C00000"/>
                </a:solidFill>
                <a:latin typeface="Times" pitchFamily="18" charset="0"/>
                <a:ea typeface="+mn-ea"/>
                <a:cs typeface="+mn-cs"/>
              </a:rPr>
              <a:t> </a:t>
            </a:r>
            <a:r>
              <a:rPr lang="de-CH" sz="1200" b="1" kern="1200" dirty="0" err="1" smtClean="0">
                <a:solidFill>
                  <a:srgbClr val="C00000"/>
                </a:solidFill>
                <a:latin typeface="Times" pitchFamily="18" charset="0"/>
                <a:ea typeface="+mn-ea"/>
                <a:cs typeface="+mn-cs"/>
              </a:rPr>
              <a:t>globally</a:t>
            </a:r>
            <a:endParaRPr lang="de-CH" sz="1200" b="1" kern="1200" dirty="0">
              <a:solidFill>
                <a:srgbClr val="C00000"/>
              </a:solidFill>
              <a:latin typeface="Times" pitchFamily="18" charset="0"/>
              <a:ea typeface="+mn-ea"/>
              <a:cs typeface="+mn-cs"/>
            </a:endParaRPr>
          </a:p>
        </p:txBody>
      </p:sp>
      <p:sp>
        <p:nvSpPr>
          <p:cNvPr id="27652" name="Foliennummernplatzhalt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F933260-C8B2-4BAD-8C4D-A79082341EF8}" type="slidenum">
              <a:rPr lang="de-CH" altLang="de-DE" sz="1200" smtClean="0"/>
              <a:pPr/>
              <a:t>20</a:t>
            </a:fld>
            <a:endParaRPr lang="de-CH" altLang="de-DE" sz="1200" smtClean="0"/>
          </a:p>
        </p:txBody>
      </p:sp>
    </p:spTree>
    <p:extLst>
      <p:ext uri="{BB962C8B-B14F-4D97-AF65-F5344CB8AC3E}">
        <p14:creationId xmlns:p14="http://schemas.microsoft.com/office/powerpoint/2010/main" val="240231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21</a:t>
            </a:fld>
            <a:endParaRPr lang="de-CH"/>
          </a:p>
        </p:txBody>
      </p:sp>
    </p:spTree>
    <p:extLst>
      <p:ext uri="{BB962C8B-B14F-4D97-AF65-F5344CB8AC3E}">
        <p14:creationId xmlns:p14="http://schemas.microsoft.com/office/powerpoint/2010/main" val="414998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a:t>
            </a:r>
            <a:r>
              <a:rPr lang="de-CH" baseline="0" dirty="0" smtClean="0"/>
              <a:t> </a:t>
            </a:r>
            <a:r>
              <a:rPr lang="de-CH" baseline="0" dirty="0" err="1" smtClean="0"/>
              <a:t>most</a:t>
            </a:r>
            <a:r>
              <a:rPr lang="de-CH" baseline="0" dirty="0" smtClean="0"/>
              <a:t> </a:t>
            </a:r>
            <a:r>
              <a:rPr lang="de-CH" baseline="0" dirty="0" err="1" smtClean="0"/>
              <a:t>countri</a:t>
            </a:r>
            <a:endParaRPr lang="de-CH"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22</a:t>
            </a:fld>
            <a:endParaRPr lang="de-CH"/>
          </a:p>
        </p:txBody>
      </p:sp>
    </p:spTree>
    <p:extLst>
      <p:ext uri="{BB962C8B-B14F-4D97-AF65-F5344CB8AC3E}">
        <p14:creationId xmlns:p14="http://schemas.microsoft.com/office/powerpoint/2010/main" val="373445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Times" pitchFamily="18" charset="0"/>
                <a:ea typeface="+mn-ea"/>
                <a:cs typeface="+mn-cs"/>
              </a:rPr>
              <a:t>Example for a future challenge! </a:t>
            </a:r>
            <a:r>
              <a:rPr lang="en-US" sz="1200" b="0" i="0" u="none" strike="noStrike" kern="1200" baseline="0" dirty="0" err="1" smtClean="0">
                <a:solidFill>
                  <a:schemeClr val="tx1"/>
                </a:solidFill>
                <a:latin typeface="Times" pitchFamily="18" charset="0"/>
                <a:ea typeface="+mn-ea"/>
                <a:cs typeface="+mn-cs"/>
              </a:rPr>
              <a:t>Grafik</a:t>
            </a:r>
            <a:r>
              <a:rPr lang="en-US" sz="1200" b="0" i="0" u="none" strike="noStrike" kern="1200" baseline="0" dirty="0" smtClean="0">
                <a:solidFill>
                  <a:schemeClr val="tx1"/>
                </a:solidFill>
                <a:latin typeface="Times" pitchFamily="18" charset="0"/>
                <a:ea typeface="+mn-ea"/>
                <a:cs typeface="+mn-cs"/>
              </a:rPr>
              <a:t> </a:t>
            </a:r>
            <a:r>
              <a:rPr lang="en-US" sz="1200" b="0" i="0" u="none" strike="noStrike" kern="1200" baseline="0" dirty="0" err="1" smtClean="0">
                <a:solidFill>
                  <a:schemeClr val="tx1"/>
                </a:solidFill>
                <a:latin typeface="Times" pitchFamily="18" charset="0"/>
                <a:ea typeface="+mn-ea"/>
                <a:cs typeface="+mn-cs"/>
              </a:rPr>
              <a:t>zeigt</a:t>
            </a:r>
            <a:r>
              <a:rPr lang="en-US" sz="1200" b="0" i="0" u="none" strike="noStrike" kern="1200" baseline="0" dirty="0" smtClean="0">
                <a:solidFill>
                  <a:schemeClr val="tx1"/>
                </a:solidFill>
                <a:latin typeface="Times" pitchFamily="18" charset="0"/>
                <a:ea typeface="+mn-ea"/>
                <a:cs typeface="+mn-cs"/>
              </a:rPr>
              <a:t> Land das </a:t>
            </a:r>
            <a:r>
              <a:rPr lang="en-US" sz="1200" b="0" i="0" u="none" strike="noStrike" kern="1200" baseline="0" dirty="0" err="1" smtClean="0">
                <a:solidFill>
                  <a:schemeClr val="tx1"/>
                </a:solidFill>
                <a:latin typeface="Times" pitchFamily="18" charset="0"/>
                <a:ea typeface="+mn-ea"/>
                <a:cs typeface="+mn-cs"/>
              </a:rPr>
              <a:t>genutzt</a:t>
            </a:r>
            <a:r>
              <a:rPr lang="en-US" sz="1200" b="0" i="0" u="none" strike="noStrike" kern="1200" baseline="0" dirty="0" smtClean="0">
                <a:solidFill>
                  <a:schemeClr val="tx1"/>
                </a:solidFill>
                <a:latin typeface="Times" pitchFamily="18" charset="0"/>
                <a:ea typeface="+mn-ea"/>
                <a:cs typeface="+mn-cs"/>
              </a:rPr>
              <a:t> </a:t>
            </a:r>
            <a:r>
              <a:rPr lang="en-US" sz="1200" b="0" i="0" u="none" strike="noStrike" kern="1200" baseline="0" dirty="0" err="1" smtClean="0">
                <a:solidFill>
                  <a:schemeClr val="tx1"/>
                </a:solidFill>
                <a:latin typeface="Times" pitchFamily="18" charset="0"/>
                <a:ea typeface="+mn-ea"/>
                <a:cs typeface="+mn-cs"/>
              </a:rPr>
              <a:t>wird</a:t>
            </a:r>
            <a:r>
              <a:rPr lang="en-US" sz="1200" b="0" i="0" u="none" strike="noStrike" kern="1200" baseline="0" dirty="0" smtClean="0">
                <a:solidFill>
                  <a:schemeClr val="tx1"/>
                </a:solidFill>
                <a:latin typeface="Times" pitchFamily="18" charset="0"/>
                <a:ea typeface="+mn-ea"/>
                <a:cs typeface="+mn-cs"/>
              </a:rPr>
              <a:t>, </a:t>
            </a:r>
            <a:r>
              <a:rPr lang="en-US" sz="1200" b="0" i="0" u="none" strike="noStrike" kern="1200" baseline="0" dirty="0" err="1" smtClean="0">
                <a:solidFill>
                  <a:schemeClr val="tx1"/>
                </a:solidFill>
                <a:latin typeface="Times" pitchFamily="18" charset="0"/>
                <a:ea typeface="+mn-ea"/>
                <a:cs typeface="+mn-cs"/>
              </a:rPr>
              <a:t>nicht</a:t>
            </a:r>
            <a:r>
              <a:rPr lang="en-US" sz="1200" b="0" i="0" u="none" strike="noStrike" kern="1200" baseline="0" dirty="0" smtClean="0">
                <a:solidFill>
                  <a:schemeClr val="tx1"/>
                </a:solidFill>
                <a:latin typeface="Times" pitchFamily="18" charset="0"/>
                <a:ea typeface="+mn-ea"/>
                <a:cs typeface="+mn-cs"/>
              </a:rPr>
              <a:t> Potential!</a:t>
            </a:r>
          </a:p>
          <a:p>
            <a:r>
              <a:rPr lang="en-US" sz="1200" b="0" i="0" u="none" strike="noStrike" kern="1200" baseline="0" dirty="0" smtClean="0">
                <a:solidFill>
                  <a:schemeClr val="tx1"/>
                </a:solidFill>
                <a:latin typeface="Times" pitchFamily="18" charset="0"/>
                <a:ea typeface="+mn-ea"/>
                <a:cs typeface="+mn-cs"/>
              </a:rPr>
              <a:t>-Soil is a very important resource in food production.  The global area of cultivated land has grown by a net 159 </a:t>
            </a:r>
            <a:r>
              <a:rPr lang="en-US" sz="1200" b="0" i="0" u="none" strike="noStrike" kern="1200" baseline="0" dirty="0" err="1" smtClean="0">
                <a:solidFill>
                  <a:schemeClr val="tx1"/>
                </a:solidFill>
                <a:latin typeface="Times" pitchFamily="18" charset="0"/>
                <a:ea typeface="+mn-ea"/>
                <a:cs typeface="+mn-cs"/>
              </a:rPr>
              <a:t>Mha</a:t>
            </a:r>
            <a:r>
              <a:rPr lang="en-US" sz="1200" b="0" i="0" u="none" strike="noStrike" kern="1200" baseline="0" dirty="0" smtClean="0">
                <a:solidFill>
                  <a:schemeClr val="tx1"/>
                </a:solidFill>
                <a:latin typeface="Times" pitchFamily="18" charset="0"/>
                <a:ea typeface="+mn-ea"/>
                <a:cs typeface="+mn-cs"/>
              </a:rPr>
              <a:t> since 1961. This increase, however, includes a larger area of land newly brought into cultivation, while over the same period previously cultivated lands have come out of production. </a:t>
            </a:r>
          </a:p>
          <a:p>
            <a:r>
              <a:rPr lang="en-US" sz="1200" b="0" i="0" u="none" strike="noStrike" kern="1200" baseline="0" dirty="0" smtClean="0">
                <a:solidFill>
                  <a:schemeClr val="tx1"/>
                </a:solidFill>
                <a:latin typeface="Times" pitchFamily="18" charset="0"/>
                <a:ea typeface="+mn-ea"/>
                <a:cs typeface="+mn-cs"/>
              </a:rPr>
              <a:t>-All of the net increase in cultivated area over the last 50 years is attributable to a net increase in irrigated cropping, with land under </a:t>
            </a:r>
            <a:r>
              <a:rPr lang="en-US" sz="1200" b="0" i="0" u="none" strike="noStrike" kern="1200" baseline="0" dirty="0" err="1" smtClean="0">
                <a:solidFill>
                  <a:schemeClr val="tx1"/>
                </a:solidFill>
                <a:latin typeface="Times" pitchFamily="18" charset="0"/>
                <a:ea typeface="+mn-ea"/>
                <a:cs typeface="+mn-cs"/>
              </a:rPr>
              <a:t>rainfed</a:t>
            </a:r>
            <a:r>
              <a:rPr lang="en-US" sz="1200" b="0" i="0" u="none" strike="noStrike" kern="1200" baseline="0" dirty="0" smtClean="0">
                <a:solidFill>
                  <a:schemeClr val="tx1"/>
                </a:solidFill>
                <a:latin typeface="Times" pitchFamily="18" charset="0"/>
                <a:ea typeface="+mn-ea"/>
                <a:cs typeface="+mn-cs"/>
              </a:rPr>
              <a:t> systems showing a very slight decline. Irrigated area more than doubled over the period, and the number of hectares needed to feed one person has reduced dramatically </a:t>
            </a:r>
            <a:r>
              <a:rPr lang="de-CH" sz="1200" b="0" i="0" u="none" strike="noStrike" kern="1200" baseline="0" dirty="0" err="1" smtClean="0">
                <a:solidFill>
                  <a:schemeClr val="tx1"/>
                </a:solidFill>
                <a:latin typeface="Times" pitchFamily="18" charset="0"/>
                <a:ea typeface="+mn-ea"/>
                <a:cs typeface="+mn-cs"/>
              </a:rPr>
              <a:t>from</a:t>
            </a:r>
            <a:r>
              <a:rPr lang="de-CH" sz="1200" b="0" i="0" u="none" strike="noStrike" kern="1200" baseline="0" dirty="0" smtClean="0">
                <a:solidFill>
                  <a:schemeClr val="tx1"/>
                </a:solidFill>
                <a:latin typeface="Times" pitchFamily="18" charset="0"/>
                <a:ea typeface="+mn-ea"/>
                <a:cs typeface="+mn-cs"/>
              </a:rPr>
              <a:t> 0.45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0.22 ha per </a:t>
            </a:r>
            <a:r>
              <a:rPr lang="de-CH" sz="1200" b="0" i="0" u="none" strike="noStrike" kern="1200" baseline="0" dirty="0" err="1" smtClean="0">
                <a:solidFill>
                  <a:schemeClr val="tx1"/>
                </a:solidFill>
                <a:latin typeface="Times" pitchFamily="18" charset="0"/>
                <a:ea typeface="+mn-ea"/>
                <a:cs typeface="+mn-cs"/>
              </a:rPr>
              <a:t>person</a:t>
            </a:r>
            <a:r>
              <a:rPr lang="de-CH" sz="1200" b="0" i="0" u="none" strike="noStrike" kern="1200" baseline="0" dirty="0" smtClean="0">
                <a:solidFill>
                  <a:schemeClr val="tx1"/>
                </a:solidFill>
                <a:latin typeface="Times" pitchFamily="18" charset="0"/>
                <a:ea typeface="+mn-ea"/>
                <a:cs typeface="+mn-cs"/>
              </a:rPr>
              <a:t> (FAO, 2010b).</a:t>
            </a:r>
          </a:p>
          <a:p>
            <a:r>
              <a:rPr lang="de-CH" sz="1200" b="0" i="0" u="none" strike="noStrike" kern="1200" baseline="0" dirty="0" smtClean="0">
                <a:solidFill>
                  <a:schemeClr val="tx1"/>
                </a:solidFill>
                <a:latin typeface="Times" pitchFamily="18" charset="0"/>
                <a:ea typeface="+mn-ea"/>
                <a:cs typeface="+mn-cs"/>
              </a:rPr>
              <a:t>-This </a:t>
            </a:r>
            <a:r>
              <a:rPr lang="de-CH" sz="1200" b="0" i="0" u="none" strike="noStrike" kern="1200" baseline="0" dirty="0" err="1" smtClean="0">
                <a:solidFill>
                  <a:schemeClr val="tx1"/>
                </a:solidFill>
                <a:latin typeface="Times" pitchFamily="18" charset="0"/>
                <a:ea typeface="+mn-ea"/>
                <a:cs typeface="+mn-cs"/>
              </a:rPr>
              <a:t>shows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that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most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of</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land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that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well</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suitable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food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production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already</a:t>
            </a:r>
            <a:r>
              <a:rPr lang="de-CH" sz="1200" b="0" i="0" u="none" strike="noStrike" kern="1200" baseline="0" dirty="0" smtClean="0">
                <a:solidFill>
                  <a:schemeClr val="tx1"/>
                </a:solidFill>
                <a:latin typeface="Times" pitchFamily="18" charset="0"/>
                <a:ea typeface="+mn-ea"/>
                <a:cs typeface="+mn-cs"/>
              </a:rPr>
              <a:t> in </a:t>
            </a:r>
            <a:r>
              <a:rPr lang="de-CH" sz="1200" b="0" i="0" u="none" strike="noStrike" kern="1200" baseline="0" dirty="0" err="1" smtClean="0">
                <a:solidFill>
                  <a:schemeClr val="tx1"/>
                </a:solidFill>
                <a:latin typeface="Times" pitchFamily="18" charset="0"/>
                <a:ea typeface="+mn-ea"/>
                <a:cs typeface="+mn-cs"/>
              </a:rPr>
              <a:t>use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by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farmers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Production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has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be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increased</a:t>
            </a:r>
            <a:r>
              <a:rPr lang="de-CH" sz="1200" b="0" i="0" u="none" strike="noStrike" kern="1200" baseline="0" dirty="0" smtClean="0">
                <a:solidFill>
                  <a:schemeClr val="tx1"/>
                </a:solidFill>
                <a:latin typeface="Times" pitchFamily="18" charset="0"/>
                <a:ea typeface="+mn-ea"/>
                <a:cs typeface="+mn-cs"/>
              </a:rPr>
              <a:t> on </a:t>
            </a:r>
            <a:r>
              <a:rPr lang="de-CH" sz="1200" b="0" i="0" u="none" strike="noStrike" kern="1200" baseline="0" dirty="0" err="1" smtClean="0">
                <a:solidFill>
                  <a:schemeClr val="tx1"/>
                </a:solidFill>
                <a:latin typeface="Times" pitchFamily="18" charset="0"/>
                <a:ea typeface="+mn-ea"/>
                <a:cs typeface="+mn-cs"/>
              </a:rPr>
              <a:t>land</a:t>
            </a:r>
            <a:r>
              <a:rPr lang="de-CH" sz="1200" b="0" i="0" u="none" strike="noStrike" kern="1200" baseline="0" dirty="0" smtClean="0">
                <a:solidFill>
                  <a:schemeClr val="tx1"/>
                </a:solidFill>
                <a:latin typeface="Times" pitchFamily="18" charset="0"/>
                <a:ea typeface="+mn-ea"/>
                <a:cs typeface="+mn-cs"/>
              </a:rPr>
              <a:t> in </a:t>
            </a:r>
            <a:r>
              <a:rPr lang="de-CH" sz="1200" b="0" i="0" u="none" strike="noStrike" kern="1200" baseline="0" dirty="0" err="1" smtClean="0">
                <a:solidFill>
                  <a:schemeClr val="tx1"/>
                </a:solidFill>
                <a:latin typeface="Times" pitchFamily="18" charset="0"/>
                <a:ea typeface="+mn-ea"/>
                <a:cs typeface="+mn-cs"/>
              </a:rPr>
              <a:t>areas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where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production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more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difficult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since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isn’t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enough</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rainwater</a:t>
            </a:r>
            <a:r>
              <a:rPr lang="de-CH" sz="1200" b="0" i="0" u="none" strike="noStrike" kern="1200" baseline="0" dirty="0" smtClean="0">
                <a:solidFill>
                  <a:schemeClr val="tx1"/>
                </a:solidFill>
                <a:latin typeface="Times" pitchFamily="18" charset="0"/>
                <a:ea typeface="+mn-ea"/>
                <a:cs typeface="+mn-cs"/>
              </a:rPr>
              <a:t>.</a:t>
            </a:r>
          </a:p>
          <a:p>
            <a:r>
              <a:rPr lang="de-CH" sz="1200" b="0" i="0" u="none" strike="noStrike" kern="1200" baseline="0" dirty="0" smtClean="0">
                <a:solidFill>
                  <a:schemeClr val="tx1"/>
                </a:solidFill>
                <a:latin typeface="Times" pitchFamily="18" charset="0"/>
                <a:ea typeface="+mn-ea"/>
                <a:cs typeface="+mn-cs"/>
              </a:rPr>
              <a:t>This </a:t>
            </a:r>
            <a:r>
              <a:rPr lang="de-CH" sz="1200" b="0" i="0" u="none" strike="noStrike" kern="1200" baseline="0" dirty="0" err="1" smtClean="0">
                <a:solidFill>
                  <a:schemeClr val="tx1"/>
                </a:solidFill>
                <a:latin typeface="Times" pitchFamily="18" charset="0"/>
                <a:ea typeface="+mn-ea"/>
                <a:cs typeface="+mn-cs"/>
              </a:rPr>
              <a:t>increase</a:t>
            </a:r>
            <a:r>
              <a:rPr lang="de-CH" sz="1200" b="0" i="0" u="none" strike="noStrike" kern="1200" baseline="0" dirty="0" smtClean="0">
                <a:solidFill>
                  <a:schemeClr val="tx1"/>
                </a:solidFill>
                <a:latin typeface="Times" pitchFamily="18" charset="0"/>
                <a:ea typeface="+mn-ea"/>
                <a:cs typeface="+mn-cs"/>
              </a:rPr>
              <a:t> in </a:t>
            </a:r>
            <a:r>
              <a:rPr lang="de-CH" sz="1200" b="0" i="0" u="none" strike="noStrike" kern="1200" baseline="0" dirty="0" err="1" smtClean="0">
                <a:solidFill>
                  <a:schemeClr val="tx1"/>
                </a:solidFill>
                <a:latin typeface="Times" pitchFamily="18" charset="0"/>
                <a:ea typeface="+mn-ea"/>
                <a:cs typeface="+mn-cs"/>
              </a:rPr>
              <a:t>irrigated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land</a:t>
            </a:r>
            <a:r>
              <a:rPr lang="de-CH" sz="1200" b="0" i="0" u="none" strike="noStrike" kern="1200" baseline="0" dirty="0" smtClean="0">
                <a:solidFill>
                  <a:schemeClr val="tx1"/>
                </a:solidFill>
                <a:latin typeface="Times" pitchFamily="18" charset="0"/>
                <a:ea typeface="+mn-ea"/>
                <a:cs typeface="+mn-cs"/>
              </a:rPr>
              <a:t> also </a:t>
            </a:r>
            <a:r>
              <a:rPr lang="de-CH" sz="1200" b="0" i="0" u="none" strike="noStrike" kern="1200" baseline="0" dirty="0" err="1" smtClean="0">
                <a:solidFill>
                  <a:schemeClr val="tx1"/>
                </a:solidFill>
                <a:latin typeface="Times" pitchFamily="18" charset="0"/>
                <a:ea typeface="+mn-ea"/>
                <a:cs typeface="+mn-cs"/>
              </a:rPr>
              <a:t>increases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importance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of</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water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irrigation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and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subsequently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can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lead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conflicts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about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water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use</a:t>
            </a:r>
            <a:r>
              <a:rPr lang="de-CH" sz="1200" b="0" i="0" u="none" strike="noStrike" kern="1200" baseline="0" dirty="0" smtClean="0">
                <a:solidFill>
                  <a:schemeClr val="tx1"/>
                </a:solidFill>
                <a:latin typeface="Times" pitchFamily="18" charset="0"/>
                <a:ea typeface="+mn-ea"/>
                <a:cs typeface="+mn-cs"/>
              </a:rPr>
              <a:t>…</a:t>
            </a:r>
          </a:p>
          <a:p>
            <a:r>
              <a:rPr lang="de-CH" sz="1200" b="0" i="0" u="none" strike="noStrike" kern="1200" baseline="0" dirty="0" smtClean="0">
                <a:solidFill>
                  <a:schemeClr val="tx1"/>
                </a:solidFill>
                <a:latin typeface="Times" pitchFamily="18" charset="0"/>
                <a:ea typeface="+mn-ea"/>
                <a:cs typeface="+mn-cs"/>
              </a:rPr>
              <a:t>-This </a:t>
            </a:r>
            <a:r>
              <a:rPr lang="de-CH" sz="1200" b="0" i="0" u="none" strike="noStrike" kern="1200" baseline="0" dirty="0" err="1" smtClean="0">
                <a:solidFill>
                  <a:schemeClr val="tx1"/>
                </a:solidFill>
                <a:latin typeface="Times" pitchFamily="18" charset="0"/>
                <a:ea typeface="+mn-ea"/>
                <a:cs typeface="+mn-cs"/>
              </a:rPr>
              <a:t>problem</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becomes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more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important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since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global </a:t>
            </a:r>
            <a:r>
              <a:rPr lang="de-CH" sz="1200" b="0" i="0" u="none" strike="noStrike" kern="1200" baseline="0" dirty="0" err="1" smtClean="0">
                <a:solidFill>
                  <a:schemeClr val="tx1"/>
                </a:solidFill>
                <a:latin typeface="Times" pitchFamily="18" charset="0"/>
                <a:ea typeface="+mn-ea"/>
                <a:cs typeface="+mn-cs"/>
              </a:rPr>
              <a:t>resources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production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mainly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soil</a:t>
            </a:r>
            <a:r>
              <a:rPr lang="de-CH" sz="1200" b="0" i="0" u="none" strike="noStrike" kern="1200" baseline="0" dirty="0" smtClean="0">
                <a:solidFill>
                  <a:schemeClr val="tx1"/>
                </a:solidFill>
                <a:latin typeface="Times" pitchFamily="18" charset="0"/>
                <a:ea typeface="+mn-ea"/>
                <a:cs typeface="+mn-cs"/>
              </a:rPr>
              <a:t> but also </a:t>
            </a:r>
            <a:r>
              <a:rPr lang="de-CH" sz="1200" b="0" i="0" u="none" strike="noStrike" kern="1200" baseline="0" dirty="0" err="1" smtClean="0">
                <a:solidFill>
                  <a:schemeClr val="tx1"/>
                </a:solidFill>
                <a:latin typeface="Times" pitchFamily="18" charset="0"/>
                <a:ea typeface="+mn-ea"/>
                <a:cs typeface="+mn-cs"/>
              </a:rPr>
              <a:t>water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biodiversity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are</a:t>
            </a:r>
            <a:r>
              <a:rPr lang="de-CH" sz="1200" b="0" i="0" u="none" strike="noStrike" kern="1200" baseline="0" dirty="0" smtClean="0">
                <a:solidFill>
                  <a:schemeClr val="tx1"/>
                </a:solidFill>
                <a:latin typeface="Times" pitchFamily="18" charset="0"/>
                <a:ea typeface="+mn-ea"/>
                <a:cs typeface="+mn-cs"/>
              </a:rPr>
              <a:t> still </a:t>
            </a:r>
            <a:r>
              <a:rPr lang="de-CH" sz="1200" b="0" i="0" u="none" strike="noStrike" kern="1200" baseline="0" dirty="0" err="1" smtClean="0">
                <a:solidFill>
                  <a:schemeClr val="tx1"/>
                </a:solidFill>
                <a:latin typeface="Times" pitchFamily="18" charset="0"/>
                <a:ea typeface="+mn-ea"/>
                <a:cs typeface="+mn-cs"/>
              </a:rPr>
              <a:t>under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pressure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threatening</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food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security</a:t>
            </a:r>
            <a:r>
              <a:rPr lang="de-CH" sz="1200" b="0" i="0" u="none" strike="noStrike" kern="1200" baseline="0" dirty="0" smtClean="0">
                <a:solidFill>
                  <a:schemeClr val="tx1"/>
                </a:solidFill>
                <a:latin typeface="Times" pitchFamily="18" charset="0"/>
                <a:ea typeface="+mn-ea"/>
                <a:cs typeface="+mn-cs"/>
              </a:rPr>
              <a:t> in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different </a:t>
            </a:r>
            <a:r>
              <a:rPr lang="de-CH" sz="1200" b="0" i="0" u="none" strike="noStrike" kern="1200" baseline="0" dirty="0" err="1" smtClean="0">
                <a:solidFill>
                  <a:schemeClr val="tx1"/>
                </a:solidFill>
                <a:latin typeface="Times" pitchFamily="18" charset="0"/>
                <a:ea typeface="+mn-ea"/>
                <a:cs typeface="+mn-cs"/>
              </a:rPr>
              <a:t>regions</a:t>
            </a:r>
            <a:r>
              <a:rPr lang="de-CH" sz="1200" b="0" i="0" u="none" strike="noStrike" kern="1200" baseline="0" dirty="0" smtClean="0">
                <a:solidFill>
                  <a:schemeClr val="tx1"/>
                </a:solidFill>
                <a:latin typeface="Times" pitchFamily="18" charset="0"/>
                <a:ea typeface="+mn-ea"/>
                <a:cs typeface="+mn-cs"/>
              </a:rPr>
              <a:t>…</a:t>
            </a:r>
            <a:endParaRPr lang="de-CH"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3</a:t>
            </a:fld>
            <a:endParaRPr lang="de-CH"/>
          </a:p>
        </p:txBody>
      </p:sp>
    </p:spTree>
    <p:extLst>
      <p:ext uri="{BB962C8B-B14F-4D97-AF65-F5344CB8AC3E}">
        <p14:creationId xmlns:p14="http://schemas.microsoft.com/office/powerpoint/2010/main" val="52814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Times" pitchFamily="18" charset="0"/>
                <a:ea typeface="+mn-ea"/>
                <a:cs typeface="+mn-cs"/>
              </a:rPr>
              <a:t>-The Figure gives a schematic overview of the global distribution of risks associated with main agricultural production systems. In conclusion, a substantial share of the world’s land and water resources, and their ecological integrity, are under stress from increasing demand and unsustainable agricultural practices. </a:t>
            </a:r>
          </a:p>
          <a:p>
            <a:r>
              <a:rPr lang="en-US" sz="1200" b="0" i="0" u="none" strike="noStrike" kern="1200" baseline="0" dirty="0" smtClean="0">
                <a:solidFill>
                  <a:schemeClr val="tx1"/>
                </a:solidFill>
                <a:latin typeface="Times" pitchFamily="18" charset="0"/>
                <a:ea typeface="+mn-ea"/>
                <a:cs typeface="+mn-cs"/>
              </a:rPr>
              <a:t>-Further demand from agriculture for example driven by an increasing population or by other sectors, will add stress and threaten </a:t>
            </a:r>
            <a:r>
              <a:rPr lang="de-CH" sz="1200" b="0" i="0" u="none" strike="noStrike" kern="1200" baseline="0" dirty="0" err="1" smtClean="0">
                <a:solidFill>
                  <a:schemeClr val="tx1"/>
                </a:solidFill>
                <a:latin typeface="Times" pitchFamily="18" charset="0"/>
                <a:ea typeface="+mn-ea"/>
                <a:cs typeface="+mn-cs"/>
              </a:rPr>
              <a:t>the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future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production</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capacity</a:t>
            </a:r>
            <a:r>
              <a:rPr lang="de-CH" sz="1200" b="0" i="0" u="none" strike="noStrike" kern="1200" baseline="0" dirty="0" smtClean="0">
                <a:solidFill>
                  <a:schemeClr val="tx1"/>
                </a:solidFill>
                <a:latin typeface="Times" pitchFamily="18" charset="0"/>
                <a:ea typeface="+mn-ea"/>
                <a:cs typeface="+mn-cs"/>
              </a:rPr>
              <a:t>.</a:t>
            </a:r>
          </a:p>
          <a:p>
            <a:r>
              <a:rPr lang="en-US" sz="1200" b="0" i="0" u="none" strike="noStrike" kern="1200" baseline="0" dirty="0" smtClean="0">
                <a:solidFill>
                  <a:schemeClr val="tx1"/>
                </a:solidFill>
                <a:latin typeface="Times" pitchFamily="18" charset="0"/>
                <a:ea typeface="+mn-ea"/>
                <a:cs typeface="+mn-cs"/>
              </a:rPr>
              <a:t>-Especially climate change will negatively affect farming systems, in the semi-arid and subtropical areas in particular, impacting water resources and irrigation systems in a number of ways, and requiring major adaptation efforts in most cases. For example deltas and coastal areas will be doubly at risk of flooding from sea-level rise and more variable wet-season rainfall. This development will – not only but mainly affect agriculture and food security in southern/developing regions.</a:t>
            </a:r>
            <a:endParaRPr lang="de-CH"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4</a:t>
            </a:fld>
            <a:endParaRPr lang="de-CH"/>
          </a:p>
        </p:txBody>
      </p:sp>
    </p:spTree>
    <p:extLst>
      <p:ext uri="{BB962C8B-B14F-4D97-AF65-F5344CB8AC3E}">
        <p14:creationId xmlns:p14="http://schemas.microsoft.com/office/powerpoint/2010/main" val="296333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err="1" smtClean="0"/>
              <a:t>Grafik</a:t>
            </a:r>
            <a:r>
              <a:rPr lang="en-GB" baseline="0" noProof="0" dirty="0" smtClean="0"/>
              <a:t> </a:t>
            </a:r>
            <a:r>
              <a:rPr lang="en-GB" baseline="0" noProof="0" dirty="0" err="1" smtClean="0"/>
              <a:t>zeigt</a:t>
            </a:r>
            <a:r>
              <a:rPr lang="en-GB" baseline="0" noProof="0" dirty="0" smtClean="0"/>
              <a:t> </a:t>
            </a:r>
            <a:r>
              <a:rPr lang="en-GB" baseline="0" noProof="0" dirty="0" err="1" smtClean="0"/>
              <a:t>Einfluss</a:t>
            </a:r>
            <a:r>
              <a:rPr lang="en-GB" baseline="0" noProof="0" dirty="0" smtClean="0"/>
              <a:t> </a:t>
            </a:r>
            <a:r>
              <a:rPr lang="en-GB" baseline="0" noProof="0" dirty="0" err="1" smtClean="0"/>
              <a:t>einer</a:t>
            </a:r>
            <a:r>
              <a:rPr lang="en-GB" baseline="0" noProof="0" dirty="0" smtClean="0"/>
              <a:t> </a:t>
            </a:r>
            <a:r>
              <a:rPr lang="en-GB" baseline="0" noProof="0" dirty="0" err="1" smtClean="0"/>
              <a:t>Erhöhung</a:t>
            </a:r>
            <a:r>
              <a:rPr lang="en-GB" baseline="0" noProof="0" dirty="0" smtClean="0"/>
              <a:t> der </a:t>
            </a:r>
            <a:r>
              <a:rPr lang="en-GB" baseline="0" noProof="0" dirty="0" err="1" smtClean="0"/>
              <a:t>Temperatur</a:t>
            </a:r>
            <a:r>
              <a:rPr lang="en-GB" baseline="0" noProof="0" dirty="0" smtClean="0"/>
              <a:t> von </a:t>
            </a:r>
          </a:p>
          <a:p>
            <a:r>
              <a:rPr lang="en-GB" baseline="0" noProof="0" dirty="0" smtClean="0"/>
              <a:t>-As mentioned before climate change will be a challenge for agriculture</a:t>
            </a:r>
          </a:p>
          <a:p>
            <a:r>
              <a:rPr lang="en-GB" baseline="0" noProof="0" dirty="0" smtClean="0"/>
              <a:t>-The impact of climate change is not evenly spread on the world. Climate change will have a negative impact on agricultural production mainly in the south. For example in Africa climate change will reduce yields in average by 15%. Certainly with the use of adequate management practices this negative impact can be reduced. But adaptation will demand for investments in research and infrastructure. Money that hardly will be available. So there will still be reduction in production. </a:t>
            </a:r>
          </a:p>
          <a:p>
            <a:r>
              <a:rPr lang="en-GB" baseline="0" noProof="0" dirty="0" smtClean="0"/>
              <a:t>-In contrary climate change will have a positive impact on yields in the northern hemisphere. Also in Switzerland.</a:t>
            </a:r>
          </a:p>
          <a:p>
            <a:r>
              <a:rPr lang="en-GB" baseline="0" noProof="0" dirty="0" smtClean="0"/>
              <a:t>-Impact is mainly opposite to the source of the problem. The main emitters of greenhouse gases are located in the northern hemisphere, where agriculture in average will profit from climate change</a:t>
            </a:r>
          </a:p>
          <a:p>
            <a:r>
              <a:rPr lang="en-GB" baseline="0" noProof="0" dirty="0" smtClean="0"/>
              <a:t>-To improve the situation developed countries in the northern hemisphere would have to make a step towards the south by reducing their emissions. But such a step could reduce economic growth in these countries. Such costs they currently don’t want to accept. So they southern countries will have to bear the consequences.</a:t>
            </a:r>
          </a:p>
          <a:p>
            <a:r>
              <a:rPr lang="en-GB" baseline="0" noProof="0" dirty="0" smtClean="0"/>
              <a:t>-Northern countries probable don’t want to accept the costs of climate mitigation since - in the worst case - they also can afford adaptation measures because of their high economic power (next slide)</a:t>
            </a:r>
            <a:endParaRPr lang="en-GB" noProof="0"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5</a:t>
            </a:fld>
            <a:endParaRPr lang="de-CH"/>
          </a:p>
        </p:txBody>
      </p:sp>
    </p:spTree>
    <p:extLst>
      <p:ext uri="{BB962C8B-B14F-4D97-AF65-F5344CB8AC3E}">
        <p14:creationId xmlns:p14="http://schemas.microsoft.com/office/powerpoint/2010/main" val="322536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mentioned before climate</a:t>
            </a:r>
            <a:r>
              <a:rPr lang="en-GB" baseline="0" noProof="0" dirty="0" smtClean="0"/>
              <a:t> change will have a negative impact on agricultural production in southern countries. These are the countries, where people already today spend a large share of their income for food. In contrary people in northern hemisphere only spend a smaller share of their income for food</a:t>
            </a:r>
          </a:p>
          <a:p>
            <a:r>
              <a:rPr lang="en-GB" baseline="0" noProof="0" dirty="0" smtClean="0"/>
              <a:t>-If climate change has a negative impact on food production it is very likely that people in the developed countries will have the resources to fulfil their needs on the international markets. In contrary to the southern people who are not responsible for the situation but suffer most because they have not enough purchasing power in competition with the northern hemisphere.</a:t>
            </a:r>
          </a:p>
          <a:p>
            <a:r>
              <a:rPr lang="en-GB" baseline="0" noProof="0" dirty="0" smtClean="0"/>
              <a:t>-Globally climate change therefore will have a negative impact on food security.</a:t>
            </a:r>
          </a:p>
          <a:p>
            <a:r>
              <a:rPr lang="en-GB" baseline="0" noProof="0" dirty="0" smtClean="0"/>
              <a:t>-The same may be true by other adaptation measures that cannot be afforded by the southern countries.</a:t>
            </a:r>
          </a:p>
          <a:p>
            <a:endParaRPr lang="en-GB" baseline="0" noProof="0" dirty="0" smtClean="0"/>
          </a:p>
          <a:p>
            <a:r>
              <a:rPr lang="en-GB" baseline="0" noProof="0" dirty="0" smtClean="0"/>
              <a:t>-Climate change is only one aspect that has an impact on food security on a global scale. But this mechanism that countries in the northern hemisphere – including Switzerland – focus their policies solely on their own actors and do not take into account their impact on other regions of the world is very similar for agricultural policy than for climate change. As will be shown on the next slides.</a:t>
            </a:r>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6</a:t>
            </a:fld>
            <a:endParaRPr lang="de-CH"/>
          </a:p>
        </p:txBody>
      </p:sp>
    </p:spTree>
    <p:extLst>
      <p:ext uri="{BB962C8B-B14F-4D97-AF65-F5344CB8AC3E}">
        <p14:creationId xmlns:p14="http://schemas.microsoft.com/office/powerpoint/2010/main" val="53112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Tabellen sagen wieviel</a:t>
            </a:r>
            <a:r>
              <a:rPr lang="de-CH" baseline="0" dirty="0" smtClean="0"/>
              <a:t> % der Nennung den einzelnen Items zukommt. Das Modell das </a:t>
            </a:r>
            <a:r>
              <a:rPr lang="de-CH" baseline="0" dirty="0" err="1" smtClean="0"/>
              <a:t>Misselhorn</a:t>
            </a:r>
            <a:r>
              <a:rPr lang="de-CH" baseline="0" dirty="0" smtClean="0"/>
              <a:t> daraus gebaut hat habe ich wieder entfernt. Es sagt im Prinzip das gleiche aus ist aber einfach komplizierter…</a:t>
            </a:r>
          </a:p>
          <a:p>
            <a:endParaRPr lang="de-CH" dirty="0" smtClean="0"/>
          </a:p>
          <a:p>
            <a:r>
              <a:rPr lang="de-CH" dirty="0" smtClean="0"/>
              <a:t>-</a:t>
            </a:r>
            <a:r>
              <a:rPr lang="de-CH" dirty="0" err="1" smtClean="0"/>
              <a:t>Misselhorn</a:t>
            </a:r>
            <a:r>
              <a:rPr lang="de-CH" baseline="0" dirty="0" smtClean="0"/>
              <a:t> </a:t>
            </a:r>
            <a:r>
              <a:rPr lang="de-CH" baseline="0" dirty="0" err="1" smtClean="0"/>
              <a:t>evaluated</a:t>
            </a:r>
            <a:r>
              <a:rPr lang="de-CH" baseline="0" dirty="0" smtClean="0"/>
              <a:t> 49 </a:t>
            </a:r>
            <a:r>
              <a:rPr lang="de-CH" baseline="0" dirty="0" err="1" smtClean="0"/>
              <a:t>case</a:t>
            </a:r>
            <a:r>
              <a:rPr lang="de-CH" baseline="0" dirty="0" smtClean="0"/>
              <a:t> </a:t>
            </a:r>
            <a:r>
              <a:rPr lang="de-CH" baseline="0" dirty="0" err="1" smtClean="0"/>
              <a:t>studies</a:t>
            </a:r>
            <a:r>
              <a:rPr lang="de-CH" baseline="0" dirty="0" smtClean="0"/>
              <a:t> on </a:t>
            </a:r>
            <a:r>
              <a:rPr lang="en-US" sz="1200" b="0" i="0" u="none" strike="noStrike" kern="1200" baseline="0" dirty="0" smtClean="0">
                <a:solidFill>
                  <a:schemeClr val="tx1"/>
                </a:solidFill>
                <a:latin typeface="Times" pitchFamily="18" charset="0"/>
                <a:ea typeface="+mn-ea"/>
                <a:cs typeface="+mn-cs"/>
              </a:rPr>
              <a:t>household economy local-level studies that focus on community-level livelihood strategies to identify drivers of food insecurity in southern Africa. These </a:t>
            </a:r>
            <a:r>
              <a:rPr lang="de-CH" sz="1200" b="0" i="0" u="none" strike="noStrike" kern="1200" baseline="0" dirty="0" err="1" smtClean="0">
                <a:solidFill>
                  <a:schemeClr val="tx1"/>
                </a:solidFill>
                <a:latin typeface="Times" pitchFamily="18" charset="0"/>
                <a:ea typeface="+mn-ea"/>
                <a:cs typeface="+mn-cs"/>
              </a:rPr>
              <a:t>case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studies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were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provided</a:t>
            </a:r>
            <a:r>
              <a:rPr lang="de-CH" sz="1200" b="0" i="0" u="none" strike="noStrike" kern="1200" baseline="0" dirty="0" smtClean="0">
                <a:solidFill>
                  <a:schemeClr val="tx1"/>
                </a:solidFill>
                <a:latin typeface="Times" pitchFamily="18" charset="0"/>
                <a:ea typeface="+mn-ea"/>
                <a:cs typeface="+mn-cs"/>
              </a:rPr>
              <a:t> </a:t>
            </a:r>
            <a:r>
              <a:rPr lang="en-US" sz="1200" b="0" i="0" u="none" strike="noStrike" kern="1200" baseline="0" dirty="0" smtClean="0">
                <a:solidFill>
                  <a:schemeClr val="tx1"/>
                </a:solidFill>
                <a:latin typeface="Times" pitchFamily="18" charset="0"/>
                <a:ea typeface="+mn-ea"/>
                <a:cs typeface="+mn-cs"/>
              </a:rPr>
              <a:t>by humanitarian field agencies </a:t>
            </a:r>
            <a:r>
              <a:rPr lang="de-CH" sz="1200" b="0" i="0" u="none" strike="noStrike" kern="1200" baseline="0" dirty="0" smtClean="0">
                <a:solidFill>
                  <a:schemeClr val="tx1"/>
                </a:solidFill>
                <a:latin typeface="Times" pitchFamily="18" charset="0"/>
                <a:ea typeface="+mn-ea"/>
                <a:cs typeface="+mn-cs"/>
              </a:rPr>
              <a:t>in </a:t>
            </a:r>
            <a:r>
              <a:rPr lang="de-CH" sz="1200" b="0" i="0" u="none" strike="noStrike" kern="1200" baseline="0" dirty="0" err="1" smtClean="0">
                <a:solidFill>
                  <a:schemeClr val="tx1"/>
                </a:solidFill>
                <a:latin typeface="Times" pitchFamily="18" charset="0"/>
                <a:ea typeface="+mn-ea"/>
                <a:cs typeface="+mn-cs"/>
              </a:rPr>
              <a:t>analysing</a:t>
            </a:r>
            <a:endParaRPr lang="de-CH" sz="1200" b="0" i="0" u="none" strike="noStrike" kern="1200" baseline="0" dirty="0" smtClean="0">
              <a:solidFill>
                <a:schemeClr val="tx1"/>
              </a:solidFill>
              <a:latin typeface="Times" pitchFamily="18" charset="0"/>
              <a:ea typeface="+mn-ea"/>
              <a:cs typeface="+mn-cs"/>
            </a:endParaRPr>
          </a:p>
          <a:p>
            <a:r>
              <a:rPr lang="de-CH" sz="1200" b="0" i="0" u="none" strike="noStrike" kern="1200" baseline="0" dirty="0" err="1" smtClean="0">
                <a:solidFill>
                  <a:schemeClr val="tx1"/>
                </a:solidFill>
                <a:latin typeface="Times" pitchFamily="18" charset="0"/>
                <a:ea typeface="+mn-ea"/>
                <a:cs typeface="+mn-cs"/>
              </a:rPr>
              <a:t>Vulnerability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food</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insecurity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of</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their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clients</a:t>
            </a:r>
            <a:r>
              <a:rPr lang="de-CH" sz="1200" b="0" i="0" u="none" strike="noStrike" kern="1200" baseline="0" dirty="0" smtClean="0">
                <a:solidFill>
                  <a:schemeClr val="tx1"/>
                </a:solidFill>
                <a:latin typeface="Times" pitchFamily="18" charset="0"/>
                <a:ea typeface="+mn-ea"/>
                <a:cs typeface="+mn-cs"/>
              </a:rPr>
              <a:t>». These </a:t>
            </a:r>
            <a:r>
              <a:rPr lang="de-CH" sz="1200" b="0" i="0" u="none" strike="noStrike" kern="1200" baseline="0" dirty="0" err="1" smtClean="0">
                <a:solidFill>
                  <a:schemeClr val="tx1"/>
                </a:solidFill>
                <a:latin typeface="Times" pitchFamily="18" charset="0"/>
                <a:ea typeface="+mn-ea"/>
                <a:cs typeface="+mn-cs"/>
              </a:rPr>
              <a:t>studies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were</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mainly</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focussing</a:t>
            </a:r>
            <a:r>
              <a:rPr lang="de-CH" sz="1200" b="0" i="0" u="none" strike="noStrike" kern="1200" baseline="0" dirty="0" smtClean="0">
                <a:solidFill>
                  <a:schemeClr val="tx1"/>
                </a:solidFill>
                <a:latin typeface="Times" pitchFamily="18" charset="0"/>
                <a:ea typeface="+mn-ea"/>
                <a:cs typeface="+mn-cs"/>
              </a:rPr>
              <a:t> on rural </a:t>
            </a:r>
            <a:r>
              <a:rPr lang="de-CH" sz="1200" b="0" i="0" u="none" strike="noStrike" kern="1200" baseline="0" dirty="0" err="1" smtClean="0">
                <a:solidFill>
                  <a:schemeClr val="tx1"/>
                </a:solidFill>
                <a:latin typeface="Times" pitchFamily="18" charset="0"/>
                <a:ea typeface="+mn-ea"/>
                <a:cs typeface="+mn-cs"/>
              </a:rPr>
              <a:t>communities</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a </a:t>
            </a:r>
            <a:r>
              <a:rPr lang="de-CH" sz="1200" b="0" i="0" u="none" strike="noStrike" kern="1200" baseline="0" dirty="0" err="1" smtClean="0">
                <a:solidFill>
                  <a:schemeClr val="tx1"/>
                </a:solidFill>
                <a:latin typeface="Times" pitchFamily="18" charset="0"/>
                <a:ea typeface="+mn-ea"/>
                <a:cs typeface="+mn-cs"/>
              </a:rPr>
              <a:t>lesser</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extent</a:t>
            </a:r>
            <a:r>
              <a:rPr lang="de-CH" sz="1200" b="0" i="0" u="none" strike="noStrike" kern="1200" baseline="0" dirty="0" smtClean="0">
                <a:solidFill>
                  <a:schemeClr val="tx1"/>
                </a:solidFill>
                <a:latin typeface="Times" pitchFamily="18" charset="0"/>
                <a:ea typeface="+mn-ea"/>
                <a:cs typeface="+mn-cs"/>
              </a:rPr>
              <a:t> </a:t>
            </a:r>
            <a:r>
              <a:rPr lang="de-CH" sz="1200" b="0" i="0" u="none" strike="noStrike" kern="1200" baseline="0" dirty="0" err="1" smtClean="0">
                <a:solidFill>
                  <a:schemeClr val="tx1"/>
                </a:solidFill>
                <a:latin typeface="Times" pitchFamily="18" charset="0"/>
                <a:ea typeface="+mn-ea"/>
                <a:cs typeface="+mn-cs"/>
              </a:rPr>
              <a:t>to</a:t>
            </a:r>
            <a:r>
              <a:rPr lang="de-CH" sz="1200" b="0" i="0" u="none" strike="noStrike" kern="1200" baseline="0" dirty="0" smtClean="0">
                <a:solidFill>
                  <a:schemeClr val="tx1"/>
                </a:solidFill>
                <a:latin typeface="Times" pitchFamily="18" charset="0"/>
                <a:ea typeface="+mn-ea"/>
                <a:cs typeface="+mn-cs"/>
              </a:rPr>
              <a:t> urban </a:t>
            </a:r>
            <a:r>
              <a:rPr lang="de-CH" sz="1200" b="0" i="0" u="none" strike="noStrike" kern="1200" baseline="0" dirty="0" err="1" smtClean="0">
                <a:solidFill>
                  <a:schemeClr val="tx1"/>
                </a:solidFill>
                <a:latin typeface="Times" pitchFamily="18" charset="0"/>
                <a:ea typeface="+mn-ea"/>
                <a:cs typeface="+mn-cs"/>
              </a:rPr>
              <a:t>communities</a:t>
            </a:r>
            <a:r>
              <a:rPr lang="de-CH" sz="1200" b="0" i="0" u="none" strike="noStrike" kern="1200" baseline="0" dirty="0" smtClean="0">
                <a:solidFill>
                  <a:schemeClr val="tx1"/>
                </a:solidFill>
                <a:latin typeface="Times" pitchFamily="18" charset="0"/>
                <a:ea typeface="+mn-ea"/>
                <a:cs typeface="+mn-cs"/>
              </a:rPr>
              <a:t>.</a:t>
            </a:r>
          </a:p>
          <a:p>
            <a:r>
              <a:rPr lang="de-CH" sz="1200" b="0" i="0" u="none" strike="noStrike" kern="1200" baseline="0" dirty="0" smtClean="0">
                <a:solidFill>
                  <a:schemeClr val="tx1"/>
                </a:solidFill>
                <a:latin typeface="Times" pitchFamily="18" charset="0"/>
                <a:ea typeface="+mn-ea"/>
                <a:cs typeface="+mn-cs"/>
              </a:rPr>
              <a:t> </a:t>
            </a:r>
            <a:r>
              <a:rPr lang="en-GB" sz="1200" b="0" i="0" u="none" strike="noStrike" kern="1200" baseline="0" noProof="0" dirty="0" smtClean="0">
                <a:solidFill>
                  <a:schemeClr val="tx1"/>
                </a:solidFill>
                <a:latin typeface="Times" pitchFamily="18" charset="0"/>
                <a:ea typeface="+mn-ea"/>
                <a:cs typeface="+mn-cs"/>
              </a:rPr>
              <a:t>-By analysing these studies </a:t>
            </a:r>
            <a:r>
              <a:rPr lang="en-GB" sz="1200" b="0" i="0" u="none" strike="noStrike" kern="1200" baseline="0" noProof="0" dirty="0" err="1" smtClean="0">
                <a:solidFill>
                  <a:schemeClr val="tx1"/>
                </a:solidFill>
                <a:latin typeface="Times" pitchFamily="18" charset="0"/>
                <a:ea typeface="+mn-ea"/>
                <a:cs typeface="+mn-cs"/>
              </a:rPr>
              <a:t>Misselhorn</a:t>
            </a:r>
            <a:r>
              <a:rPr lang="en-GB" sz="1200" b="0" i="0" u="none" strike="noStrike" kern="1200" baseline="0" noProof="0" dirty="0" smtClean="0">
                <a:solidFill>
                  <a:schemeClr val="tx1"/>
                </a:solidFill>
                <a:latin typeface="Times" pitchFamily="18" charset="0"/>
                <a:ea typeface="+mn-ea"/>
                <a:cs typeface="+mn-cs"/>
              </a:rPr>
              <a:t> identified drivers and indirect drivers of food insecurity. Even if the analysis mainly focussed on rural areas poverty and an increase in food prices are prominent reasons for food insecurity. Whereas increase in food prices mainly is a direct driver, poverty can also be an indirect driver by negatively affecting other drivers like the lack of education that can be a direct driver for food insecurity</a:t>
            </a:r>
          </a:p>
          <a:p>
            <a:r>
              <a:rPr lang="en-GB" sz="1200" b="0" i="0" u="none" strike="noStrike" kern="1200" baseline="0" noProof="0" dirty="0" smtClean="0">
                <a:solidFill>
                  <a:schemeClr val="tx1"/>
                </a:solidFill>
                <a:latin typeface="Times" pitchFamily="18" charset="0"/>
                <a:ea typeface="+mn-ea"/>
                <a:cs typeface="+mn-cs"/>
              </a:rPr>
              <a:t>-Even worse becomes the problem if environmental stressors and poverty </a:t>
            </a:r>
            <a:r>
              <a:rPr lang="en-GB" sz="1200" b="0" i="0" u="none" strike="noStrike" kern="1200" baseline="0" noProof="0" dirty="0" err="1" smtClean="0">
                <a:solidFill>
                  <a:schemeClr val="tx1"/>
                </a:solidFill>
                <a:latin typeface="Times" pitchFamily="18" charset="0"/>
                <a:ea typeface="+mn-ea"/>
                <a:cs typeface="+mn-cs"/>
              </a:rPr>
              <a:t>mees</a:t>
            </a:r>
            <a:r>
              <a:rPr lang="en-GB" sz="1200" b="0" i="0" u="none" strike="noStrike" kern="1200" baseline="0" noProof="0" dirty="0" smtClean="0">
                <a:solidFill>
                  <a:schemeClr val="tx1"/>
                </a:solidFill>
                <a:latin typeface="Times" pitchFamily="18" charset="0"/>
                <a:ea typeface="+mn-ea"/>
                <a:cs typeface="+mn-cs"/>
              </a:rPr>
              <a:t> in the same region (not shown). This combination can have a very negative impact on food security in these regions by increasing the impact of the other factor…</a:t>
            </a:r>
          </a:p>
          <a:p>
            <a:r>
              <a:rPr lang="en-GB" sz="1200" b="0" i="0" u="none" strike="noStrike" kern="1200" baseline="0" noProof="0" dirty="0" smtClean="0">
                <a:solidFill>
                  <a:schemeClr val="tx1"/>
                </a:solidFill>
                <a:latin typeface="Times" pitchFamily="18" charset="0"/>
                <a:ea typeface="+mn-ea"/>
                <a:cs typeface="+mn-cs"/>
              </a:rPr>
              <a:t>-Whereas this study focussed on the reasons for food insecurity other authors analysed different approaches to tackle these challenges</a:t>
            </a:r>
          </a:p>
          <a:p>
            <a:r>
              <a:rPr lang="de-CH" sz="1200" b="0" i="0" u="none" strike="noStrike" kern="1200" baseline="0" dirty="0" smtClean="0">
                <a:solidFill>
                  <a:schemeClr val="tx1"/>
                </a:solidFill>
                <a:latin typeface="Times" pitchFamily="18" charset="0"/>
                <a:ea typeface="+mn-ea"/>
                <a:cs typeface="+mn-cs"/>
              </a:rPr>
              <a:t>-</a:t>
            </a:r>
            <a:endParaRPr lang="de-CH"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7</a:t>
            </a:fld>
            <a:endParaRPr lang="de-CH"/>
          </a:p>
        </p:txBody>
      </p:sp>
    </p:spTree>
    <p:extLst>
      <p:ext uri="{BB962C8B-B14F-4D97-AF65-F5344CB8AC3E}">
        <p14:creationId xmlns:p14="http://schemas.microsoft.com/office/powerpoint/2010/main" val="185017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-For example</a:t>
            </a:r>
            <a:r>
              <a:rPr lang="en-GB" b="1" baseline="0" noProof="0" dirty="0" smtClean="0"/>
              <a:t> the world bank evaluated in their world development report what the impact of an increase in GDP is on the welfare of people in developing countries</a:t>
            </a:r>
          </a:p>
          <a:p>
            <a:r>
              <a:rPr lang="en-GB" b="1" baseline="0" noProof="0" dirty="0" smtClean="0"/>
              <a:t>-As an indicator for welfare the used the expenditure of the people. It is assumed that if people can increase their expenditures they are more food secure since they potentially have access to markets. Certainly this is only important for the poor people that would otherwise not have enough money to buy food</a:t>
            </a:r>
          </a:p>
          <a:p>
            <a:r>
              <a:rPr lang="en-GB" b="1" baseline="0" noProof="0" dirty="0" smtClean="0"/>
              <a:t>-The researcher then figured out what the impact is if GDP is increased in Agriculture and what happens if GDP is increased outside agriculture.</a:t>
            </a:r>
          </a:p>
          <a:p>
            <a:r>
              <a:rPr lang="en-GB" b="1" baseline="0" noProof="0" dirty="0" smtClean="0"/>
              <a:t>-They could show that if GDP is increased in agriculture mainly the poor can profit. The 10% households with least expenditures can increase their expenditures by 6% induced by this 1% increase in GDP. Only the richest 10% do not increase expenditures if GDP in agriculture is increased, probably since they are less engaged in these value chains</a:t>
            </a:r>
          </a:p>
          <a:p>
            <a:r>
              <a:rPr lang="en-GB" b="1" baseline="0" noProof="0" dirty="0" smtClean="0"/>
              <a:t>-In contrary if GDP is increased outside agriculture this has a much less positive impact on the expenditures of the poorest, the impact can even be negative perhaps such an improvement goes hand in </a:t>
            </a:r>
            <a:r>
              <a:rPr lang="en-GB" b="1" baseline="0" noProof="0" dirty="0" err="1" smtClean="0"/>
              <a:t>habd</a:t>
            </a:r>
            <a:r>
              <a:rPr lang="en-GB" b="1" baseline="0" noProof="0" dirty="0" smtClean="0"/>
              <a:t> with a substitution of unskilled </a:t>
            </a:r>
            <a:r>
              <a:rPr lang="en-GB" b="1" baseline="0" noProof="0" dirty="0" err="1" smtClean="0"/>
              <a:t>labor</a:t>
            </a:r>
            <a:r>
              <a:rPr lang="en-GB" b="1" baseline="0" noProof="0" dirty="0" smtClean="0"/>
              <a:t> by capital. From an increase of GDP outside agriculture mainly the 80% richest profit.</a:t>
            </a:r>
          </a:p>
          <a:p>
            <a:r>
              <a:rPr lang="en-GB" b="1" baseline="0" noProof="0" dirty="0" smtClean="0"/>
              <a:t>-This difference may be because farmers also buy their input locally and therefore increase economic turnover. It is however a clear signal that an improvement in food security can best be reached by improving economic situation for agriculture and the food sector</a:t>
            </a:r>
            <a:endParaRPr lang="en-GB" b="1" noProof="0" dirty="0" smtClean="0"/>
          </a:p>
          <a:p>
            <a:endParaRPr lang="en-GB" b="1" noProof="0" dirty="0" smtClean="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8</a:t>
            </a:fld>
            <a:endParaRPr lang="de-CH"/>
          </a:p>
        </p:txBody>
      </p:sp>
    </p:spTree>
    <p:extLst>
      <p:ext uri="{BB962C8B-B14F-4D97-AF65-F5344CB8AC3E}">
        <p14:creationId xmlns:p14="http://schemas.microsoft.com/office/powerpoint/2010/main" val="272928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-The</a:t>
            </a:r>
            <a:r>
              <a:rPr lang="en-GB" baseline="0" noProof="0" dirty="0" smtClean="0"/>
              <a:t> evaluation of possibilities to improve farm income was one of the goals of the PhD thesis of Marc </a:t>
            </a:r>
            <a:r>
              <a:rPr lang="en-GB" baseline="0" noProof="0" dirty="0" err="1" smtClean="0"/>
              <a:t>Zoss</a:t>
            </a:r>
            <a:r>
              <a:rPr lang="en-GB" baseline="0" noProof="0" dirty="0" smtClean="0"/>
              <a:t>. For this purpose he analysed different value chains for vegetables in Tanzania. </a:t>
            </a:r>
          </a:p>
          <a:p>
            <a:r>
              <a:rPr lang="en-GB" baseline="0" noProof="0" dirty="0" smtClean="0"/>
              <a:t>-With market surveys he gathered the data he needed to compare the different value chains.</a:t>
            </a:r>
          </a:p>
          <a:p>
            <a:r>
              <a:rPr lang="en-GB" baseline="0" noProof="0" dirty="0" smtClean="0"/>
              <a:t>-His results showed, that Green markets, i.e. local spot markets, were least profitable for the farmers. In contrary more sophisticated value chains showed a higher profitability. Examples for such more sophisticated value chains were for example processed vegetables, supplying the tourism sector. And the most profitable is the export of fresh vegetables by airplane.</a:t>
            </a:r>
          </a:p>
          <a:p>
            <a:r>
              <a:rPr lang="en-GB" baseline="0" noProof="0" dirty="0" smtClean="0"/>
              <a:t>-Even if this data was collected at the level of the marginal return and not the income it is a clear hint, that export of high value crops would have the potential to improve food security since the increased profitability would lead to an increase in the potential expenditures of the poorest.</a:t>
            </a:r>
          </a:p>
          <a:p>
            <a:r>
              <a:rPr lang="en-GB" baseline="0" noProof="0" dirty="0" smtClean="0"/>
              <a:t>-Precondition for such a development is however, that their are enough markets that allow imports from these developing countries. Often this is not the case because of tariffs or non-tariff measures for food products in developed countries where the </a:t>
            </a:r>
            <a:r>
              <a:rPr lang="en-GB" baseline="0" noProof="0" dirty="0" err="1" smtClean="0"/>
              <a:t>rpfitable</a:t>
            </a:r>
            <a:r>
              <a:rPr lang="en-GB" baseline="0" noProof="0" dirty="0" smtClean="0"/>
              <a:t> markets are</a:t>
            </a:r>
            <a:endParaRPr lang="en-GB" noProof="0" dirty="0"/>
          </a:p>
        </p:txBody>
      </p:sp>
      <p:sp>
        <p:nvSpPr>
          <p:cNvPr id="4" name="Foliennummernplatzhalter 3"/>
          <p:cNvSpPr>
            <a:spLocks noGrp="1"/>
          </p:cNvSpPr>
          <p:nvPr>
            <p:ph type="sldNum" sz="quarter" idx="10"/>
          </p:nvPr>
        </p:nvSpPr>
        <p:spPr/>
        <p:txBody>
          <a:bodyPr/>
          <a:lstStyle/>
          <a:p>
            <a:pPr>
              <a:defRPr/>
            </a:pPr>
            <a:fld id="{DFDDE78E-917D-4A7E-BE7F-ADBBF0D97C58}" type="slidenum">
              <a:rPr lang="de-CH" smtClean="0"/>
              <a:pPr>
                <a:defRPr/>
              </a:pPr>
              <a:t>9</a:t>
            </a:fld>
            <a:endParaRPr lang="de-CH"/>
          </a:p>
        </p:txBody>
      </p:sp>
    </p:spTree>
    <p:extLst>
      <p:ext uri="{BB962C8B-B14F-4D97-AF65-F5344CB8AC3E}">
        <p14:creationId xmlns:p14="http://schemas.microsoft.com/office/powerpoint/2010/main" val="1448353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Text Box 32"/>
          <p:cNvSpPr txBox="1">
            <a:spLocks noChangeArrowheads="1"/>
          </p:cNvSpPr>
          <p:nvPr/>
        </p:nvSpPr>
        <p:spPr bwMode="auto">
          <a:xfrm>
            <a:off x="4572000" y="387350"/>
            <a:ext cx="31242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nSpc>
                <a:spcPct val="105000"/>
              </a:lnSpc>
              <a:spcBef>
                <a:spcPct val="50000"/>
              </a:spcBef>
              <a:defRPr/>
            </a:pPr>
            <a:r>
              <a:rPr lang="en-US" sz="800" dirty="0" smtClean="0">
                <a:solidFill>
                  <a:srgbClr val="000000"/>
                </a:solidFill>
                <a:latin typeface="Arial"/>
                <a:ea typeface="Times New Roman"/>
              </a:rPr>
              <a:t>Federal Department of Economic Affairs, </a:t>
            </a:r>
            <a:br>
              <a:rPr lang="en-US" sz="800" dirty="0" smtClean="0">
                <a:solidFill>
                  <a:srgbClr val="000000"/>
                </a:solidFill>
                <a:latin typeface="Arial"/>
                <a:ea typeface="Times New Roman"/>
              </a:rPr>
            </a:br>
            <a:r>
              <a:rPr lang="en-US" sz="800" dirty="0" smtClean="0">
                <a:solidFill>
                  <a:srgbClr val="000000"/>
                </a:solidFill>
                <a:latin typeface="Arial"/>
                <a:ea typeface="Times New Roman"/>
              </a:rPr>
              <a:t>Education and Research EAER</a:t>
            </a:r>
            <a:br>
              <a:rPr lang="en-US" sz="800" dirty="0" smtClean="0">
                <a:solidFill>
                  <a:srgbClr val="000000"/>
                </a:solidFill>
                <a:latin typeface="Arial"/>
                <a:ea typeface="Times New Roman"/>
              </a:rPr>
            </a:br>
            <a:r>
              <a:rPr lang="en-US" sz="800" b="1" dirty="0" smtClean="0">
                <a:latin typeface="Arial" charset="0"/>
              </a:rPr>
              <a:t>Federal Office for Agriculture FOAG</a:t>
            </a:r>
            <a:endParaRPr lang="de-CH" sz="800" b="1" dirty="0" smtClean="0">
              <a:latin typeface="Arial" charset="0"/>
            </a:endParaRPr>
          </a:p>
        </p:txBody>
      </p:sp>
      <p:pic>
        <p:nvPicPr>
          <p:cNvPr id="4"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subTitle" idx="1"/>
          </p:nvPr>
        </p:nvSpPr>
        <p:spPr>
          <a:xfrm>
            <a:off x="1285875" y="5299075"/>
            <a:ext cx="7429500" cy="1055688"/>
          </a:xfrm>
        </p:spPr>
        <p:txBody>
          <a:bodyPr/>
          <a:lstStyle>
            <a:lvl1pPr>
              <a:defRPr sz="3200" baseline="0"/>
            </a:lvl1pPr>
          </a:lstStyle>
          <a:p>
            <a:r>
              <a:rPr lang="de-DE" smtClean="0"/>
              <a:t>Formatvorlage des Untertitelmasters durch Klicken bearbeiten</a:t>
            </a:r>
            <a:endParaRPr lang="en-GB" dirty="0"/>
          </a:p>
        </p:txBody>
      </p:sp>
    </p:spTree>
    <p:extLst>
      <p:ext uri="{BB962C8B-B14F-4D97-AF65-F5344CB8AC3E}">
        <p14:creationId xmlns:p14="http://schemas.microsoft.com/office/powerpoint/2010/main" val="4206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046090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35033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6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CH"/>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a:xfrm>
            <a:off x="628650" y="6356351"/>
            <a:ext cx="2057400" cy="365125"/>
          </a:xfrm>
          <a:prstGeom prst="rect">
            <a:avLst/>
          </a:prstGeom>
        </p:spPr>
        <p:txBody>
          <a:bodyPr/>
          <a:lstStyle/>
          <a:p>
            <a:fld id="{7D984018-ACBF-41EF-946D-88236827770B}" type="datetimeFigureOut">
              <a:rPr lang="de-CH" smtClean="0"/>
              <a:t>30.04.2015</a:t>
            </a:fld>
            <a:endParaRPr lang="de-CH"/>
          </a:p>
        </p:txBody>
      </p:sp>
      <p:sp>
        <p:nvSpPr>
          <p:cNvPr id="6" name="Fußzeilenplatzhalter 5"/>
          <p:cNvSpPr>
            <a:spLocks noGrp="1"/>
          </p:cNvSpPr>
          <p:nvPr>
            <p:ph type="ftr" sz="quarter" idx="11"/>
          </p:nvPr>
        </p:nvSpPr>
        <p:spPr>
          <a:xfrm>
            <a:off x="3028950" y="6356351"/>
            <a:ext cx="3086100" cy="365125"/>
          </a:xfrm>
          <a:prstGeom prst="rect">
            <a:avLst/>
          </a:prstGeom>
        </p:spPr>
        <p:txBody>
          <a:bodyPr/>
          <a:lstStyle/>
          <a:p>
            <a:endParaRPr lang="de-CH"/>
          </a:p>
        </p:txBody>
      </p:sp>
      <p:sp>
        <p:nvSpPr>
          <p:cNvPr id="7" name="Foliennummernplatzhalter 6"/>
          <p:cNvSpPr>
            <a:spLocks noGrp="1"/>
          </p:cNvSpPr>
          <p:nvPr>
            <p:ph type="sldNum" sz="quarter" idx="12"/>
          </p:nvPr>
        </p:nvSpPr>
        <p:spPr>
          <a:xfrm>
            <a:off x="6457950" y="6356351"/>
            <a:ext cx="2057400" cy="365125"/>
          </a:xfrm>
          <a:prstGeom prst="rect">
            <a:avLst/>
          </a:prstGeom>
        </p:spPr>
        <p:txBody>
          <a:bodyPr/>
          <a:lstStyle/>
          <a:p>
            <a:fld id="{1DE82986-45BF-420F-BECF-954154640E7C}" type="slidenum">
              <a:rPr lang="de-CH" smtClean="0"/>
              <a:t>‹#›</a:t>
            </a:fld>
            <a:endParaRPr lang="de-CH"/>
          </a:p>
        </p:txBody>
      </p:sp>
    </p:spTree>
    <p:extLst>
      <p:ext uri="{BB962C8B-B14F-4D97-AF65-F5344CB8AC3E}">
        <p14:creationId xmlns:p14="http://schemas.microsoft.com/office/powerpoint/2010/main" val="2482867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spcBef>
                <a:spcPct val="50000"/>
              </a:spcBef>
              <a:defRPr/>
            </a:pPr>
            <a:endParaRPr lang="en-CA" smtClean="0">
              <a:latin typeface="Arial" charset="0"/>
            </a:endParaRPr>
          </a:p>
        </p:txBody>
      </p:sp>
      <p:sp>
        <p:nvSpPr>
          <p:cNvPr id="1027" name="Rectangle 27"/>
          <p:cNvSpPr>
            <a:spLocks noGrp="1" noChangeArrowheads="1"/>
          </p:cNvSpPr>
          <p:nvPr>
            <p:ph type="title"/>
          </p:nvPr>
        </p:nvSpPr>
        <p:spPr bwMode="auto">
          <a:xfrm>
            <a:off x="1296988" y="323850"/>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28" name="Rectangle 28"/>
          <p:cNvSpPr>
            <a:spLocks noGrp="1" noChangeArrowheads="1"/>
          </p:cNvSpPr>
          <p:nvPr>
            <p:ph type="body" idx="1"/>
          </p:nvPr>
        </p:nvSpPr>
        <p:spPr bwMode="auto">
          <a:xfrm>
            <a:off x="1285875" y="1449388"/>
            <a:ext cx="7472363"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Um den Fliesstext übersichtlich zu halten, sollten Abschnitte gemacht werden.Diese werden zur besseren Lesbarkeit</a:t>
            </a:r>
          </a:p>
          <a:p>
            <a:pPr lvl="0"/>
            <a:r>
              <a:rPr lang="en-GB" smtClean="0"/>
              <a:t>jeweils mit eine Blindzeile getrennt.</a:t>
            </a:r>
            <a:br>
              <a:rPr lang="en-GB" smtClean="0"/>
            </a:br>
            <a:endParaRPr lang="en-GB" smtClean="0"/>
          </a:p>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29" name="Text Box 33"/>
          <p:cNvSpPr txBox="1">
            <a:spLocks noChangeArrowheads="1"/>
          </p:cNvSpPr>
          <p:nvPr/>
        </p:nvSpPr>
        <p:spPr bwMode="auto">
          <a:xfrm>
            <a:off x="6448425" y="6205538"/>
            <a:ext cx="22669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r">
              <a:lnSpc>
                <a:spcPct val="105000"/>
              </a:lnSpc>
              <a:spcBef>
                <a:spcPct val="50000"/>
              </a:spcBef>
              <a:defRPr/>
            </a:pPr>
            <a:fld id="{B09F3D11-3327-4F43-A4A0-FEF74BEC6157}" type="slidenum">
              <a:rPr lang="de-CH" sz="900" smtClean="0">
                <a:latin typeface="Arial" charset="0"/>
              </a:rPr>
              <a:pPr algn="r">
                <a:lnSpc>
                  <a:spcPct val="105000"/>
                </a:lnSpc>
                <a:spcBef>
                  <a:spcPct val="50000"/>
                </a:spcBef>
                <a:defRPr/>
              </a:pPr>
              <a:t>‹#›</a:t>
            </a:fld>
            <a:r>
              <a:rPr lang="de-CH" sz="900" smtClean="0">
                <a:latin typeface="Arial" charset="0"/>
              </a:rPr>
              <a:t> </a:t>
            </a:r>
          </a:p>
        </p:txBody>
      </p:sp>
      <p:sp>
        <p:nvSpPr>
          <p:cNvPr id="1030" name="AutoShape 34"/>
          <p:cNvSpPr>
            <a:spLocks noChangeArrowheads="1"/>
          </p:cNvSpPr>
          <p:nvPr/>
        </p:nvSpPr>
        <p:spPr bwMode="auto">
          <a:xfrm>
            <a:off x="1268685" y="6143625"/>
            <a:ext cx="6515100" cy="204494"/>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05000"/>
              </a:lnSpc>
              <a:spcBef>
                <a:spcPct val="50000"/>
              </a:spcBef>
            </a:pPr>
            <a:r>
              <a:rPr lang="de-CH" sz="900" dirty="0" smtClean="0">
                <a:latin typeface="Arial" pitchFamily="34" charset="0"/>
              </a:rPr>
              <a:t>Bernard Lehmann, </a:t>
            </a:r>
            <a:r>
              <a:rPr lang="en-US" sz="900" dirty="0" smtClean="0">
                <a:latin typeface="Arial" pitchFamily="34" charset="0"/>
              </a:rPr>
              <a:t>Federal Office for Agriculture FOAG</a:t>
            </a:r>
            <a:endParaRPr lang="de-CH" sz="900" b="1" dirty="0">
              <a:latin typeface="Arial" pitchFamily="34" charset="0"/>
            </a:endParaRPr>
          </a:p>
        </p:txBody>
      </p:sp>
      <p:pic>
        <p:nvPicPr>
          <p:cNvPr id="1031" name="Picture 39" descr="Logo_col_wap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0"/>
          <p:cNvSpPr>
            <a:spLocks noChangeShapeType="1"/>
          </p:cNvSpPr>
          <p:nvPr/>
        </p:nvSpPr>
        <p:spPr bwMode="auto">
          <a:xfrm flipH="1">
            <a:off x="1285875" y="6162675"/>
            <a:ext cx="7496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90751" r:id="rId1"/>
    <p:sldLayoutId id="2147490748" r:id="rId2"/>
    <p:sldLayoutId id="2147490749" r:id="rId3"/>
    <p:sldLayoutId id="2147490750" r:id="rId4"/>
    <p:sldLayoutId id="2147490752" r:id="rId5"/>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defRPr sz="2100">
          <a:solidFill>
            <a:schemeClr val="tx1"/>
          </a:solidFill>
          <a:latin typeface="+mn-lt"/>
          <a:ea typeface="+mn-ea"/>
          <a:cs typeface="+mn-cs"/>
        </a:defRPr>
      </a:lvl1pPr>
      <a:lvl2pPr marL="765175" indent="-285750" algn="l" rtl="0" eaLnBrk="0" fontAlgn="base" hangingPunct="0">
        <a:spcBef>
          <a:spcPct val="20000"/>
        </a:spcBef>
        <a:spcAft>
          <a:spcPct val="0"/>
        </a:spcAft>
        <a:buClr>
          <a:schemeClr val="bg2"/>
        </a:buClr>
        <a:buChar char="•"/>
        <a:defRPr sz="2100">
          <a:solidFill>
            <a:schemeClr val="tx1"/>
          </a:solidFill>
          <a:latin typeface="+mn-lt"/>
        </a:defRPr>
      </a:lvl2pPr>
      <a:lvl3pPr marL="1184275" indent="-228600" algn="l" rtl="0" eaLnBrk="0" fontAlgn="base" hangingPunct="0">
        <a:spcBef>
          <a:spcPct val="20000"/>
        </a:spcBef>
        <a:spcAft>
          <a:spcPct val="0"/>
        </a:spcAft>
        <a:buClr>
          <a:srgbClr val="B2B2B2"/>
        </a:buClr>
        <a:buChar char="•"/>
        <a:defRPr sz="2100">
          <a:solidFill>
            <a:schemeClr val="tx1"/>
          </a:solidFill>
          <a:latin typeface="+mn-lt"/>
        </a:defRPr>
      </a:lvl3pPr>
      <a:lvl4pPr marL="1603375"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h/url?sa=i&amp;rct=j&amp;q=landschaft&amp;source=images&amp;cd=&amp;cad=rja&amp;docid=on5Oto2ni0XrKM&amp;tbnid=AOpfT1Z2bQZl1M:&amp;ved=0CAUQjRw&amp;url=http://www.ur.ch/de/aktuelles/aktuellesinformationen/mmdirektionen/?action%3Dshowinfo%26info_id%3D18004&amp;ei=Lsg8UcT3GYHEPMC8gKgL&amp;bvm=bv.43287494,d.ZG4&amp;psig=AFQjCNEzthutLmKvXnWuaDRm2exlNXF7iQ&amp;ust=136302429615914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116013" y="1773238"/>
            <a:ext cx="7429500" cy="3130550"/>
          </a:xfrm>
        </p:spPr>
        <p:txBody>
          <a:bodyPr/>
          <a:lstStyle/>
          <a:p>
            <a:pPr eaLnBrk="1" hangingPunct="1">
              <a:spcAft>
                <a:spcPts val="2400"/>
              </a:spcAft>
            </a:pPr>
            <a:r>
              <a:rPr lang="fr-CH" sz="5400" smtClean="0">
                <a:solidFill>
                  <a:srgbClr val="000000"/>
                </a:solidFill>
                <a:ea typeface="Times" pitchFamily="18" charset="0"/>
                <a:cs typeface="Times" pitchFamily="18" charset="0"/>
                <a:sym typeface="Times" pitchFamily="18" charset="0"/>
              </a:rPr>
              <a:t/>
            </a:r>
            <a:br>
              <a:rPr lang="fr-CH" sz="5400" smtClean="0">
                <a:solidFill>
                  <a:srgbClr val="000000"/>
                </a:solidFill>
                <a:ea typeface="Times" pitchFamily="18" charset="0"/>
                <a:cs typeface="Times" pitchFamily="18" charset="0"/>
                <a:sym typeface="Times" pitchFamily="18" charset="0"/>
              </a:rPr>
            </a:br>
            <a:endParaRPr lang="de-CH" smtClean="0"/>
          </a:p>
        </p:txBody>
      </p:sp>
      <p:sp>
        <p:nvSpPr>
          <p:cNvPr id="14" name="Titre 1"/>
          <p:cNvSpPr txBox="1">
            <a:spLocks/>
          </p:cNvSpPr>
          <p:nvPr/>
        </p:nvSpPr>
        <p:spPr bwMode="auto">
          <a:xfrm>
            <a:off x="860425" y="2060848"/>
            <a:ext cx="8104188" cy="2160240"/>
          </a:xfrm>
          <a:prstGeom prst="rect">
            <a:avLst/>
          </a:prstGeom>
          <a:noFill/>
          <a:ln w="9525">
            <a:noFill/>
            <a:miter lim="800000"/>
            <a:headEnd/>
            <a:tailEnd/>
          </a:ln>
        </p:spPr>
        <p:txBody>
          <a:bodyPr lIns="0" tIns="0" rIns="0" bIns="0"/>
          <a:lstStyle/>
          <a:p>
            <a:pPr>
              <a:spcBef>
                <a:spcPts val="1200"/>
              </a:spcBef>
              <a:spcAft>
                <a:spcPts val="1200"/>
              </a:spcAft>
              <a:tabLst>
                <a:tab pos="1976438" algn="l"/>
              </a:tabLst>
              <a:defRPr/>
            </a:pPr>
            <a:r>
              <a:rPr lang="en-US" sz="2800" b="1" kern="0" dirty="0" smtClean="0">
                <a:solidFill>
                  <a:srgbClr val="000000"/>
                </a:solidFill>
                <a:latin typeface="+mj-lt"/>
                <a:ea typeface="Times" pitchFamily="18" charset="0"/>
                <a:cs typeface="Times" pitchFamily="18" charset="0"/>
                <a:sym typeface="Times" pitchFamily="18" charset="0"/>
              </a:rPr>
              <a:t>Food Security – An issue for Switzerland?</a:t>
            </a:r>
            <a:endParaRPr lang="en-US" sz="2800" b="1" kern="0" dirty="0">
              <a:solidFill>
                <a:srgbClr val="000000"/>
              </a:solidFill>
              <a:latin typeface="+mj-lt"/>
              <a:ea typeface="Times" pitchFamily="18" charset="0"/>
              <a:cs typeface="Times" pitchFamily="18" charset="0"/>
              <a:sym typeface="Times" pitchFamily="18" charset="0"/>
            </a:endParaRPr>
          </a:p>
          <a:p>
            <a:pPr>
              <a:spcBef>
                <a:spcPts val="1200"/>
              </a:spcBef>
              <a:spcAft>
                <a:spcPts val="1200"/>
              </a:spcAft>
              <a:tabLst>
                <a:tab pos="1976438" algn="l"/>
              </a:tabLst>
              <a:defRPr/>
            </a:pPr>
            <a:r>
              <a:rPr lang="en-US" sz="2000" kern="0" dirty="0" smtClean="0">
                <a:solidFill>
                  <a:srgbClr val="000000"/>
                </a:solidFill>
                <a:latin typeface="+mj-lt"/>
                <a:ea typeface="Times" pitchFamily="18" charset="0"/>
                <a:cs typeface="Times" pitchFamily="18" charset="0"/>
                <a:sym typeface="Times" pitchFamily="18" charset="0"/>
              </a:rPr>
              <a:t>WTI Brown Bag Lunch</a:t>
            </a:r>
          </a:p>
          <a:p>
            <a:pPr>
              <a:spcBef>
                <a:spcPts val="1200"/>
              </a:spcBef>
              <a:spcAft>
                <a:spcPts val="1200"/>
              </a:spcAft>
              <a:tabLst>
                <a:tab pos="1976438" algn="l"/>
              </a:tabLst>
              <a:defRPr/>
            </a:pPr>
            <a:r>
              <a:rPr lang="de-CH" sz="2000" i="1" kern="0" dirty="0" smtClean="0">
                <a:solidFill>
                  <a:srgbClr val="000000"/>
                </a:solidFill>
                <a:latin typeface="+mj-lt"/>
                <a:ea typeface="Times" pitchFamily="18" charset="0"/>
                <a:cs typeface="Times" pitchFamily="18" charset="0"/>
                <a:sym typeface="Times" pitchFamily="18" charset="0"/>
              </a:rPr>
              <a:t>Bernard Lehmann, Federal Office </a:t>
            </a:r>
            <a:r>
              <a:rPr lang="de-CH" sz="2000" i="1" kern="0" dirty="0" err="1" smtClean="0">
                <a:solidFill>
                  <a:srgbClr val="000000"/>
                </a:solidFill>
                <a:latin typeface="+mj-lt"/>
                <a:ea typeface="Times" pitchFamily="18" charset="0"/>
                <a:cs typeface="Times" pitchFamily="18" charset="0"/>
                <a:sym typeface="Times" pitchFamily="18" charset="0"/>
              </a:rPr>
              <a:t>for</a:t>
            </a:r>
            <a:r>
              <a:rPr lang="de-CH" sz="2000" i="1" kern="0" dirty="0" smtClean="0">
                <a:solidFill>
                  <a:srgbClr val="000000"/>
                </a:solidFill>
                <a:latin typeface="+mj-lt"/>
                <a:ea typeface="Times" pitchFamily="18" charset="0"/>
                <a:cs typeface="Times" pitchFamily="18" charset="0"/>
                <a:sym typeface="Times" pitchFamily="18" charset="0"/>
              </a:rPr>
              <a:t> </a:t>
            </a:r>
            <a:r>
              <a:rPr lang="de-CH" sz="2000" i="1" kern="0" dirty="0" err="1" smtClean="0">
                <a:solidFill>
                  <a:srgbClr val="000000"/>
                </a:solidFill>
                <a:latin typeface="+mj-lt"/>
                <a:ea typeface="Times" pitchFamily="18" charset="0"/>
                <a:cs typeface="Times" pitchFamily="18" charset="0"/>
                <a:sym typeface="Times" pitchFamily="18" charset="0"/>
              </a:rPr>
              <a:t>Agriculture</a:t>
            </a:r>
            <a:endParaRPr lang="de-CH" sz="2000" i="1" kern="0" dirty="0" smtClean="0">
              <a:solidFill>
                <a:srgbClr val="000000"/>
              </a:solidFill>
              <a:latin typeface="+mj-lt"/>
              <a:ea typeface="Times" pitchFamily="18" charset="0"/>
              <a:cs typeface="Times" pitchFamily="18" charset="0"/>
              <a:sym typeface="Times" pitchFamily="18" charset="0"/>
            </a:endParaRPr>
          </a:p>
        </p:txBody>
      </p:sp>
      <p:sp>
        <p:nvSpPr>
          <p:cNvPr id="3076" name="Rectangle 3"/>
          <p:cNvSpPr>
            <a:spLocks noGrp="1" noChangeArrowheads="1"/>
          </p:cNvSpPr>
          <p:nvPr>
            <p:ph type="subTitle" idx="1"/>
          </p:nvPr>
        </p:nvSpPr>
        <p:spPr>
          <a:xfrm>
            <a:off x="1141413" y="5500688"/>
            <a:ext cx="7716837" cy="792162"/>
          </a:xfrm>
        </p:spPr>
        <p:txBody>
          <a:bodyPr/>
          <a:lstStyle/>
          <a:p>
            <a:pPr marL="0" indent="0"/>
            <a:endParaRPr lang="de-CH" sz="2400" smtClean="0">
              <a:solidFill>
                <a:srgbClr val="000000"/>
              </a:solidFill>
              <a:sym typeface="Times" pitchFamily="18" charset="0"/>
            </a:endParaRPr>
          </a:p>
          <a:p>
            <a:pPr marL="0" indent="0"/>
            <a:endParaRPr lang="de-CH" sz="2400" smtClean="0">
              <a:solidFill>
                <a:srgbClr val="000000"/>
              </a:solidFill>
              <a:sym typeface="Times" pitchFamily="18" charset="0"/>
            </a:endParaRPr>
          </a:p>
        </p:txBody>
      </p:sp>
      <p:sp>
        <p:nvSpPr>
          <p:cNvPr id="13" name="Rectangle 1027"/>
          <p:cNvSpPr txBox="1">
            <a:spLocks noChangeArrowheads="1"/>
          </p:cNvSpPr>
          <p:nvPr/>
        </p:nvSpPr>
        <p:spPr bwMode="auto">
          <a:xfrm>
            <a:off x="1285875" y="4221163"/>
            <a:ext cx="74295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defRPr sz="3200" baseline="0">
                <a:solidFill>
                  <a:schemeClr val="tx1"/>
                </a:solidFill>
                <a:latin typeface="+mn-lt"/>
                <a:ea typeface="+mn-ea"/>
                <a:cs typeface="+mn-cs"/>
              </a:defRPr>
            </a:lvl1pPr>
            <a:lvl2pPr marL="765175" indent="-285750" algn="l" rtl="0" eaLnBrk="0" fontAlgn="base" hangingPunct="0">
              <a:spcBef>
                <a:spcPct val="20000"/>
              </a:spcBef>
              <a:spcAft>
                <a:spcPct val="0"/>
              </a:spcAft>
              <a:buClr>
                <a:schemeClr val="bg2"/>
              </a:buClr>
              <a:buChar char="•"/>
              <a:defRPr sz="2100">
                <a:solidFill>
                  <a:schemeClr val="tx1"/>
                </a:solidFill>
                <a:latin typeface="+mn-lt"/>
              </a:defRPr>
            </a:lvl2pPr>
            <a:lvl3pPr marL="1184275" indent="-228600" algn="l" rtl="0" eaLnBrk="0" fontAlgn="base" hangingPunct="0">
              <a:spcBef>
                <a:spcPct val="20000"/>
              </a:spcBef>
              <a:spcAft>
                <a:spcPct val="0"/>
              </a:spcAft>
              <a:buClr>
                <a:srgbClr val="B2B2B2"/>
              </a:buClr>
              <a:buChar char="•"/>
              <a:defRPr sz="2100">
                <a:solidFill>
                  <a:schemeClr val="tx1"/>
                </a:solidFill>
                <a:latin typeface="+mn-lt"/>
              </a:defRPr>
            </a:lvl3pPr>
            <a:lvl4pPr marL="1603375"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marL="0" indent="0" eaLnBrk="1" hangingPunct="1">
              <a:defRPr/>
            </a:pPr>
            <a:endParaRPr lang="de-CH" sz="1400" kern="0" smtClean="0"/>
          </a:p>
          <a:p>
            <a:pPr marL="0" indent="0" eaLnBrk="1" hangingPunct="1">
              <a:defRPr/>
            </a:pPr>
            <a:endParaRPr lang="de-CH" sz="900" kern="0" smtClean="0"/>
          </a:p>
        </p:txBody>
      </p:sp>
      <p:sp>
        <p:nvSpPr>
          <p:cNvPr id="3078" name="Ellipse 1"/>
          <p:cNvSpPr>
            <a:spLocks noChangeArrowheads="1"/>
          </p:cNvSpPr>
          <p:nvPr/>
        </p:nvSpPr>
        <p:spPr bwMode="auto">
          <a:xfrm>
            <a:off x="860425" y="4356100"/>
            <a:ext cx="1944688" cy="1439863"/>
          </a:xfrm>
          <a:prstGeom prst="ellipse">
            <a:avLst/>
          </a:prstGeom>
          <a:blipFill dpi="0" rotWithShape="1">
            <a:blip r:embed="rId3"/>
            <a:srcRect/>
            <a:stretch>
              <a:fillRect/>
            </a:stretch>
          </a:blipFill>
          <a:ln w="9525" algn="ctr">
            <a:solidFill>
              <a:schemeClr val="tx1"/>
            </a:solidFill>
            <a:round/>
            <a:headEnd/>
            <a:tailEnd/>
          </a:ln>
        </p:spPr>
        <p:txBody>
          <a:bodyPr/>
          <a:lstStyle/>
          <a:p>
            <a:endParaRPr lang="de-DE"/>
          </a:p>
        </p:txBody>
      </p:sp>
      <p:sp>
        <p:nvSpPr>
          <p:cNvPr id="3079" name="Ellipse 5"/>
          <p:cNvSpPr>
            <a:spLocks noChangeArrowheads="1"/>
          </p:cNvSpPr>
          <p:nvPr/>
        </p:nvSpPr>
        <p:spPr bwMode="auto">
          <a:xfrm>
            <a:off x="3846513" y="4354513"/>
            <a:ext cx="1943100" cy="1439862"/>
          </a:xfrm>
          <a:prstGeom prst="ellipse">
            <a:avLst/>
          </a:prstGeom>
          <a:blipFill dpi="0" rotWithShape="1">
            <a:blip r:embed="rId4"/>
            <a:srcRect/>
            <a:stretch>
              <a:fillRect/>
            </a:stretch>
          </a:blipFill>
          <a:ln w="9525" algn="ctr">
            <a:solidFill>
              <a:schemeClr val="tx1"/>
            </a:solidFill>
            <a:round/>
            <a:headEnd/>
            <a:tailEnd/>
          </a:ln>
        </p:spPr>
        <p:txBody>
          <a:bodyPr/>
          <a:lstStyle/>
          <a:p>
            <a:endParaRPr lang="de-DE"/>
          </a:p>
        </p:txBody>
      </p:sp>
      <p:sp>
        <p:nvSpPr>
          <p:cNvPr id="3080" name="Ellipse 6"/>
          <p:cNvSpPr>
            <a:spLocks noChangeArrowheads="1"/>
          </p:cNvSpPr>
          <p:nvPr/>
        </p:nvSpPr>
        <p:spPr bwMode="auto">
          <a:xfrm>
            <a:off x="6748463" y="4349750"/>
            <a:ext cx="1944687" cy="1439863"/>
          </a:xfrm>
          <a:prstGeom prst="ellipse">
            <a:avLst/>
          </a:prstGeom>
          <a:blipFill dpi="0" rotWithShape="1">
            <a:blip r:embed="rId5"/>
            <a:srcRect/>
            <a:stretch>
              <a:fillRect/>
            </a:stretch>
          </a:blipFill>
          <a:ln w="9525" algn="ctr">
            <a:solidFill>
              <a:schemeClr val="tx1"/>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GB" sz="2000" dirty="0">
                <a:solidFill>
                  <a:srgbClr val="000000"/>
                </a:solidFill>
              </a:rPr>
              <a:t>Food security and ways to increase it on a global scale</a:t>
            </a:r>
            <a:r>
              <a:rPr lang="de-CH" altLang="de-DE" dirty="0" smtClean="0"/>
              <a:t/>
            </a:r>
            <a:br>
              <a:rPr lang="de-CH" altLang="de-DE" dirty="0" smtClean="0"/>
            </a:br>
            <a:r>
              <a:rPr lang="de-CH" altLang="de-DE" sz="2800" dirty="0" smtClean="0"/>
              <a:t>Food </a:t>
            </a:r>
            <a:r>
              <a:rPr lang="de-CH" altLang="de-DE" sz="2800" dirty="0" err="1" smtClean="0"/>
              <a:t>security</a:t>
            </a:r>
            <a:r>
              <a:rPr lang="de-CH" altLang="de-DE" sz="2800" dirty="0" smtClean="0"/>
              <a:t> – Access </a:t>
            </a:r>
            <a:r>
              <a:rPr lang="de-CH" altLang="de-DE" sz="2800" dirty="0" err="1" smtClean="0"/>
              <a:t>to</a:t>
            </a:r>
            <a:r>
              <a:rPr lang="de-CH" altLang="de-DE" sz="2800" dirty="0" smtClean="0"/>
              <a:t> </a:t>
            </a:r>
            <a:r>
              <a:rPr lang="de-CH" altLang="de-DE" sz="2800" dirty="0" err="1" smtClean="0"/>
              <a:t>well</a:t>
            </a:r>
            <a:r>
              <a:rPr lang="de-CH" altLang="de-DE" sz="2800" dirty="0" smtClean="0"/>
              <a:t> </a:t>
            </a:r>
            <a:r>
              <a:rPr lang="de-CH" altLang="de-DE" sz="2800" dirty="0" err="1" smtClean="0"/>
              <a:t>working</a:t>
            </a:r>
            <a:r>
              <a:rPr lang="de-CH" altLang="de-DE" sz="2800" dirty="0" smtClean="0"/>
              <a:t> </a:t>
            </a:r>
            <a:r>
              <a:rPr lang="de-CH" altLang="de-DE" sz="2800" dirty="0" err="1" smtClean="0"/>
              <a:t>commodity</a:t>
            </a:r>
            <a:r>
              <a:rPr lang="de-CH" altLang="de-DE" sz="2800" dirty="0" smtClean="0"/>
              <a:t> </a:t>
            </a:r>
            <a:r>
              <a:rPr lang="de-CH" altLang="de-DE" sz="2800" dirty="0" err="1" smtClean="0"/>
              <a:t>markets</a:t>
            </a:r>
            <a:r>
              <a:rPr lang="de-CH" altLang="de-DE" sz="2800" dirty="0" smtClean="0"/>
              <a:t> </a:t>
            </a:r>
            <a:r>
              <a:rPr lang="de-CH" altLang="de-DE" sz="2800" dirty="0" err="1" smtClean="0"/>
              <a:t>needed</a:t>
            </a:r>
            <a:r>
              <a:rPr lang="de-CH" altLang="de-DE" dirty="0" smtClean="0"/>
              <a:t/>
            </a:r>
            <a:br>
              <a:rPr lang="de-CH" altLang="de-DE" dirty="0" smtClean="0"/>
            </a:br>
            <a:endParaRPr lang="de-CH" altLang="de-DE" sz="2800" dirty="0" smtClean="0"/>
          </a:p>
        </p:txBody>
      </p:sp>
      <p:sp>
        <p:nvSpPr>
          <p:cNvPr id="11267" name="Inhaltsplatzhalter 2"/>
          <p:cNvSpPr>
            <a:spLocks noGrp="1"/>
          </p:cNvSpPr>
          <p:nvPr>
            <p:ph idx="1"/>
          </p:nvPr>
        </p:nvSpPr>
        <p:spPr/>
        <p:txBody>
          <a:bodyPr/>
          <a:lstStyle/>
          <a:p>
            <a:endParaRPr lang="de-DE" altLang="de-DE" smtClean="0"/>
          </a:p>
        </p:txBody>
      </p:sp>
      <p:pic>
        <p:nvPicPr>
          <p:cNvPr id="33795" name="Picture 3"/>
          <p:cNvPicPr>
            <a:picLocks noChangeAspect="1" noChangeArrowheads="1"/>
          </p:cNvPicPr>
          <p:nvPr/>
        </p:nvPicPr>
        <p:blipFill rotWithShape="1">
          <a:blip r:embed="rId3"/>
          <a:srcRect l="3791" t="7630" r="2782" b="3147"/>
          <a:stretch/>
        </p:blipFill>
        <p:spPr bwMode="auto">
          <a:xfrm>
            <a:off x="1404938" y="1546225"/>
            <a:ext cx="7199312" cy="4114800"/>
          </a:xfrm>
          <a:prstGeom prst="rect">
            <a:avLst/>
          </a:prstGeom>
          <a:noFill/>
          <a:ln w="9525">
            <a:no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2" name="Textfeld 1"/>
          <p:cNvSpPr txBox="1"/>
          <p:nvPr/>
        </p:nvSpPr>
        <p:spPr>
          <a:xfrm>
            <a:off x="3013075" y="5256213"/>
            <a:ext cx="617538" cy="296862"/>
          </a:xfrm>
          <a:prstGeom prst="rect">
            <a:avLst/>
          </a:prstGeom>
          <a:solidFill>
            <a:schemeClr val="tx1"/>
          </a:solidFill>
        </p:spPr>
        <p:txBody>
          <a:bodyPr wrap="none">
            <a:spAutoFit/>
          </a:bodyPr>
          <a:lstStyle/>
          <a:p>
            <a:pPr>
              <a:lnSpc>
                <a:spcPts val="1600"/>
              </a:lnSpc>
              <a:defRPr/>
            </a:pPr>
            <a:r>
              <a:rPr lang="de-CH" dirty="0">
                <a:cs typeface="Arial" charset="0"/>
              </a:rPr>
              <a:t>-</a:t>
            </a:r>
            <a:r>
              <a:rPr lang="de-CH" dirty="0">
                <a:solidFill>
                  <a:schemeClr val="bg1"/>
                </a:solidFill>
                <a:cs typeface="Arial" charset="0"/>
              </a:rPr>
              <a:t>-</a:t>
            </a:r>
            <a:r>
              <a:rPr lang="de-CH" sz="1600" dirty="0">
                <a:solidFill>
                  <a:schemeClr val="bg1"/>
                </a:solidFill>
                <a:latin typeface="+mj-lt"/>
                <a:cs typeface="Arial" charset="0"/>
              </a:rPr>
              <a:t>50</a:t>
            </a:r>
          </a:p>
        </p:txBody>
      </p:sp>
      <p:sp>
        <p:nvSpPr>
          <p:cNvPr id="6" name="Textfeld 5"/>
          <p:cNvSpPr txBox="1"/>
          <p:nvPr/>
        </p:nvSpPr>
        <p:spPr>
          <a:xfrm>
            <a:off x="3557588" y="5256213"/>
            <a:ext cx="617537" cy="317500"/>
          </a:xfrm>
          <a:prstGeom prst="rect">
            <a:avLst/>
          </a:prstGeom>
          <a:solidFill>
            <a:schemeClr val="tx1"/>
          </a:solidFill>
        </p:spPr>
        <p:txBody>
          <a:bodyPr wrap="none">
            <a:spAutoFit/>
          </a:bodyPr>
          <a:lstStyle/>
          <a:p>
            <a:pPr>
              <a:lnSpc>
                <a:spcPts val="1600"/>
              </a:lnSpc>
              <a:defRPr/>
            </a:pPr>
            <a:r>
              <a:rPr lang="de-CH" dirty="0">
                <a:cs typeface="Arial" charset="0"/>
              </a:rPr>
              <a:t>-</a:t>
            </a:r>
            <a:r>
              <a:rPr lang="de-CH" dirty="0">
                <a:solidFill>
                  <a:schemeClr val="bg1"/>
                </a:solidFill>
                <a:cs typeface="Arial" charset="0"/>
              </a:rPr>
              <a:t>-</a:t>
            </a:r>
            <a:r>
              <a:rPr lang="de-CH" sz="1600" dirty="0">
                <a:solidFill>
                  <a:schemeClr val="bg1"/>
                </a:solidFill>
                <a:latin typeface="+mj-lt"/>
                <a:cs typeface="Arial" charset="0"/>
              </a:rPr>
              <a:t>25</a:t>
            </a:r>
          </a:p>
        </p:txBody>
      </p:sp>
      <p:sp>
        <p:nvSpPr>
          <p:cNvPr id="7" name="Textfeld 6"/>
          <p:cNvSpPr txBox="1"/>
          <p:nvPr/>
        </p:nvSpPr>
        <p:spPr>
          <a:xfrm>
            <a:off x="4221163" y="5256213"/>
            <a:ext cx="401637" cy="317500"/>
          </a:xfrm>
          <a:prstGeom prst="rect">
            <a:avLst/>
          </a:prstGeom>
          <a:solidFill>
            <a:schemeClr val="tx1"/>
          </a:solidFill>
        </p:spPr>
        <p:txBody>
          <a:bodyPr wrap="none">
            <a:spAutoFit/>
          </a:bodyPr>
          <a:lstStyle/>
          <a:p>
            <a:pPr>
              <a:lnSpc>
                <a:spcPts val="1600"/>
              </a:lnSpc>
              <a:defRPr/>
            </a:pPr>
            <a:r>
              <a:rPr lang="de-CH" dirty="0">
                <a:cs typeface="Arial" charset="0"/>
              </a:rPr>
              <a:t>-</a:t>
            </a:r>
            <a:r>
              <a:rPr lang="de-CH" sz="1600" dirty="0">
                <a:solidFill>
                  <a:schemeClr val="bg1"/>
                </a:solidFill>
                <a:latin typeface="+mj-lt"/>
                <a:cs typeface="Arial" charset="0"/>
              </a:rPr>
              <a:t>0</a:t>
            </a:r>
          </a:p>
        </p:txBody>
      </p:sp>
      <p:sp>
        <p:nvSpPr>
          <p:cNvPr id="8" name="Textfeld 7"/>
          <p:cNvSpPr txBox="1"/>
          <p:nvPr/>
        </p:nvSpPr>
        <p:spPr>
          <a:xfrm>
            <a:off x="4673600" y="5256213"/>
            <a:ext cx="514350" cy="317500"/>
          </a:xfrm>
          <a:prstGeom prst="rect">
            <a:avLst/>
          </a:prstGeom>
          <a:solidFill>
            <a:schemeClr val="tx1"/>
          </a:solidFill>
        </p:spPr>
        <p:txBody>
          <a:bodyPr wrap="none">
            <a:spAutoFit/>
          </a:bodyPr>
          <a:lstStyle/>
          <a:p>
            <a:pPr>
              <a:lnSpc>
                <a:spcPts val="1600"/>
              </a:lnSpc>
              <a:defRPr/>
            </a:pPr>
            <a:r>
              <a:rPr lang="de-CH" dirty="0">
                <a:cs typeface="Arial" charset="0"/>
              </a:rPr>
              <a:t>-</a:t>
            </a:r>
            <a:r>
              <a:rPr lang="de-CH" sz="1600" dirty="0">
                <a:solidFill>
                  <a:schemeClr val="bg1"/>
                </a:solidFill>
                <a:latin typeface="+mj-lt"/>
                <a:cs typeface="Arial" charset="0"/>
              </a:rPr>
              <a:t>25</a:t>
            </a:r>
          </a:p>
        </p:txBody>
      </p:sp>
      <p:sp>
        <p:nvSpPr>
          <p:cNvPr id="9" name="Textfeld 8"/>
          <p:cNvSpPr txBox="1"/>
          <p:nvPr/>
        </p:nvSpPr>
        <p:spPr>
          <a:xfrm>
            <a:off x="5178425" y="5256213"/>
            <a:ext cx="514350" cy="317500"/>
          </a:xfrm>
          <a:prstGeom prst="rect">
            <a:avLst/>
          </a:prstGeom>
          <a:solidFill>
            <a:schemeClr val="tx1"/>
          </a:solidFill>
        </p:spPr>
        <p:txBody>
          <a:bodyPr wrap="none">
            <a:spAutoFit/>
          </a:bodyPr>
          <a:lstStyle/>
          <a:p>
            <a:pPr>
              <a:lnSpc>
                <a:spcPts val="1600"/>
              </a:lnSpc>
              <a:defRPr/>
            </a:pPr>
            <a:r>
              <a:rPr lang="de-CH" dirty="0">
                <a:cs typeface="Arial" charset="0"/>
              </a:rPr>
              <a:t>-</a:t>
            </a:r>
            <a:r>
              <a:rPr lang="de-CH" sz="1600" dirty="0">
                <a:solidFill>
                  <a:schemeClr val="bg1"/>
                </a:solidFill>
                <a:latin typeface="+mj-lt"/>
                <a:cs typeface="Arial" charset="0"/>
              </a:rPr>
              <a:t>50</a:t>
            </a:r>
          </a:p>
        </p:txBody>
      </p:sp>
      <p:sp>
        <p:nvSpPr>
          <p:cNvPr id="10" name="Textfeld 9"/>
          <p:cNvSpPr txBox="1"/>
          <p:nvPr/>
        </p:nvSpPr>
        <p:spPr>
          <a:xfrm>
            <a:off x="6084888" y="5233988"/>
            <a:ext cx="481012" cy="296862"/>
          </a:xfrm>
          <a:prstGeom prst="rect">
            <a:avLst/>
          </a:prstGeom>
          <a:solidFill>
            <a:schemeClr val="tx1"/>
          </a:solidFill>
        </p:spPr>
        <p:txBody>
          <a:bodyPr wrap="none">
            <a:spAutoFit/>
          </a:bodyPr>
          <a:lstStyle/>
          <a:p>
            <a:pPr>
              <a:lnSpc>
                <a:spcPts val="1600"/>
              </a:lnSpc>
              <a:defRPr/>
            </a:pPr>
            <a:r>
              <a:rPr lang="de-CH" sz="1600" dirty="0">
                <a:latin typeface="+mj-lt"/>
                <a:cs typeface="Arial" charset="0"/>
              </a:rPr>
              <a:t>-</a:t>
            </a:r>
            <a:r>
              <a:rPr lang="de-CH" sz="1600" dirty="0">
                <a:solidFill>
                  <a:schemeClr val="bg1"/>
                </a:solidFill>
                <a:latin typeface="+mj-lt"/>
                <a:cs typeface="Arial" charset="0"/>
              </a:rPr>
              <a:t>na</a:t>
            </a:r>
          </a:p>
        </p:txBody>
      </p:sp>
      <p:sp>
        <p:nvSpPr>
          <p:cNvPr id="11" name="Textfeld 10"/>
          <p:cNvSpPr txBox="1"/>
          <p:nvPr/>
        </p:nvSpPr>
        <p:spPr>
          <a:xfrm>
            <a:off x="1466850" y="5235575"/>
            <a:ext cx="1266825" cy="317500"/>
          </a:xfrm>
          <a:prstGeom prst="rect">
            <a:avLst/>
          </a:prstGeom>
          <a:solidFill>
            <a:schemeClr val="tx1"/>
          </a:solidFill>
        </p:spPr>
        <p:txBody>
          <a:bodyPr wrap="none">
            <a:spAutoFit/>
          </a:bodyPr>
          <a:lstStyle/>
          <a:p>
            <a:pPr>
              <a:lnSpc>
                <a:spcPts val="1600"/>
              </a:lnSpc>
              <a:defRPr/>
            </a:pPr>
            <a:r>
              <a:rPr lang="de-CH" dirty="0">
                <a:cs typeface="Arial" charset="0"/>
              </a:rPr>
              <a:t>-</a:t>
            </a:r>
            <a:r>
              <a:rPr lang="de-CH" sz="1600" dirty="0">
                <a:solidFill>
                  <a:schemeClr val="bg1"/>
                </a:solidFill>
                <a:latin typeface="+mj-lt"/>
                <a:cs typeface="Arial" charset="0"/>
              </a:rPr>
              <a:t>2000-2002</a:t>
            </a:r>
          </a:p>
        </p:txBody>
      </p:sp>
      <p:sp>
        <p:nvSpPr>
          <p:cNvPr id="3" name="Textfeld 2"/>
          <p:cNvSpPr txBox="1"/>
          <p:nvPr/>
        </p:nvSpPr>
        <p:spPr>
          <a:xfrm>
            <a:off x="7215188" y="5624513"/>
            <a:ext cx="1406525" cy="277812"/>
          </a:xfrm>
          <a:prstGeom prst="rect">
            <a:avLst/>
          </a:prstGeom>
          <a:noFill/>
        </p:spPr>
        <p:txBody>
          <a:bodyPr wrap="none">
            <a:spAutoFit/>
          </a:bodyPr>
          <a:lstStyle/>
          <a:p>
            <a:pPr>
              <a:defRPr/>
            </a:pPr>
            <a:r>
              <a:rPr lang="de-CH" sz="1200" dirty="0">
                <a:latin typeface="+mj-lt"/>
                <a:cs typeface="Arial" charset="0"/>
              </a:rPr>
              <a:t>Quelle: FAO 2005</a:t>
            </a:r>
          </a:p>
        </p:txBody>
      </p:sp>
    </p:spTree>
    <p:extLst>
      <p:ext uri="{BB962C8B-B14F-4D97-AF65-F5344CB8AC3E}">
        <p14:creationId xmlns:p14="http://schemas.microsoft.com/office/powerpoint/2010/main" val="55848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216025" y="152400"/>
            <a:ext cx="769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65" charset="-128"/>
              </a:defRPr>
            </a:lvl1pPr>
            <a:lvl2pPr marL="742950" indent="-285750" eaLnBrk="0" hangingPunct="0">
              <a:defRPr>
                <a:solidFill>
                  <a:schemeClr val="tx1"/>
                </a:solidFill>
                <a:latin typeface="Calibri" pitchFamily="34" charset="0"/>
                <a:ea typeface="ＭＳ Ｐゴシック" pitchFamily="-65" charset="-128"/>
              </a:defRPr>
            </a:lvl2pPr>
            <a:lvl3pPr marL="1143000" indent="-228600" eaLnBrk="0" hangingPunct="0">
              <a:defRPr>
                <a:solidFill>
                  <a:schemeClr val="tx1"/>
                </a:solidFill>
                <a:latin typeface="Calibri" pitchFamily="34" charset="0"/>
                <a:ea typeface="ＭＳ Ｐゴシック" pitchFamily="-65" charset="-128"/>
              </a:defRPr>
            </a:lvl3pPr>
            <a:lvl4pPr marL="1600200" indent="-228600" eaLnBrk="0" hangingPunct="0">
              <a:defRPr>
                <a:solidFill>
                  <a:schemeClr val="tx1"/>
                </a:solidFill>
                <a:latin typeface="Calibri" pitchFamily="34" charset="0"/>
                <a:ea typeface="ＭＳ Ｐゴシック" pitchFamily="-65" charset="-128"/>
              </a:defRPr>
            </a:lvl4pPr>
            <a:lvl5pPr marL="2057400" indent="-228600" eaLnBrk="0" hangingPunct="0">
              <a:defRPr>
                <a:solidFill>
                  <a:schemeClr val="tx1"/>
                </a:solidFill>
                <a:latin typeface="Calibri" pitchFamily="34" charset="0"/>
                <a:ea typeface="ＭＳ Ｐゴシック" pitchFamily="-65"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65"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65"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65"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65" charset="-128"/>
              </a:defRPr>
            </a:lvl9pPr>
          </a:lstStyle>
          <a:p>
            <a:pPr>
              <a:defRPr/>
            </a:pPr>
            <a:r>
              <a:rPr lang="en-GB" sz="2000" b="1" kern="0" dirty="0">
                <a:solidFill>
                  <a:srgbClr val="000000"/>
                </a:solidFill>
                <a:latin typeface="Arial"/>
                <a:ea typeface="+mj-ea"/>
                <a:cs typeface="+mj-cs"/>
              </a:rPr>
              <a:t>Food security and ways to increase it on a global scale </a:t>
            </a:r>
            <a:r>
              <a:rPr lang="en-US" sz="2800" b="1" dirty="0" smtClean="0">
                <a:latin typeface="+mn-lt"/>
              </a:rPr>
              <a:t>Price volatility induced by exporting countries</a:t>
            </a:r>
            <a:endParaRPr lang="en-US" sz="2800" b="1" dirty="0">
              <a:latin typeface="+mn-lt"/>
            </a:endParaRPr>
          </a:p>
        </p:txBody>
      </p:sp>
      <p:pic>
        <p:nvPicPr>
          <p:cNvPr id="3074" name="Picture 2" descr="http://www.reliefs.ch/weltkarte_ohne_na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778181"/>
            <a:ext cx="3472819" cy="2125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096152" y="3686835"/>
            <a:ext cx="1010213" cy="246221"/>
          </a:xfrm>
          <a:prstGeom prst="rect">
            <a:avLst/>
          </a:prstGeom>
          <a:noFill/>
        </p:spPr>
        <p:txBody>
          <a:bodyPr wrap="none" rtlCol="0">
            <a:spAutoFit/>
          </a:bodyPr>
          <a:lstStyle/>
          <a:p>
            <a:r>
              <a:rPr lang="de-CH" sz="1000" dirty="0" smtClean="0">
                <a:latin typeface="+mj-lt"/>
              </a:rPr>
              <a:t>www.reliefs.ch</a:t>
            </a:r>
            <a:endParaRPr lang="de-CH" sz="1000" dirty="0">
              <a:latin typeface="+mj-lt"/>
            </a:endParaRPr>
          </a:p>
        </p:txBody>
      </p:sp>
      <p:sp>
        <p:nvSpPr>
          <p:cNvPr id="9" name="Textfeld 8"/>
          <p:cNvSpPr txBox="1"/>
          <p:nvPr/>
        </p:nvSpPr>
        <p:spPr>
          <a:xfrm>
            <a:off x="3790329" y="1441155"/>
            <a:ext cx="2031325" cy="369332"/>
          </a:xfrm>
          <a:prstGeom prst="rect">
            <a:avLst/>
          </a:prstGeom>
          <a:noFill/>
        </p:spPr>
        <p:txBody>
          <a:bodyPr wrap="none" rtlCol="0">
            <a:spAutoFit/>
          </a:bodyPr>
          <a:lstStyle/>
          <a:p>
            <a:r>
              <a:rPr lang="de-CH" sz="1800" dirty="0" err="1" smtClean="0">
                <a:latin typeface="+mj-lt"/>
              </a:rPr>
              <a:t>Pricepeak</a:t>
            </a:r>
            <a:r>
              <a:rPr lang="de-CH" sz="1800" dirty="0" smtClean="0">
                <a:latin typeface="+mj-lt"/>
              </a:rPr>
              <a:t> in 2008</a:t>
            </a:r>
            <a:endParaRPr lang="de-CH" sz="1800" dirty="0">
              <a:latin typeface="+mj-lt"/>
            </a:endParaRPr>
          </a:p>
        </p:txBody>
      </p:sp>
      <p:sp>
        <p:nvSpPr>
          <p:cNvPr id="10" name="Freihandform 9"/>
          <p:cNvSpPr/>
          <p:nvPr/>
        </p:nvSpPr>
        <p:spPr bwMode="auto">
          <a:xfrm>
            <a:off x="5020712" y="2547660"/>
            <a:ext cx="924449" cy="713433"/>
          </a:xfrm>
          <a:custGeom>
            <a:avLst/>
            <a:gdLst>
              <a:gd name="connsiteX0" fmla="*/ 924449 w 924449"/>
              <a:gd name="connsiteY0" fmla="*/ 713433 h 713433"/>
              <a:gd name="connsiteX1" fmla="*/ 261257 w 924449"/>
              <a:gd name="connsiteY1" fmla="*/ 502418 h 713433"/>
              <a:gd name="connsiteX2" fmla="*/ 0 w 924449"/>
              <a:gd name="connsiteY2" fmla="*/ 0 h 713433"/>
            </a:gdLst>
            <a:ahLst/>
            <a:cxnLst>
              <a:cxn ang="0">
                <a:pos x="connsiteX0" y="connsiteY0"/>
              </a:cxn>
              <a:cxn ang="0">
                <a:pos x="connsiteX1" y="connsiteY1"/>
              </a:cxn>
              <a:cxn ang="0">
                <a:pos x="connsiteX2" y="connsiteY2"/>
              </a:cxn>
            </a:cxnLst>
            <a:rect l="l" t="t" r="r" b="b"/>
            <a:pathLst>
              <a:path w="924449" h="713433">
                <a:moveTo>
                  <a:pt x="924449" y="713433"/>
                </a:moveTo>
                <a:cubicBezTo>
                  <a:pt x="669890" y="667378"/>
                  <a:pt x="415332" y="621323"/>
                  <a:pt x="261257" y="502418"/>
                </a:cubicBezTo>
                <a:cubicBezTo>
                  <a:pt x="107182" y="383513"/>
                  <a:pt x="53591" y="191756"/>
                  <a:pt x="0" y="0"/>
                </a:cubicBezTo>
              </a:path>
            </a:pathLst>
          </a:custGeom>
          <a:noFill/>
          <a:ln w="57150" cap="flat" cmpd="sng" algn="ctr">
            <a:solidFill>
              <a:srgbClr val="FFC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1" name="Freihandform 10"/>
          <p:cNvSpPr/>
          <p:nvPr/>
        </p:nvSpPr>
        <p:spPr bwMode="auto">
          <a:xfrm>
            <a:off x="4176651" y="2617999"/>
            <a:ext cx="713433" cy="502417"/>
          </a:xfrm>
          <a:custGeom>
            <a:avLst/>
            <a:gdLst>
              <a:gd name="connsiteX0" fmla="*/ 0 w 713433"/>
              <a:gd name="connsiteY0" fmla="*/ 502417 h 502417"/>
              <a:gd name="connsiteX1" fmla="*/ 442127 w 713433"/>
              <a:gd name="connsiteY1" fmla="*/ 341644 h 502417"/>
              <a:gd name="connsiteX2" fmla="*/ 713433 w 713433"/>
              <a:gd name="connsiteY2" fmla="*/ 0 h 502417"/>
            </a:gdLst>
            <a:ahLst/>
            <a:cxnLst>
              <a:cxn ang="0">
                <a:pos x="connsiteX0" y="connsiteY0"/>
              </a:cxn>
              <a:cxn ang="0">
                <a:pos x="connsiteX1" y="connsiteY1"/>
              </a:cxn>
              <a:cxn ang="0">
                <a:pos x="connsiteX2" y="connsiteY2"/>
              </a:cxn>
            </a:cxnLst>
            <a:rect l="l" t="t" r="r" b="b"/>
            <a:pathLst>
              <a:path w="713433" h="502417">
                <a:moveTo>
                  <a:pt x="0" y="502417"/>
                </a:moveTo>
                <a:cubicBezTo>
                  <a:pt x="161611" y="463898"/>
                  <a:pt x="323222" y="425380"/>
                  <a:pt x="442127" y="341644"/>
                </a:cubicBezTo>
                <a:cubicBezTo>
                  <a:pt x="561032" y="257908"/>
                  <a:pt x="637232" y="128954"/>
                  <a:pt x="713433" y="0"/>
                </a:cubicBezTo>
              </a:path>
            </a:pathLst>
          </a:custGeom>
          <a:noFill/>
          <a:ln w="57150" cap="flat" cmpd="sng" algn="ctr">
            <a:solidFill>
              <a:srgbClr val="FFC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2" name="Freihandform 11"/>
          <p:cNvSpPr/>
          <p:nvPr/>
        </p:nvSpPr>
        <p:spPr bwMode="auto">
          <a:xfrm>
            <a:off x="4980519" y="2467273"/>
            <a:ext cx="435706" cy="301692"/>
          </a:xfrm>
          <a:custGeom>
            <a:avLst/>
            <a:gdLst>
              <a:gd name="connsiteX0" fmla="*/ 0 w 435706"/>
              <a:gd name="connsiteY0" fmla="*/ 40194 h 301692"/>
              <a:gd name="connsiteX1" fmla="*/ 422031 w 435706"/>
              <a:gd name="connsiteY1" fmla="*/ 301451 h 301692"/>
              <a:gd name="connsiteX2" fmla="*/ 291402 w 435706"/>
              <a:gd name="connsiteY2" fmla="*/ 0 h 301692"/>
            </a:gdLst>
            <a:ahLst/>
            <a:cxnLst>
              <a:cxn ang="0">
                <a:pos x="connsiteX0" y="connsiteY0"/>
              </a:cxn>
              <a:cxn ang="0">
                <a:pos x="connsiteX1" y="connsiteY1"/>
              </a:cxn>
              <a:cxn ang="0">
                <a:pos x="connsiteX2" y="connsiteY2"/>
              </a:cxn>
            </a:cxnLst>
            <a:rect l="l" t="t" r="r" b="b"/>
            <a:pathLst>
              <a:path w="435706" h="301692">
                <a:moveTo>
                  <a:pt x="0" y="40194"/>
                </a:moveTo>
                <a:cubicBezTo>
                  <a:pt x="186732" y="174172"/>
                  <a:pt x="373464" y="308150"/>
                  <a:pt x="422031" y="301451"/>
                </a:cubicBezTo>
                <a:cubicBezTo>
                  <a:pt x="470598" y="294752"/>
                  <a:pt x="381000" y="147376"/>
                  <a:pt x="291402" y="0"/>
                </a:cubicBezTo>
              </a:path>
            </a:pathLst>
          </a:custGeom>
          <a:noFill/>
          <a:ln w="57150" cap="flat" cmpd="sng" algn="ctr">
            <a:solidFill>
              <a:srgbClr val="CC66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3" name="Freihandform 12"/>
          <p:cNvSpPr/>
          <p:nvPr/>
        </p:nvSpPr>
        <p:spPr bwMode="auto">
          <a:xfrm>
            <a:off x="5312114" y="2256258"/>
            <a:ext cx="562832" cy="252503"/>
          </a:xfrm>
          <a:custGeom>
            <a:avLst/>
            <a:gdLst>
              <a:gd name="connsiteX0" fmla="*/ 40194 w 562832"/>
              <a:gd name="connsiteY0" fmla="*/ 190919 h 252503"/>
              <a:gd name="connsiteX1" fmla="*/ 562708 w 562832"/>
              <a:gd name="connsiteY1" fmla="*/ 241160 h 252503"/>
              <a:gd name="connsiteX2" fmla="*/ 0 w 562832"/>
              <a:gd name="connsiteY2" fmla="*/ 0 h 252503"/>
            </a:gdLst>
            <a:ahLst/>
            <a:cxnLst>
              <a:cxn ang="0">
                <a:pos x="connsiteX0" y="connsiteY0"/>
              </a:cxn>
              <a:cxn ang="0">
                <a:pos x="connsiteX1" y="connsiteY1"/>
              </a:cxn>
              <a:cxn ang="0">
                <a:pos x="connsiteX2" y="connsiteY2"/>
              </a:cxn>
            </a:cxnLst>
            <a:rect l="l" t="t" r="r" b="b"/>
            <a:pathLst>
              <a:path w="562832" h="252503">
                <a:moveTo>
                  <a:pt x="40194" y="190919"/>
                </a:moveTo>
                <a:cubicBezTo>
                  <a:pt x="304800" y="231949"/>
                  <a:pt x="569407" y="272980"/>
                  <a:pt x="562708" y="241160"/>
                </a:cubicBezTo>
                <a:cubicBezTo>
                  <a:pt x="556009" y="209340"/>
                  <a:pt x="278004" y="104670"/>
                  <a:pt x="0" y="0"/>
                </a:cubicBezTo>
              </a:path>
            </a:pathLst>
          </a:custGeom>
          <a:noFill/>
          <a:ln w="57150" cap="flat" cmpd="sng" algn="ctr">
            <a:solidFill>
              <a:srgbClr val="996633"/>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4" name="Freihandform 13"/>
          <p:cNvSpPr/>
          <p:nvPr/>
        </p:nvSpPr>
        <p:spPr bwMode="auto">
          <a:xfrm>
            <a:off x="3774717" y="1891293"/>
            <a:ext cx="1497204" cy="475497"/>
          </a:xfrm>
          <a:custGeom>
            <a:avLst/>
            <a:gdLst>
              <a:gd name="connsiteX0" fmla="*/ 1497204 w 1497204"/>
              <a:gd name="connsiteY0" fmla="*/ 304675 h 475497"/>
              <a:gd name="connsiteX1" fmla="*/ 753626 w 1497204"/>
              <a:gd name="connsiteY1" fmla="*/ 3224 h 475497"/>
              <a:gd name="connsiteX2" fmla="*/ 0 w 1497204"/>
              <a:gd name="connsiteY2" fmla="*/ 475497 h 475497"/>
            </a:gdLst>
            <a:ahLst/>
            <a:cxnLst>
              <a:cxn ang="0">
                <a:pos x="connsiteX0" y="connsiteY0"/>
              </a:cxn>
              <a:cxn ang="0">
                <a:pos x="connsiteX1" y="connsiteY1"/>
              </a:cxn>
              <a:cxn ang="0">
                <a:pos x="connsiteX2" y="connsiteY2"/>
              </a:cxn>
            </a:cxnLst>
            <a:rect l="l" t="t" r="r" b="b"/>
            <a:pathLst>
              <a:path w="1497204" h="475497">
                <a:moveTo>
                  <a:pt x="1497204" y="304675"/>
                </a:moveTo>
                <a:cubicBezTo>
                  <a:pt x="1250182" y="139714"/>
                  <a:pt x="1003160" y="-25246"/>
                  <a:pt x="753626" y="3224"/>
                </a:cubicBezTo>
                <a:cubicBezTo>
                  <a:pt x="504092" y="31694"/>
                  <a:pt x="252046" y="253595"/>
                  <a:pt x="0" y="475497"/>
                </a:cubicBezTo>
              </a:path>
            </a:pathLst>
          </a:custGeom>
          <a:noFill/>
          <a:ln w="571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5" name="Textfeld 14"/>
          <p:cNvSpPr txBox="1"/>
          <p:nvPr/>
        </p:nvSpPr>
        <p:spPr>
          <a:xfrm>
            <a:off x="9540552" y="195312"/>
            <a:ext cx="3096343" cy="3416320"/>
          </a:xfrm>
          <a:prstGeom prst="rect">
            <a:avLst/>
          </a:prstGeom>
          <a:noFill/>
        </p:spPr>
        <p:txBody>
          <a:bodyPr wrap="square" rtlCol="0">
            <a:spAutoFit/>
          </a:bodyPr>
          <a:lstStyle/>
          <a:p>
            <a:r>
              <a:rPr lang="de-CH" dirty="0" smtClean="0">
                <a:latin typeface="+mj-lt"/>
              </a:rPr>
              <a:t>In Zukunft:</a:t>
            </a:r>
          </a:p>
          <a:p>
            <a:pPr marL="342900" indent="-342900">
              <a:buFont typeface="Arial" panose="020B0604020202020204" pitchFamily="34" charset="0"/>
              <a:buChar char="•"/>
            </a:pPr>
            <a:r>
              <a:rPr lang="de-CH" dirty="0" smtClean="0">
                <a:latin typeface="+mj-lt"/>
              </a:rPr>
              <a:t>Lagerbestände abnehmend</a:t>
            </a:r>
          </a:p>
          <a:p>
            <a:pPr marL="342900" indent="-342900">
              <a:buFont typeface="Arial" panose="020B0604020202020204" pitchFamily="34" charset="0"/>
              <a:buChar char="•"/>
            </a:pPr>
            <a:r>
              <a:rPr lang="de-CH" dirty="0" smtClean="0">
                <a:latin typeface="+mj-lt"/>
              </a:rPr>
              <a:t>Wetter variabler</a:t>
            </a:r>
          </a:p>
          <a:p>
            <a:pPr marL="342900" indent="-342900">
              <a:buFont typeface="Arial" panose="020B0604020202020204" pitchFamily="34" charset="0"/>
              <a:buChar char="•"/>
            </a:pPr>
            <a:r>
              <a:rPr lang="de-CH" dirty="0" smtClean="0">
                <a:latin typeface="+mj-lt"/>
              </a:rPr>
              <a:t>Konsum steigend</a:t>
            </a:r>
          </a:p>
          <a:p>
            <a:pPr marL="342900" indent="-342900">
              <a:buFont typeface="Arial" panose="020B0604020202020204" pitchFamily="34" charset="0"/>
              <a:buChar char="•"/>
            </a:pPr>
            <a:endParaRPr lang="de-CH" dirty="0">
              <a:latin typeface="+mj-lt"/>
            </a:endParaRPr>
          </a:p>
          <a:p>
            <a:r>
              <a:rPr lang="de-CH" dirty="0" smtClean="0">
                <a:latin typeface="+mj-lt"/>
                <a:sym typeface="Wingdings" panose="05000000000000000000" pitchFamily="2" charset="2"/>
              </a:rPr>
              <a:t> Wahrscheinlich-</a:t>
            </a:r>
            <a:r>
              <a:rPr lang="de-CH" dirty="0" err="1" smtClean="0">
                <a:latin typeface="+mj-lt"/>
                <a:sym typeface="Wingdings" panose="05000000000000000000" pitchFamily="2" charset="2"/>
              </a:rPr>
              <a:t>keit</a:t>
            </a:r>
            <a:r>
              <a:rPr lang="de-CH" dirty="0" smtClean="0">
                <a:latin typeface="+mj-lt"/>
                <a:sym typeface="Wingdings" panose="05000000000000000000" pitchFamily="2" charset="2"/>
              </a:rPr>
              <a:t> von Preispeaks?</a:t>
            </a:r>
            <a:endParaRPr lang="de-CH" dirty="0" smtClean="0">
              <a:latin typeface="+mj-lt"/>
            </a:endParaRPr>
          </a:p>
          <a:p>
            <a:endParaRPr lang="de-CH" dirty="0" smtClean="0"/>
          </a:p>
        </p:txBody>
      </p:sp>
      <p:sp>
        <p:nvSpPr>
          <p:cNvPr id="16" name="Textfeld 15"/>
          <p:cNvSpPr txBox="1"/>
          <p:nvPr/>
        </p:nvSpPr>
        <p:spPr>
          <a:xfrm>
            <a:off x="1216024" y="3961846"/>
            <a:ext cx="7699375" cy="1323439"/>
          </a:xfrm>
          <a:prstGeom prst="rect">
            <a:avLst/>
          </a:prstGeom>
          <a:noFill/>
        </p:spPr>
        <p:txBody>
          <a:bodyPr wrap="square" rtlCol="0">
            <a:spAutoFit/>
          </a:bodyPr>
          <a:lstStyle/>
          <a:p>
            <a:pPr marL="457200" indent="-457200">
              <a:buFont typeface="+mj-lt"/>
              <a:buAutoNum type="arabicPeriod"/>
            </a:pPr>
            <a:r>
              <a:rPr lang="de-CH" sz="2000" dirty="0" smtClean="0">
                <a:latin typeface="+mj-lt"/>
              </a:rPr>
              <a:t>Bad </a:t>
            </a:r>
            <a:r>
              <a:rPr lang="de-CH" sz="2000" dirty="0" err="1" smtClean="0">
                <a:latin typeface="+mj-lt"/>
              </a:rPr>
              <a:t>harvest</a:t>
            </a:r>
            <a:r>
              <a:rPr lang="de-CH" sz="2000" dirty="0" smtClean="0">
                <a:latin typeface="+mj-lt"/>
              </a:rPr>
              <a:t> in </a:t>
            </a:r>
            <a:r>
              <a:rPr lang="de-CH" sz="2000" dirty="0" err="1" smtClean="0">
                <a:latin typeface="+mj-lt"/>
              </a:rPr>
              <a:t>Brazil</a:t>
            </a:r>
            <a:r>
              <a:rPr lang="de-CH" sz="2000" dirty="0" smtClean="0">
                <a:latin typeface="+mj-lt"/>
              </a:rPr>
              <a:t> </a:t>
            </a:r>
            <a:r>
              <a:rPr lang="de-CH" sz="2000" dirty="0" err="1" smtClean="0">
                <a:latin typeface="+mj-lt"/>
              </a:rPr>
              <a:t>and</a:t>
            </a:r>
            <a:r>
              <a:rPr lang="de-CH" sz="2000" dirty="0" smtClean="0">
                <a:latin typeface="+mj-lt"/>
              </a:rPr>
              <a:t> </a:t>
            </a:r>
            <a:r>
              <a:rPr lang="de-CH" sz="2000" dirty="0" err="1" smtClean="0">
                <a:latin typeface="+mj-lt"/>
              </a:rPr>
              <a:t>Australia</a:t>
            </a:r>
            <a:endParaRPr lang="de-CH" sz="2000" dirty="0" smtClean="0">
              <a:latin typeface="+mj-lt"/>
            </a:endParaRPr>
          </a:p>
          <a:p>
            <a:pPr marL="457200" indent="-457200">
              <a:buFont typeface="+mj-lt"/>
              <a:buAutoNum type="arabicPeriod"/>
            </a:pPr>
            <a:r>
              <a:rPr lang="de-CH" sz="2000" dirty="0" err="1" smtClean="0">
                <a:latin typeface="+mj-lt"/>
              </a:rPr>
              <a:t>Increasing</a:t>
            </a:r>
            <a:r>
              <a:rPr lang="de-CH" sz="2000" dirty="0" smtClean="0">
                <a:latin typeface="+mj-lt"/>
              </a:rPr>
              <a:t> </a:t>
            </a:r>
            <a:r>
              <a:rPr lang="de-CH" sz="2000" dirty="0" err="1" smtClean="0">
                <a:latin typeface="+mj-lt"/>
              </a:rPr>
              <a:t>prices</a:t>
            </a:r>
            <a:r>
              <a:rPr lang="de-CH" sz="2000" dirty="0" smtClean="0">
                <a:latin typeface="+mj-lt"/>
              </a:rPr>
              <a:t> in </a:t>
            </a:r>
            <a:r>
              <a:rPr lang="en-GB" sz="2000" dirty="0" smtClean="0">
                <a:latin typeface="+mj-lt"/>
              </a:rPr>
              <a:t>Ukraine</a:t>
            </a:r>
            <a:r>
              <a:rPr lang="de-CH" sz="2000" dirty="0" smtClean="0">
                <a:latin typeface="+mj-lt"/>
              </a:rPr>
              <a:t> </a:t>
            </a:r>
            <a:r>
              <a:rPr lang="de-CH" sz="2000" dirty="0" smtClean="0">
                <a:latin typeface="+mj-lt"/>
                <a:sym typeface="Wingdings" panose="05000000000000000000" pitchFamily="2" charset="2"/>
              </a:rPr>
              <a:t> Export </a:t>
            </a:r>
            <a:r>
              <a:rPr lang="de-CH" sz="2000" dirty="0" err="1" smtClean="0">
                <a:latin typeface="+mj-lt"/>
                <a:sym typeface="Wingdings" panose="05000000000000000000" pitchFamily="2" charset="2"/>
              </a:rPr>
              <a:t>ban</a:t>
            </a:r>
            <a:endParaRPr lang="de-CH" sz="2000" dirty="0" smtClean="0">
              <a:latin typeface="+mj-lt"/>
              <a:sym typeface="Wingdings" panose="05000000000000000000" pitchFamily="2" charset="2"/>
            </a:endParaRPr>
          </a:p>
          <a:p>
            <a:pPr marL="457200" indent="-457200">
              <a:buFont typeface="+mj-lt"/>
              <a:buAutoNum type="arabicPeriod"/>
            </a:pPr>
            <a:r>
              <a:rPr lang="de-CH" sz="2000" dirty="0" err="1" smtClean="0">
                <a:latin typeface="+mj-lt"/>
                <a:sym typeface="Wingdings" panose="05000000000000000000" pitchFamily="2" charset="2"/>
              </a:rPr>
              <a:t>Pressure</a:t>
            </a:r>
            <a:r>
              <a:rPr lang="de-CH" sz="2000" dirty="0" smtClean="0">
                <a:latin typeface="+mj-lt"/>
                <a:sym typeface="Wingdings" panose="05000000000000000000" pitchFamily="2" charset="2"/>
              </a:rPr>
              <a:t> on </a:t>
            </a:r>
            <a:r>
              <a:rPr lang="de-CH" sz="2000" dirty="0" err="1" smtClean="0">
                <a:latin typeface="+mj-lt"/>
                <a:sym typeface="Wingdings" panose="05000000000000000000" pitchFamily="2" charset="2"/>
              </a:rPr>
              <a:t>prices</a:t>
            </a:r>
            <a:r>
              <a:rPr lang="de-CH" sz="2000" dirty="0" smtClean="0">
                <a:latin typeface="+mj-lt"/>
                <a:sym typeface="Wingdings" panose="05000000000000000000" pitchFamily="2" charset="2"/>
              </a:rPr>
              <a:t> in </a:t>
            </a:r>
            <a:r>
              <a:rPr lang="de-CH" sz="2000" dirty="0" err="1" smtClean="0">
                <a:latin typeface="+mj-lt"/>
                <a:sym typeface="Wingdings" panose="05000000000000000000" pitchFamily="2" charset="2"/>
              </a:rPr>
              <a:t>Russia</a:t>
            </a:r>
            <a:r>
              <a:rPr lang="de-CH" sz="2000" dirty="0" smtClean="0">
                <a:latin typeface="+mj-lt"/>
                <a:sym typeface="Wingdings" panose="05000000000000000000" pitchFamily="2" charset="2"/>
              </a:rPr>
              <a:t> Export </a:t>
            </a:r>
            <a:r>
              <a:rPr lang="de-CH" sz="2000" dirty="0" err="1" smtClean="0">
                <a:latin typeface="+mj-lt"/>
                <a:sym typeface="Wingdings" panose="05000000000000000000" pitchFamily="2" charset="2"/>
              </a:rPr>
              <a:t>ban</a:t>
            </a:r>
            <a:endParaRPr lang="de-CH" sz="2000" dirty="0" smtClean="0">
              <a:latin typeface="+mj-lt"/>
              <a:sym typeface="Wingdings" panose="05000000000000000000" pitchFamily="2" charset="2"/>
            </a:endParaRPr>
          </a:p>
          <a:p>
            <a:pPr marL="457200" indent="-457200">
              <a:buFont typeface="+mj-lt"/>
              <a:buAutoNum type="arabicPeriod"/>
            </a:pPr>
            <a:r>
              <a:rPr lang="de-CH" sz="2000" dirty="0" err="1" smtClean="0">
                <a:latin typeface="+mj-lt"/>
                <a:sym typeface="Wingdings" panose="05000000000000000000" pitchFamily="2" charset="2"/>
              </a:rPr>
              <a:t>Increasing</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exports</a:t>
            </a:r>
            <a:r>
              <a:rPr lang="de-CH" sz="2000" dirty="0" smtClean="0">
                <a:latin typeface="+mj-lt"/>
                <a:sym typeface="Wingdings" panose="05000000000000000000" pitchFamily="2" charset="2"/>
              </a:rPr>
              <a:t> in USA  </a:t>
            </a:r>
            <a:r>
              <a:rPr lang="de-CH" sz="2000" dirty="0" err="1" smtClean="0">
                <a:latin typeface="+mj-lt"/>
                <a:sym typeface="Wingdings" panose="05000000000000000000" pitchFamily="2" charset="2"/>
              </a:rPr>
              <a:t>Decreasing</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stocks</a:t>
            </a:r>
            <a:r>
              <a:rPr lang="de-CH" sz="2000" dirty="0" smtClean="0">
                <a:latin typeface="+mj-lt"/>
                <a:sym typeface="Wingdings" panose="05000000000000000000" pitchFamily="2" charset="2"/>
              </a:rPr>
              <a:t> Price </a:t>
            </a:r>
            <a:r>
              <a:rPr lang="de-CH" sz="2000" dirty="0" err="1" smtClean="0">
                <a:latin typeface="+mj-lt"/>
                <a:sym typeface="Wingdings" panose="05000000000000000000" pitchFamily="2" charset="2"/>
              </a:rPr>
              <a:t>peak</a:t>
            </a:r>
            <a:endParaRPr lang="de-CH" sz="2000" dirty="0">
              <a:latin typeface="+mj-lt"/>
            </a:endParaRPr>
          </a:p>
        </p:txBody>
      </p:sp>
      <p:sp>
        <p:nvSpPr>
          <p:cNvPr id="17" name="Textfeld 16"/>
          <p:cNvSpPr txBox="1"/>
          <p:nvPr/>
        </p:nvSpPr>
        <p:spPr>
          <a:xfrm>
            <a:off x="7956376" y="5931616"/>
            <a:ext cx="1083758" cy="276999"/>
          </a:xfrm>
          <a:prstGeom prst="rect">
            <a:avLst/>
          </a:prstGeom>
          <a:noFill/>
        </p:spPr>
        <p:txBody>
          <a:bodyPr wrap="none" rtlCol="0">
            <a:spAutoFit/>
          </a:bodyPr>
          <a:lstStyle/>
          <a:p>
            <a:r>
              <a:rPr lang="de-CH" sz="1200" dirty="0" err="1" smtClean="0">
                <a:latin typeface="+mj-lt"/>
              </a:rPr>
              <a:t>Headey</a:t>
            </a:r>
            <a:r>
              <a:rPr lang="de-CH" sz="1200" dirty="0" smtClean="0">
                <a:latin typeface="+mj-lt"/>
              </a:rPr>
              <a:t> 2011</a:t>
            </a:r>
            <a:endParaRPr lang="de-CH" sz="1200" dirty="0">
              <a:latin typeface="+mj-lt"/>
            </a:endParaRPr>
          </a:p>
        </p:txBody>
      </p:sp>
      <p:sp>
        <p:nvSpPr>
          <p:cNvPr id="3" name="Textfeld 2"/>
          <p:cNvSpPr txBox="1"/>
          <p:nvPr/>
        </p:nvSpPr>
        <p:spPr>
          <a:xfrm>
            <a:off x="2473719" y="5408395"/>
            <a:ext cx="5122617" cy="707886"/>
          </a:xfrm>
          <a:prstGeom prst="rect">
            <a:avLst/>
          </a:prstGeom>
          <a:noFill/>
        </p:spPr>
        <p:txBody>
          <a:bodyPr wrap="square" rtlCol="0">
            <a:spAutoFit/>
          </a:bodyPr>
          <a:lstStyle/>
          <a:p>
            <a:r>
              <a:rPr lang="en-GB" sz="2000" dirty="0" smtClean="0">
                <a:latin typeface="+mj-lt"/>
                <a:sym typeface="Wingdings" panose="05000000000000000000" pitchFamily="2" charset="2"/>
              </a:rPr>
              <a:t> Trade policy of exporting countries had negative impact on global food security</a:t>
            </a:r>
            <a:endParaRPr lang="en-GB" sz="2000" dirty="0">
              <a:latin typeface="+mj-lt"/>
            </a:endParaRPr>
          </a:p>
        </p:txBody>
      </p:sp>
    </p:spTree>
    <p:extLst>
      <p:ext uri="{BB962C8B-B14F-4D97-AF65-F5344CB8AC3E}">
        <p14:creationId xmlns:p14="http://schemas.microsoft.com/office/powerpoint/2010/main" val="30916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1296988" y="323850"/>
            <a:ext cx="7461250" cy="512763"/>
          </a:xfrm>
        </p:spPr>
        <p:txBody>
          <a:bodyPr/>
          <a:lstStyle/>
          <a:p>
            <a:pPr eaLnBrk="1" hangingPunct="1"/>
            <a:r>
              <a:rPr lang="en-GB" sz="2000" dirty="0"/>
              <a:t>The Swiss Food System in a global </a:t>
            </a:r>
            <a:r>
              <a:rPr lang="en-GB" sz="2000" dirty="0" smtClean="0"/>
              <a:t>context</a:t>
            </a:r>
            <a:r>
              <a:rPr lang="en-GB" dirty="0" smtClean="0"/>
              <a:t/>
            </a:r>
            <a:br>
              <a:rPr lang="en-GB" dirty="0" smtClean="0"/>
            </a:br>
            <a:r>
              <a:rPr lang="en-GB" sz="2800" dirty="0" smtClean="0"/>
              <a:t>CH Food-trade – in relation</a:t>
            </a:r>
          </a:p>
        </p:txBody>
      </p:sp>
      <p:pic>
        <p:nvPicPr>
          <p:cNvPr id="40" name="Picture 2" descr="P:\Bilder\CH-Karte einfarbig - K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168" y="4681466"/>
            <a:ext cx="1091486" cy="7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7090"/>
          <a:stretch/>
        </p:blipFill>
        <p:spPr bwMode="auto">
          <a:xfrm>
            <a:off x="4566968" y="1603630"/>
            <a:ext cx="3235066" cy="160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Bogen 43"/>
          <p:cNvSpPr/>
          <p:nvPr/>
        </p:nvSpPr>
        <p:spPr>
          <a:xfrm>
            <a:off x="764665" y="1772817"/>
            <a:ext cx="5823856" cy="3292381"/>
          </a:xfrm>
          <a:prstGeom prst="arc">
            <a:avLst>
              <a:gd name="adj1" fmla="val 21558654"/>
              <a:gd name="adj2" fmla="val 5641908"/>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6" name="Untertitel 4"/>
          <p:cNvSpPr txBox="1">
            <a:spLocks/>
          </p:cNvSpPr>
          <p:nvPr/>
        </p:nvSpPr>
        <p:spPr>
          <a:xfrm>
            <a:off x="5949932" y="4207950"/>
            <a:ext cx="1706855" cy="571499"/>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dirty="0" smtClean="0"/>
              <a:t>Switzerland produces the world’s breakfast for the 1st January</a:t>
            </a:r>
            <a:endParaRPr lang="en-GB" sz="1600" dirty="0"/>
          </a:p>
        </p:txBody>
      </p:sp>
      <p:sp>
        <p:nvSpPr>
          <p:cNvPr id="47" name="Bogen 46"/>
          <p:cNvSpPr/>
          <p:nvPr/>
        </p:nvSpPr>
        <p:spPr>
          <a:xfrm rot="10092089">
            <a:off x="2626121" y="2333441"/>
            <a:ext cx="5823856" cy="3292381"/>
          </a:xfrm>
          <a:prstGeom prst="arc">
            <a:avLst>
              <a:gd name="adj1" fmla="val 21558654"/>
              <a:gd name="adj2" fmla="val 3788342"/>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48" name="Untertitel 4"/>
          <p:cNvSpPr txBox="1">
            <a:spLocks/>
          </p:cNvSpPr>
          <p:nvPr/>
        </p:nvSpPr>
        <p:spPr>
          <a:xfrm>
            <a:off x="2351044" y="1631980"/>
            <a:ext cx="1706855" cy="571499"/>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dirty="0" smtClean="0"/>
              <a:t>The world produces food to nourish CH from 1st January to end of May </a:t>
            </a:r>
            <a:endParaRPr lang="en-GB" sz="1600" dirty="0"/>
          </a:p>
        </p:txBody>
      </p:sp>
      <p:sp>
        <p:nvSpPr>
          <p:cNvPr id="49" name="Untertitel 4"/>
          <p:cNvSpPr txBox="1">
            <a:spLocks/>
          </p:cNvSpPr>
          <p:nvPr/>
        </p:nvSpPr>
        <p:spPr>
          <a:xfrm>
            <a:off x="3607213" y="3245283"/>
            <a:ext cx="1706855" cy="571499"/>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dirty="0" smtClean="0"/>
              <a:t>CH produces as much cereals as Angola or Haiti import</a:t>
            </a:r>
            <a:endParaRPr lang="en-GB" sz="1600" dirty="0"/>
          </a:p>
        </p:txBody>
      </p:sp>
      <p:sp>
        <p:nvSpPr>
          <p:cNvPr id="10" name="Untertitel 4"/>
          <p:cNvSpPr txBox="1">
            <a:spLocks/>
          </p:cNvSpPr>
          <p:nvPr/>
        </p:nvSpPr>
        <p:spPr>
          <a:xfrm>
            <a:off x="992937" y="3068960"/>
            <a:ext cx="1706855" cy="571499"/>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dirty="0" smtClean="0">
                <a:solidFill>
                  <a:schemeClr val="tx1"/>
                </a:solidFill>
              </a:rPr>
              <a:t>Value of imported food products is the GDP of Mozambique</a:t>
            </a:r>
            <a:endParaRPr lang="en-GB" sz="1600" b="1" dirty="0">
              <a:solidFill>
                <a:schemeClr val="tx1"/>
              </a:solidFill>
            </a:endParaRPr>
          </a:p>
        </p:txBody>
      </p:sp>
      <p:sp>
        <p:nvSpPr>
          <p:cNvPr id="2" name="Textfeld 1"/>
          <p:cNvSpPr txBox="1"/>
          <p:nvPr/>
        </p:nvSpPr>
        <p:spPr>
          <a:xfrm>
            <a:off x="2504067" y="5721425"/>
            <a:ext cx="5262979" cy="400110"/>
          </a:xfrm>
          <a:prstGeom prst="rect">
            <a:avLst/>
          </a:prstGeom>
          <a:noFill/>
        </p:spPr>
        <p:txBody>
          <a:bodyPr wrap="none" rtlCol="0">
            <a:spAutoFit/>
          </a:bodyPr>
          <a:lstStyle/>
          <a:p>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Switzerland</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has</a:t>
            </a:r>
            <a:r>
              <a:rPr lang="de-CH" sz="2000" dirty="0" smtClean="0">
                <a:latin typeface="+mj-lt"/>
                <a:sym typeface="Wingdings" panose="05000000000000000000" pitchFamily="2" charset="2"/>
              </a:rPr>
              <a:t> an </a:t>
            </a:r>
            <a:r>
              <a:rPr lang="de-CH" sz="2000" dirty="0" err="1" smtClean="0">
                <a:latin typeface="+mj-lt"/>
                <a:sym typeface="Wingdings" panose="05000000000000000000" pitchFamily="2" charset="2"/>
              </a:rPr>
              <a:t>impact</a:t>
            </a:r>
            <a:r>
              <a:rPr lang="de-CH" sz="2000" dirty="0" smtClean="0">
                <a:latin typeface="+mj-lt"/>
                <a:sym typeface="Wingdings" panose="05000000000000000000" pitchFamily="2" charset="2"/>
              </a:rPr>
              <a:t> on </a:t>
            </a:r>
            <a:r>
              <a:rPr lang="de-CH" sz="2000" dirty="0" err="1" smtClean="0">
                <a:latin typeface="+mj-lt"/>
                <a:sym typeface="Wingdings" panose="05000000000000000000" pitchFamily="2" charset="2"/>
              </a:rPr>
              <a:t>the</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markets</a:t>
            </a:r>
            <a:endParaRPr lang="de-CH" sz="2000" dirty="0">
              <a:latin typeface="+mj-lt"/>
            </a:endParaRPr>
          </a:p>
        </p:txBody>
      </p:sp>
    </p:spTree>
    <p:extLst>
      <p:ext uri="{BB962C8B-B14F-4D97-AF65-F5344CB8AC3E}">
        <p14:creationId xmlns:p14="http://schemas.microsoft.com/office/powerpoint/2010/main" val="56143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60648"/>
            <a:ext cx="7461250" cy="989013"/>
          </a:xfrm>
        </p:spPr>
        <p:txBody>
          <a:bodyPr/>
          <a:lstStyle/>
          <a:p>
            <a:pPr>
              <a:defRPr/>
            </a:pPr>
            <a:r>
              <a:rPr lang="en-GB" sz="2000" dirty="0"/>
              <a:t>What are the </a:t>
            </a:r>
            <a:r>
              <a:rPr lang="en-GB" sz="2000" dirty="0" smtClean="0"/>
              <a:t>obstacles</a:t>
            </a:r>
            <a:r>
              <a:rPr lang="de-CH" dirty="0" smtClean="0"/>
              <a:t/>
            </a:r>
            <a:br>
              <a:rPr lang="de-CH" dirty="0" smtClean="0"/>
            </a:br>
            <a:r>
              <a:rPr lang="de-CH" sz="2800" dirty="0" err="1" smtClean="0">
                <a:solidFill>
                  <a:srgbClr val="000000"/>
                </a:solidFill>
              </a:rPr>
              <a:t>Competitiveness</a:t>
            </a:r>
            <a:r>
              <a:rPr lang="de-CH" sz="2800" dirty="0" smtClean="0">
                <a:solidFill>
                  <a:srgbClr val="000000"/>
                </a:solidFill>
              </a:rPr>
              <a:t> </a:t>
            </a:r>
            <a:r>
              <a:rPr lang="de-CH" sz="2800" dirty="0" err="1" smtClean="0">
                <a:solidFill>
                  <a:srgbClr val="000000"/>
                </a:solidFill>
              </a:rPr>
              <a:t>of</a:t>
            </a:r>
            <a:r>
              <a:rPr lang="de-CH" sz="2800" dirty="0" smtClean="0">
                <a:solidFill>
                  <a:srgbClr val="000000"/>
                </a:solidFill>
              </a:rPr>
              <a:t> </a:t>
            </a:r>
            <a:r>
              <a:rPr lang="de-CH" sz="2800" dirty="0" err="1" smtClean="0">
                <a:solidFill>
                  <a:srgbClr val="000000"/>
                </a:solidFill>
              </a:rPr>
              <a:t>Agriculture</a:t>
            </a:r>
            <a:endParaRPr lang="de-CH" sz="2800" dirty="0"/>
          </a:p>
        </p:txBody>
      </p:sp>
      <p:sp>
        <p:nvSpPr>
          <p:cNvPr id="5" name="Textfeld 4"/>
          <p:cNvSpPr txBox="1"/>
          <p:nvPr/>
        </p:nvSpPr>
        <p:spPr>
          <a:xfrm>
            <a:off x="1661173" y="5417590"/>
            <a:ext cx="6802183" cy="400110"/>
          </a:xfrm>
          <a:prstGeom prst="rect">
            <a:avLst/>
          </a:prstGeom>
          <a:noFill/>
        </p:spPr>
        <p:txBody>
          <a:bodyPr wrap="none" rtlCol="0">
            <a:spAutoFit/>
          </a:bodyPr>
          <a:lstStyle/>
          <a:p>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Turnover</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of</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each</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farm</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is</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increased</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by</a:t>
            </a:r>
            <a:r>
              <a:rPr lang="de-CH" sz="2000" dirty="0" smtClean="0">
                <a:latin typeface="+mj-lt"/>
                <a:sym typeface="Wingdings" panose="05000000000000000000" pitchFamily="2" charset="2"/>
              </a:rPr>
              <a:t> 40’000 CHF/</a:t>
            </a:r>
            <a:r>
              <a:rPr lang="de-CH" sz="2000" dirty="0" err="1" smtClean="0">
                <a:latin typeface="+mj-lt"/>
                <a:sym typeface="Wingdings" panose="05000000000000000000" pitchFamily="2" charset="2"/>
              </a:rPr>
              <a:t>year</a:t>
            </a:r>
            <a:endParaRPr lang="de-CH" sz="2000" dirty="0">
              <a:latin typeface="+mj-lt"/>
            </a:endParaRPr>
          </a:p>
        </p:txBody>
      </p:sp>
      <p:pic>
        <p:nvPicPr>
          <p:cNvPr id="6" name="Grafik 5"/>
          <p:cNvPicPr>
            <a:picLocks noChangeAspect="1"/>
          </p:cNvPicPr>
          <p:nvPr/>
        </p:nvPicPr>
        <p:blipFill rotWithShape="1">
          <a:blip r:embed="rId3"/>
          <a:srcRect b="9669"/>
          <a:stretch/>
        </p:blipFill>
        <p:spPr>
          <a:xfrm>
            <a:off x="762000" y="1240100"/>
            <a:ext cx="8382000" cy="4061108"/>
          </a:xfrm>
          <a:prstGeom prst="rect">
            <a:avLst/>
          </a:prstGeom>
        </p:spPr>
      </p:pic>
      <p:sp>
        <p:nvSpPr>
          <p:cNvPr id="7" name="Textfeld 6"/>
          <p:cNvSpPr txBox="1"/>
          <p:nvPr/>
        </p:nvSpPr>
        <p:spPr>
          <a:xfrm>
            <a:off x="7518249" y="5934083"/>
            <a:ext cx="1346844" cy="246221"/>
          </a:xfrm>
          <a:prstGeom prst="rect">
            <a:avLst/>
          </a:prstGeom>
          <a:noFill/>
        </p:spPr>
        <p:txBody>
          <a:bodyPr wrap="none" rtlCol="0">
            <a:spAutoFit/>
          </a:bodyPr>
          <a:lstStyle/>
          <a:p>
            <a:r>
              <a:rPr lang="de-CH" sz="1000" dirty="0" smtClean="0">
                <a:latin typeface="+mj-lt"/>
              </a:rPr>
              <a:t>Source: OECD 2015</a:t>
            </a:r>
            <a:endParaRPr lang="de-CH" sz="1000" dirty="0">
              <a:latin typeface="+mj-lt"/>
            </a:endParaRPr>
          </a:p>
        </p:txBody>
      </p:sp>
    </p:spTree>
    <p:extLst>
      <p:ext uri="{BB962C8B-B14F-4D97-AF65-F5344CB8AC3E}">
        <p14:creationId xmlns:p14="http://schemas.microsoft.com/office/powerpoint/2010/main" val="222707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187624" y="188640"/>
            <a:ext cx="7464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65" charset="-128"/>
              </a:defRPr>
            </a:lvl1pPr>
            <a:lvl2pPr marL="742950" indent="-285750" eaLnBrk="0" hangingPunct="0">
              <a:defRPr>
                <a:solidFill>
                  <a:schemeClr val="tx1"/>
                </a:solidFill>
                <a:latin typeface="Calibri" pitchFamily="34" charset="0"/>
                <a:ea typeface="ＭＳ Ｐゴシック" pitchFamily="-65" charset="-128"/>
              </a:defRPr>
            </a:lvl2pPr>
            <a:lvl3pPr marL="1143000" indent="-228600" eaLnBrk="0" hangingPunct="0">
              <a:defRPr>
                <a:solidFill>
                  <a:schemeClr val="tx1"/>
                </a:solidFill>
                <a:latin typeface="Calibri" pitchFamily="34" charset="0"/>
                <a:ea typeface="ＭＳ Ｐゴシック" pitchFamily="-65" charset="-128"/>
              </a:defRPr>
            </a:lvl3pPr>
            <a:lvl4pPr marL="1600200" indent="-228600" eaLnBrk="0" hangingPunct="0">
              <a:defRPr>
                <a:solidFill>
                  <a:schemeClr val="tx1"/>
                </a:solidFill>
                <a:latin typeface="Calibri" pitchFamily="34" charset="0"/>
                <a:ea typeface="ＭＳ Ｐゴシック" pitchFamily="-65" charset="-128"/>
              </a:defRPr>
            </a:lvl4pPr>
            <a:lvl5pPr marL="2057400" indent="-228600" eaLnBrk="0" hangingPunct="0">
              <a:defRPr>
                <a:solidFill>
                  <a:schemeClr val="tx1"/>
                </a:solidFill>
                <a:latin typeface="Calibri" pitchFamily="34" charset="0"/>
                <a:ea typeface="ＭＳ Ｐゴシック" pitchFamily="-65"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65"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65"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65"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65" charset="-128"/>
              </a:defRPr>
            </a:lvl9pPr>
          </a:lstStyle>
          <a:p>
            <a:pPr>
              <a:defRPr/>
            </a:pPr>
            <a:r>
              <a:rPr lang="en-GB" sz="2000" b="1" kern="0" dirty="0">
                <a:solidFill>
                  <a:srgbClr val="000000"/>
                </a:solidFill>
                <a:latin typeface="Arial"/>
                <a:ea typeface="+mj-ea"/>
                <a:cs typeface="+mj-cs"/>
              </a:rPr>
              <a:t>What are the obstacles </a:t>
            </a:r>
            <a:endParaRPr lang="en-GB" sz="2000" b="1" kern="0" dirty="0" smtClean="0">
              <a:solidFill>
                <a:srgbClr val="000000"/>
              </a:solidFill>
              <a:latin typeface="Arial"/>
              <a:ea typeface="+mj-ea"/>
              <a:cs typeface="+mj-cs"/>
            </a:endParaRPr>
          </a:p>
          <a:p>
            <a:pPr>
              <a:defRPr/>
            </a:pPr>
            <a:r>
              <a:rPr lang="de-CH" sz="2800" b="1" dirty="0" smtClean="0">
                <a:solidFill>
                  <a:srgbClr val="000000"/>
                </a:solidFill>
                <a:latin typeface="Arial"/>
              </a:rPr>
              <a:t>High </a:t>
            </a:r>
            <a:r>
              <a:rPr lang="de-CH" sz="2800" b="1" dirty="0" err="1" smtClean="0">
                <a:solidFill>
                  <a:srgbClr val="000000"/>
                </a:solidFill>
                <a:latin typeface="Arial"/>
              </a:rPr>
              <a:t>costs</a:t>
            </a:r>
            <a:r>
              <a:rPr lang="de-CH" sz="2800" b="1" dirty="0" smtClean="0">
                <a:solidFill>
                  <a:srgbClr val="000000"/>
                </a:solidFill>
                <a:latin typeface="Arial"/>
              </a:rPr>
              <a:t> </a:t>
            </a:r>
            <a:r>
              <a:rPr lang="de-CH" sz="2800" b="1" dirty="0" err="1" smtClean="0">
                <a:solidFill>
                  <a:srgbClr val="000000"/>
                </a:solidFill>
                <a:latin typeface="Arial"/>
              </a:rPr>
              <a:t>for</a:t>
            </a:r>
            <a:r>
              <a:rPr lang="de-CH" sz="2800" b="1" dirty="0" smtClean="0">
                <a:solidFill>
                  <a:srgbClr val="000000"/>
                </a:solidFill>
                <a:latin typeface="Arial"/>
              </a:rPr>
              <a:t> </a:t>
            </a:r>
            <a:r>
              <a:rPr lang="de-CH" sz="2800" b="1" dirty="0" err="1" smtClean="0">
                <a:solidFill>
                  <a:srgbClr val="000000"/>
                </a:solidFill>
                <a:latin typeface="Arial"/>
              </a:rPr>
              <a:t>production</a:t>
            </a:r>
            <a:r>
              <a:rPr lang="de-CH" sz="2800" b="1" dirty="0" smtClean="0">
                <a:solidFill>
                  <a:srgbClr val="000000"/>
                </a:solidFill>
                <a:latin typeface="Arial"/>
              </a:rPr>
              <a:t> </a:t>
            </a:r>
            <a:r>
              <a:rPr lang="de-CH" sz="2800" b="1" dirty="0" err="1" smtClean="0">
                <a:solidFill>
                  <a:srgbClr val="000000"/>
                </a:solidFill>
                <a:latin typeface="Arial"/>
              </a:rPr>
              <a:t>factors</a:t>
            </a:r>
            <a:endParaRPr lang="de-CH" sz="2800" b="1" dirty="0">
              <a:latin typeface="+mj-lt"/>
            </a:endParaRPr>
          </a:p>
        </p:txBody>
      </p:sp>
      <p:graphicFrame>
        <p:nvGraphicFramePr>
          <p:cNvPr id="17" name="Diagramm 16"/>
          <p:cNvGraphicFramePr>
            <a:graphicFrameLocks/>
          </p:cNvGraphicFramePr>
          <p:nvPr>
            <p:extLst>
              <p:ext uri="{D42A27DB-BD31-4B8C-83A1-F6EECF244321}">
                <p14:modId xmlns:p14="http://schemas.microsoft.com/office/powerpoint/2010/main" val="3538275699"/>
              </p:ext>
            </p:extLst>
          </p:nvPr>
        </p:nvGraphicFramePr>
        <p:xfrm>
          <a:off x="3049272" y="2060848"/>
          <a:ext cx="4043008"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13"/>
          <p:cNvSpPr txBox="1"/>
          <p:nvPr/>
        </p:nvSpPr>
        <p:spPr>
          <a:xfrm>
            <a:off x="3769352" y="1772816"/>
            <a:ext cx="3028393" cy="338554"/>
          </a:xfrm>
          <a:prstGeom prst="rect">
            <a:avLst/>
          </a:prstGeom>
          <a:noFill/>
        </p:spPr>
        <p:txBody>
          <a:bodyPr wrap="none" rtlCol="0">
            <a:spAutoFit/>
          </a:bodyPr>
          <a:lstStyle/>
          <a:p>
            <a:r>
              <a:rPr lang="de-CH" sz="1600" dirty="0" smtClean="0">
                <a:latin typeface="+mj-lt"/>
              </a:rPr>
              <a:t>Prices </a:t>
            </a:r>
            <a:r>
              <a:rPr lang="de-CH" sz="1600" dirty="0" err="1" smtClean="0">
                <a:latin typeface="+mj-lt"/>
              </a:rPr>
              <a:t>for</a:t>
            </a:r>
            <a:r>
              <a:rPr lang="de-CH" sz="1600" dirty="0" smtClean="0">
                <a:latin typeface="+mj-lt"/>
              </a:rPr>
              <a:t> </a:t>
            </a:r>
            <a:r>
              <a:rPr lang="de-CH" sz="1600" dirty="0" err="1" smtClean="0">
                <a:latin typeface="+mj-lt"/>
              </a:rPr>
              <a:t>factors</a:t>
            </a:r>
            <a:r>
              <a:rPr lang="de-CH" sz="1600" dirty="0" smtClean="0">
                <a:latin typeface="+mj-lt"/>
              </a:rPr>
              <a:t> </a:t>
            </a:r>
            <a:r>
              <a:rPr lang="de-CH" sz="1600" dirty="0" err="1" smtClean="0">
                <a:latin typeface="+mj-lt"/>
              </a:rPr>
              <a:t>of</a:t>
            </a:r>
            <a:r>
              <a:rPr lang="de-CH" sz="1600" dirty="0" smtClean="0">
                <a:latin typeface="+mj-lt"/>
              </a:rPr>
              <a:t> </a:t>
            </a:r>
            <a:r>
              <a:rPr lang="de-CH" sz="1600" dirty="0" err="1" smtClean="0">
                <a:latin typeface="+mj-lt"/>
              </a:rPr>
              <a:t>production</a:t>
            </a:r>
            <a:endParaRPr lang="de-CH" sz="1600" dirty="0">
              <a:latin typeface="+mj-lt"/>
            </a:endParaRPr>
          </a:p>
        </p:txBody>
      </p:sp>
      <p:sp>
        <p:nvSpPr>
          <p:cNvPr id="3" name="Textfeld 2"/>
          <p:cNvSpPr txBox="1"/>
          <p:nvPr/>
        </p:nvSpPr>
        <p:spPr>
          <a:xfrm>
            <a:off x="2195736" y="5085184"/>
            <a:ext cx="6700946" cy="830997"/>
          </a:xfrm>
          <a:prstGeom prst="rect">
            <a:avLst/>
          </a:prstGeom>
          <a:noFill/>
        </p:spPr>
        <p:txBody>
          <a:bodyPr wrap="square" rtlCol="0">
            <a:spAutoFit/>
          </a:bodyPr>
          <a:lstStyle/>
          <a:p>
            <a:r>
              <a:rPr lang="de-CH" dirty="0" smtClean="0">
                <a:latin typeface="+mj-lt"/>
                <a:sym typeface="Wingdings" panose="05000000000000000000" pitchFamily="2" charset="2"/>
              </a:rPr>
              <a:t> </a:t>
            </a:r>
            <a:r>
              <a:rPr lang="de-CH" dirty="0" err="1" smtClean="0">
                <a:latin typeface="+mj-lt"/>
                <a:sym typeface="Wingdings" panose="05000000000000000000" pitchFamily="2" charset="2"/>
              </a:rPr>
              <a:t>Industry</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delivering</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inputs</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for</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agriculture</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profits</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from</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producer</a:t>
            </a:r>
            <a:r>
              <a:rPr lang="de-CH" dirty="0" smtClean="0">
                <a:latin typeface="+mj-lt"/>
                <a:sym typeface="Wingdings" panose="05000000000000000000" pitchFamily="2" charset="2"/>
              </a:rPr>
              <a:t> </a:t>
            </a:r>
            <a:r>
              <a:rPr lang="de-CH" dirty="0" err="1" smtClean="0">
                <a:latin typeface="+mj-lt"/>
                <a:sym typeface="Wingdings" panose="05000000000000000000" pitchFamily="2" charset="2"/>
              </a:rPr>
              <a:t>support</a:t>
            </a:r>
            <a:r>
              <a:rPr lang="de-CH" dirty="0" smtClean="0">
                <a:latin typeface="+mj-lt"/>
                <a:sym typeface="Wingdings" panose="05000000000000000000" pitchFamily="2" charset="2"/>
              </a:rPr>
              <a:t>…</a:t>
            </a:r>
            <a:endParaRPr lang="de-CH" dirty="0">
              <a:latin typeface="+mj-lt"/>
            </a:endParaRPr>
          </a:p>
        </p:txBody>
      </p:sp>
      <p:sp>
        <p:nvSpPr>
          <p:cNvPr id="6" name="Textfeld 5"/>
          <p:cNvSpPr txBox="1"/>
          <p:nvPr/>
        </p:nvSpPr>
        <p:spPr>
          <a:xfrm>
            <a:off x="7518249" y="5934083"/>
            <a:ext cx="1231427" cy="246221"/>
          </a:xfrm>
          <a:prstGeom prst="rect">
            <a:avLst/>
          </a:prstGeom>
          <a:noFill/>
        </p:spPr>
        <p:txBody>
          <a:bodyPr wrap="none" rtlCol="0">
            <a:spAutoFit/>
          </a:bodyPr>
          <a:lstStyle/>
          <a:p>
            <a:r>
              <a:rPr lang="de-CH" sz="1000" dirty="0" smtClean="0">
                <a:latin typeface="+mj-lt"/>
              </a:rPr>
              <a:t>Source: BAK 2014</a:t>
            </a:r>
            <a:endParaRPr lang="de-CH" sz="1000" dirty="0">
              <a:latin typeface="+mj-lt"/>
            </a:endParaRPr>
          </a:p>
        </p:txBody>
      </p:sp>
    </p:spTree>
    <p:extLst>
      <p:ext uri="{BB962C8B-B14F-4D97-AF65-F5344CB8AC3E}">
        <p14:creationId xmlns:p14="http://schemas.microsoft.com/office/powerpoint/2010/main" val="3660792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leichschenkliges Dreieck 40"/>
          <p:cNvSpPr/>
          <p:nvPr/>
        </p:nvSpPr>
        <p:spPr>
          <a:xfrm rot="21378859">
            <a:off x="1757275" y="2751771"/>
            <a:ext cx="5832034" cy="1553819"/>
          </a:xfrm>
          <a:prstGeom prst="triangle">
            <a:avLst>
              <a:gd name="adj" fmla="val 1258"/>
            </a:avLst>
          </a:prstGeom>
          <a:solidFill>
            <a:srgbClr val="BCE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latin typeface="+mj-lt"/>
            </a:endParaRPr>
          </a:p>
        </p:txBody>
      </p:sp>
      <p:sp>
        <p:nvSpPr>
          <p:cNvPr id="2" name="Titel 1"/>
          <p:cNvSpPr>
            <a:spLocks noGrp="1"/>
          </p:cNvSpPr>
          <p:nvPr>
            <p:ph type="title"/>
          </p:nvPr>
        </p:nvSpPr>
        <p:spPr/>
        <p:txBody>
          <a:bodyPr/>
          <a:lstStyle/>
          <a:p>
            <a:r>
              <a:rPr lang="en-GB" sz="2000" dirty="0">
                <a:solidFill>
                  <a:srgbClr val="000000"/>
                </a:solidFill>
                <a:cs typeface="Arial" pitchFamily="34" charset="0"/>
              </a:rPr>
              <a:t>What are the obstacles</a:t>
            </a:r>
            <a:r>
              <a:rPr lang="de-CH" dirty="0" smtClean="0"/>
              <a:t/>
            </a:r>
            <a:br>
              <a:rPr lang="de-CH" dirty="0" smtClean="0"/>
            </a:br>
            <a:r>
              <a:rPr lang="de-CH" dirty="0" smtClean="0"/>
              <a:t>Way out: </a:t>
            </a:r>
            <a:r>
              <a:rPr lang="en-GB" dirty="0" smtClean="0"/>
              <a:t>Abolishing tariffs together with gradually reduced compensation</a:t>
            </a:r>
            <a:endParaRPr lang="en-GB" dirty="0"/>
          </a:p>
        </p:txBody>
      </p:sp>
      <p:cxnSp>
        <p:nvCxnSpPr>
          <p:cNvPr id="7" name="Gerader Verbinder 6"/>
          <p:cNvCxnSpPr/>
          <p:nvPr/>
        </p:nvCxnSpPr>
        <p:spPr>
          <a:xfrm>
            <a:off x="1515979" y="5375108"/>
            <a:ext cx="6876047" cy="0"/>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Gerader Verbinder 9"/>
          <p:cNvCxnSpPr/>
          <p:nvPr/>
        </p:nvCxnSpPr>
        <p:spPr>
          <a:xfrm>
            <a:off x="1503947" y="2872540"/>
            <a:ext cx="252663" cy="2406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1736323" y="2902619"/>
            <a:ext cx="27365" cy="16079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flipV="1">
            <a:off x="1496960" y="4310314"/>
            <a:ext cx="6653076" cy="428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V="1">
            <a:off x="1503947" y="2700799"/>
            <a:ext cx="0" cy="2674310"/>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a:xfrm>
            <a:off x="1288513" y="2537492"/>
            <a:ext cx="338554" cy="369332"/>
          </a:xfrm>
          <a:prstGeom prst="rect">
            <a:avLst/>
          </a:prstGeom>
          <a:noFill/>
        </p:spPr>
        <p:txBody>
          <a:bodyPr wrap="none" rtlCol="0">
            <a:spAutoFit/>
          </a:bodyPr>
          <a:lstStyle/>
          <a:p>
            <a:r>
              <a:rPr lang="de-CH" sz="1800" dirty="0">
                <a:latin typeface="+mj-lt"/>
              </a:rPr>
              <a:t>P</a:t>
            </a:r>
          </a:p>
        </p:txBody>
      </p:sp>
      <p:sp>
        <p:nvSpPr>
          <p:cNvPr id="20" name="Textfeld 19"/>
          <p:cNvSpPr txBox="1"/>
          <p:nvPr/>
        </p:nvSpPr>
        <p:spPr>
          <a:xfrm>
            <a:off x="8251912" y="5377629"/>
            <a:ext cx="248786" cy="369332"/>
          </a:xfrm>
          <a:prstGeom prst="rect">
            <a:avLst/>
          </a:prstGeom>
          <a:noFill/>
        </p:spPr>
        <p:txBody>
          <a:bodyPr wrap="none" rtlCol="0">
            <a:spAutoFit/>
          </a:bodyPr>
          <a:lstStyle/>
          <a:p>
            <a:r>
              <a:rPr lang="de-CH" sz="1800" dirty="0">
                <a:latin typeface="+mj-lt"/>
              </a:rPr>
              <a:t>t</a:t>
            </a:r>
          </a:p>
        </p:txBody>
      </p:sp>
      <p:cxnSp>
        <p:nvCxnSpPr>
          <p:cNvPr id="21" name="Gerader Verbinder 20"/>
          <p:cNvCxnSpPr/>
          <p:nvPr/>
        </p:nvCxnSpPr>
        <p:spPr>
          <a:xfrm flipV="1">
            <a:off x="1793677" y="4107520"/>
            <a:ext cx="6352673" cy="40305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rot="21315566">
            <a:off x="2126665" y="4358073"/>
            <a:ext cx="1249060" cy="369332"/>
          </a:xfrm>
          <a:prstGeom prst="rect">
            <a:avLst/>
          </a:prstGeom>
          <a:noFill/>
        </p:spPr>
        <p:txBody>
          <a:bodyPr wrap="none" rtlCol="0">
            <a:spAutoFit/>
          </a:bodyPr>
          <a:lstStyle/>
          <a:p>
            <a:r>
              <a:rPr lang="de-CH" sz="1800" dirty="0">
                <a:latin typeface="+mj-lt"/>
              </a:rPr>
              <a:t>CH-Bonus</a:t>
            </a:r>
          </a:p>
        </p:txBody>
      </p:sp>
      <p:sp>
        <p:nvSpPr>
          <p:cNvPr id="25" name="Textfeld 24"/>
          <p:cNvSpPr txBox="1"/>
          <p:nvPr/>
        </p:nvSpPr>
        <p:spPr>
          <a:xfrm>
            <a:off x="7842635" y="3854952"/>
            <a:ext cx="562975" cy="369332"/>
          </a:xfrm>
          <a:prstGeom prst="rect">
            <a:avLst/>
          </a:prstGeom>
          <a:noFill/>
        </p:spPr>
        <p:txBody>
          <a:bodyPr wrap="none" rtlCol="0">
            <a:spAutoFit/>
          </a:bodyPr>
          <a:lstStyle/>
          <a:p>
            <a:r>
              <a:rPr lang="de-CH" sz="1800" dirty="0" err="1" smtClean="0">
                <a:latin typeface="+mj-lt"/>
              </a:rPr>
              <a:t>P</a:t>
            </a:r>
            <a:r>
              <a:rPr lang="de-CH" sz="900" dirty="0" err="1" smtClean="0">
                <a:latin typeface="+mj-lt"/>
              </a:rPr>
              <a:t>dom</a:t>
            </a:r>
            <a:endParaRPr lang="de-CH" sz="1800" dirty="0">
              <a:latin typeface="+mj-lt"/>
            </a:endParaRPr>
          </a:p>
        </p:txBody>
      </p:sp>
      <p:sp>
        <p:nvSpPr>
          <p:cNvPr id="26" name="Textfeld 25"/>
          <p:cNvSpPr txBox="1"/>
          <p:nvPr/>
        </p:nvSpPr>
        <p:spPr>
          <a:xfrm>
            <a:off x="7865509" y="4271711"/>
            <a:ext cx="639919" cy="369332"/>
          </a:xfrm>
          <a:prstGeom prst="rect">
            <a:avLst/>
          </a:prstGeom>
          <a:noFill/>
        </p:spPr>
        <p:txBody>
          <a:bodyPr wrap="none" rtlCol="0">
            <a:spAutoFit/>
          </a:bodyPr>
          <a:lstStyle/>
          <a:p>
            <a:r>
              <a:rPr lang="de-CH" sz="1800" dirty="0" err="1" smtClean="0">
                <a:latin typeface="+mj-lt"/>
              </a:rPr>
              <a:t>P</a:t>
            </a:r>
            <a:r>
              <a:rPr lang="de-CH" sz="900" dirty="0" err="1" smtClean="0">
                <a:latin typeface="+mj-lt"/>
              </a:rPr>
              <a:t>World</a:t>
            </a:r>
            <a:endParaRPr lang="de-CH" sz="1800" dirty="0">
              <a:latin typeface="+mj-lt"/>
            </a:endParaRPr>
          </a:p>
        </p:txBody>
      </p:sp>
      <p:sp>
        <p:nvSpPr>
          <p:cNvPr id="27" name="Textfeld 26"/>
          <p:cNvSpPr txBox="1"/>
          <p:nvPr/>
        </p:nvSpPr>
        <p:spPr>
          <a:xfrm>
            <a:off x="1566418" y="5372588"/>
            <a:ext cx="308098" cy="369332"/>
          </a:xfrm>
          <a:prstGeom prst="rect">
            <a:avLst/>
          </a:prstGeom>
          <a:noFill/>
        </p:spPr>
        <p:txBody>
          <a:bodyPr wrap="none" rtlCol="0">
            <a:spAutoFit/>
          </a:bodyPr>
          <a:lstStyle/>
          <a:p>
            <a:r>
              <a:rPr lang="de-CH" sz="1800" dirty="0">
                <a:latin typeface="+mj-lt"/>
              </a:rPr>
              <a:t>t</a:t>
            </a:r>
            <a:r>
              <a:rPr lang="de-CH" sz="825" dirty="0">
                <a:latin typeface="+mj-lt"/>
              </a:rPr>
              <a:t>0</a:t>
            </a:r>
            <a:endParaRPr lang="de-CH" sz="1800" dirty="0">
              <a:latin typeface="+mj-lt"/>
            </a:endParaRPr>
          </a:p>
        </p:txBody>
      </p:sp>
      <p:sp>
        <p:nvSpPr>
          <p:cNvPr id="28" name="Textfeld 27"/>
          <p:cNvSpPr txBox="1"/>
          <p:nvPr/>
        </p:nvSpPr>
        <p:spPr>
          <a:xfrm>
            <a:off x="7602196" y="5372588"/>
            <a:ext cx="367408" cy="369332"/>
          </a:xfrm>
          <a:prstGeom prst="rect">
            <a:avLst/>
          </a:prstGeom>
          <a:noFill/>
        </p:spPr>
        <p:txBody>
          <a:bodyPr wrap="none" rtlCol="0">
            <a:spAutoFit/>
          </a:bodyPr>
          <a:lstStyle/>
          <a:p>
            <a:r>
              <a:rPr lang="de-CH" sz="1800" dirty="0">
                <a:latin typeface="+mj-lt"/>
              </a:rPr>
              <a:t>t</a:t>
            </a:r>
            <a:r>
              <a:rPr lang="de-CH" sz="825" dirty="0">
                <a:latin typeface="+mj-lt"/>
              </a:rPr>
              <a:t>20</a:t>
            </a:r>
            <a:endParaRPr lang="de-CH" sz="1800" dirty="0">
              <a:latin typeface="+mj-lt"/>
            </a:endParaRPr>
          </a:p>
        </p:txBody>
      </p:sp>
      <p:cxnSp>
        <p:nvCxnSpPr>
          <p:cNvPr id="30" name="Gerader Verbinder 29"/>
          <p:cNvCxnSpPr/>
          <p:nvPr/>
        </p:nvCxnSpPr>
        <p:spPr>
          <a:xfrm>
            <a:off x="1756610" y="2902619"/>
            <a:ext cx="5997791" cy="122137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7754401" y="3910166"/>
            <a:ext cx="0" cy="154120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21344651">
            <a:off x="1894812" y="3764306"/>
            <a:ext cx="2775119" cy="369332"/>
          </a:xfrm>
          <a:prstGeom prst="rect">
            <a:avLst/>
          </a:prstGeom>
          <a:noFill/>
        </p:spPr>
        <p:txBody>
          <a:bodyPr wrap="none" rtlCol="0">
            <a:spAutoFit/>
          </a:bodyPr>
          <a:lstStyle/>
          <a:p>
            <a:r>
              <a:rPr lang="en-GB" sz="1800" dirty="0" smtClean="0">
                <a:latin typeface="+mj-lt"/>
              </a:rPr>
              <a:t>Compensatory Payments</a:t>
            </a:r>
            <a:endParaRPr lang="en-GB" sz="1800" dirty="0">
              <a:latin typeface="+mj-lt"/>
            </a:endParaRPr>
          </a:p>
        </p:txBody>
      </p:sp>
      <p:sp>
        <p:nvSpPr>
          <p:cNvPr id="39" name="Textfeld 38"/>
          <p:cNvSpPr txBox="1"/>
          <p:nvPr/>
        </p:nvSpPr>
        <p:spPr>
          <a:xfrm>
            <a:off x="4392776" y="2191958"/>
            <a:ext cx="3954929" cy="923330"/>
          </a:xfrm>
          <a:prstGeom prst="rect">
            <a:avLst/>
          </a:prstGeom>
          <a:noFill/>
        </p:spPr>
        <p:txBody>
          <a:bodyPr wrap="none" rtlCol="0">
            <a:spAutoFit/>
          </a:bodyPr>
          <a:lstStyle/>
          <a:p>
            <a:r>
              <a:rPr lang="de-CH" sz="1800" dirty="0" err="1" smtClean="0">
                <a:latin typeface="+mj-lt"/>
              </a:rPr>
              <a:t>Aggregated</a:t>
            </a:r>
            <a:r>
              <a:rPr lang="de-CH" sz="1800" dirty="0" smtClean="0">
                <a:latin typeface="+mj-lt"/>
              </a:rPr>
              <a:t> </a:t>
            </a:r>
            <a:r>
              <a:rPr lang="de-CH" sz="1800" dirty="0" err="1" smtClean="0">
                <a:latin typeface="+mj-lt"/>
              </a:rPr>
              <a:t>compensatory</a:t>
            </a:r>
            <a:r>
              <a:rPr lang="de-CH" sz="1800" dirty="0" smtClean="0">
                <a:latin typeface="+mj-lt"/>
              </a:rPr>
              <a:t> </a:t>
            </a:r>
            <a:r>
              <a:rPr lang="de-CH" sz="1800" dirty="0" err="1" smtClean="0">
                <a:latin typeface="+mj-lt"/>
              </a:rPr>
              <a:t>payments</a:t>
            </a:r>
            <a:endParaRPr lang="de-CH" sz="1800" dirty="0">
              <a:latin typeface="+mj-lt"/>
            </a:endParaRPr>
          </a:p>
          <a:p>
            <a:r>
              <a:rPr lang="de-CH" sz="1800" dirty="0">
                <a:latin typeface="+mj-lt"/>
              </a:rPr>
              <a:t>t</a:t>
            </a:r>
            <a:r>
              <a:rPr lang="de-CH" sz="900" dirty="0">
                <a:latin typeface="+mj-lt"/>
              </a:rPr>
              <a:t>0</a:t>
            </a:r>
            <a:r>
              <a:rPr lang="de-CH" sz="1800" dirty="0">
                <a:latin typeface="+mj-lt"/>
              </a:rPr>
              <a:t> = CHF 2 </a:t>
            </a:r>
            <a:r>
              <a:rPr lang="de-CH" sz="1800" dirty="0" smtClean="0">
                <a:latin typeface="+mj-lt"/>
              </a:rPr>
              <a:t>Bio./</a:t>
            </a:r>
            <a:r>
              <a:rPr lang="de-CH" sz="1800" dirty="0">
                <a:latin typeface="+mj-lt"/>
              </a:rPr>
              <a:t>Y</a:t>
            </a:r>
            <a:r>
              <a:rPr lang="de-CH" sz="1800" dirty="0" smtClean="0">
                <a:latin typeface="+mj-lt"/>
              </a:rPr>
              <a:t>ear (</a:t>
            </a:r>
            <a:r>
              <a:rPr lang="de-CH" sz="1800" dirty="0" err="1" smtClean="0">
                <a:latin typeface="+mj-lt"/>
              </a:rPr>
              <a:t>estimated</a:t>
            </a:r>
            <a:r>
              <a:rPr lang="de-CH" sz="1800" dirty="0" smtClean="0">
                <a:latin typeface="+mj-lt"/>
              </a:rPr>
              <a:t>)</a:t>
            </a:r>
            <a:endParaRPr lang="de-CH" sz="1800" dirty="0">
              <a:latin typeface="+mj-lt"/>
            </a:endParaRPr>
          </a:p>
          <a:p>
            <a:r>
              <a:rPr lang="de-CH" sz="1800" dirty="0">
                <a:latin typeface="+mj-lt"/>
              </a:rPr>
              <a:t>m = - 100-120 </a:t>
            </a:r>
            <a:r>
              <a:rPr lang="de-CH" sz="1800" dirty="0" smtClean="0">
                <a:latin typeface="+mj-lt"/>
              </a:rPr>
              <a:t>Mio. CHF/Year</a:t>
            </a:r>
            <a:endParaRPr lang="de-CH" sz="1800" dirty="0">
              <a:latin typeface="+mj-lt"/>
            </a:endParaRPr>
          </a:p>
        </p:txBody>
      </p:sp>
    </p:spTree>
    <p:extLst>
      <p:ext uri="{BB962C8B-B14F-4D97-AF65-F5344CB8AC3E}">
        <p14:creationId xmlns:p14="http://schemas.microsoft.com/office/powerpoint/2010/main" val="29052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2"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187624" y="332656"/>
            <a:ext cx="7902599" cy="667544"/>
          </a:xfrm>
        </p:spPr>
        <p:txBody>
          <a:bodyPr>
            <a:noAutofit/>
          </a:bodyPr>
          <a:lstStyle/>
          <a:p>
            <a:r>
              <a:rPr lang="en-GB" sz="2000" dirty="0">
                <a:solidFill>
                  <a:srgbClr val="000000"/>
                </a:solidFill>
                <a:cs typeface="Arial" pitchFamily="34" charset="0"/>
              </a:rPr>
              <a:t>What are the obstacles </a:t>
            </a:r>
            <a:r>
              <a:rPr lang="en-GB" sz="2800" dirty="0" smtClean="0">
                <a:solidFill>
                  <a:srgbClr val="000000"/>
                </a:solidFill>
                <a:cs typeface="Arial" pitchFamily="34" charset="0"/>
              </a:rPr>
              <a:t/>
            </a:r>
            <a:br>
              <a:rPr lang="en-GB" sz="2800" dirty="0" smtClean="0">
                <a:solidFill>
                  <a:srgbClr val="000000"/>
                </a:solidFill>
                <a:cs typeface="Arial" pitchFamily="34" charset="0"/>
              </a:rPr>
            </a:br>
            <a:r>
              <a:rPr lang="de-CH" sz="2800" dirty="0" smtClean="0"/>
              <a:t>Solution </a:t>
            </a:r>
            <a:r>
              <a:rPr lang="de-CH" sz="2800" dirty="0" err="1" smtClean="0"/>
              <a:t>with</a:t>
            </a:r>
            <a:r>
              <a:rPr lang="de-CH" sz="2800" dirty="0" smtClean="0"/>
              <a:t> </a:t>
            </a:r>
            <a:r>
              <a:rPr lang="de-CH" sz="2800" dirty="0" err="1" smtClean="0"/>
              <a:t>various</a:t>
            </a:r>
            <a:r>
              <a:rPr lang="de-CH" sz="2800" dirty="0" smtClean="0"/>
              <a:t> </a:t>
            </a:r>
            <a:r>
              <a:rPr lang="de-CH" sz="2800" dirty="0" err="1" smtClean="0"/>
              <a:t>advantages</a:t>
            </a:r>
            <a:endParaRPr lang="de-CH" sz="2800" dirty="0"/>
          </a:p>
        </p:txBody>
      </p:sp>
      <p:sp>
        <p:nvSpPr>
          <p:cNvPr id="7" name="Textplatzhalter 6"/>
          <p:cNvSpPr>
            <a:spLocks noGrp="1"/>
          </p:cNvSpPr>
          <p:nvPr>
            <p:ph type="body" sz="half" idx="2"/>
          </p:nvPr>
        </p:nvSpPr>
        <p:spPr>
          <a:xfrm>
            <a:off x="1187624" y="1412776"/>
            <a:ext cx="3672408" cy="3811588"/>
          </a:xfrm>
        </p:spPr>
        <p:txBody>
          <a:bodyPr/>
          <a:lstStyle/>
          <a:p>
            <a:pPr marL="457200" indent="-457200">
              <a:buFont typeface="Arial" panose="020B0604020202020204" pitchFamily="34" charset="0"/>
              <a:buChar char="•"/>
            </a:pPr>
            <a:r>
              <a:rPr lang="en-GB" sz="1800" dirty="0" smtClean="0"/>
              <a:t>Agriculture and food industry would have the possibility to move into new markets</a:t>
            </a:r>
          </a:p>
          <a:p>
            <a:pPr marL="457200" indent="-457200">
              <a:buFont typeface="Arial" panose="020B0604020202020204" pitchFamily="34" charset="0"/>
              <a:buChar char="•"/>
            </a:pPr>
            <a:r>
              <a:rPr lang="en-GB" sz="1800" dirty="0" smtClean="0"/>
              <a:t>Actors would have time to adapt – potentially less opposition against change</a:t>
            </a:r>
          </a:p>
          <a:p>
            <a:pPr marL="457200" indent="-457200">
              <a:buFont typeface="Arial" panose="020B0604020202020204" pitchFamily="34" charset="0"/>
              <a:buChar char="•"/>
            </a:pPr>
            <a:r>
              <a:rPr lang="en-GB" sz="1800" dirty="0" smtClean="0"/>
              <a:t>The sector would have clear perspectives</a:t>
            </a:r>
          </a:p>
          <a:p>
            <a:pPr marL="457200" indent="-457200">
              <a:buFont typeface="Arial" panose="020B0604020202020204" pitchFamily="34" charset="0"/>
              <a:buChar char="•"/>
            </a:pPr>
            <a:r>
              <a:rPr lang="en-GB" sz="1800" dirty="0" smtClean="0"/>
              <a:t>In the long run this solution would be cheaper for consumer and taxpayer</a:t>
            </a:r>
          </a:p>
          <a:p>
            <a:pPr marL="457200" indent="-457200">
              <a:buFont typeface="Arial" panose="020B0604020202020204" pitchFamily="34" charset="0"/>
              <a:buChar char="•"/>
            </a:pPr>
            <a:r>
              <a:rPr lang="en-GB" sz="1800" dirty="0" smtClean="0"/>
              <a:t>Focus on products with comparative advantage would allow Switzerland to improve global food security…</a:t>
            </a:r>
          </a:p>
          <a:p>
            <a:pPr marL="214313" indent="-214313">
              <a:buFontTx/>
              <a:buChar char="-"/>
            </a:pPr>
            <a:endParaRPr lang="en-GB" sz="1800" dirty="0" smtClean="0"/>
          </a:p>
          <a:p>
            <a:endParaRPr lang="en-GB" sz="1800" dirty="0"/>
          </a:p>
        </p:txBody>
      </p:sp>
      <p:pic>
        <p:nvPicPr>
          <p:cNvPr id="3" name="Grafik 2"/>
          <p:cNvPicPr>
            <a:picLocks noChangeAspect="1"/>
          </p:cNvPicPr>
          <p:nvPr/>
        </p:nvPicPr>
        <p:blipFill>
          <a:blip r:embed="rId3"/>
          <a:stretch>
            <a:fillRect/>
          </a:stretch>
        </p:blipFill>
        <p:spPr>
          <a:xfrm>
            <a:off x="5292080" y="1412776"/>
            <a:ext cx="2950720" cy="4548010"/>
          </a:xfrm>
          <a:prstGeom prst="rect">
            <a:avLst/>
          </a:prstGeom>
        </p:spPr>
      </p:pic>
    </p:spTree>
    <p:extLst>
      <p:ext uri="{BB962C8B-B14F-4D97-AF65-F5344CB8AC3E}">
        <p14:creationId xmlns:p14="http://schemas.microsoft.com/office/powerpoint/2010/main" val="3831583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…and allow the implementation of a sustainable Swiss food system </a:t>
            </a:r>
            <a:endParaRPr lang="en-GB" dirty="0"/>
          </a:p>
        </p:txBody>
      </p:sp>
      <p:sp>
        <p:nvSpPr>
          <p:cNvPr id="3" name="Inhaltsplatzhalter 2"/>
          <p:cNvSpPr>
            <a:spLocks noGrp="1"/>
          </p:cNvSpPr>
          <p:nvPr>
            <p:ph idx="1"/>
          </p:nvPr>
        </p:nvSpPr>
        <p:spPr/>
        <p:txBody>
          <a:bodyPr/>
          <a:lstStyle/>
          <a:p>
            <a:endParaRPr lang="de-CH"/>
          </a:p>
        </p:txBody>
      </p:sp>
      <p:sp>
        <p:nvSpPr>
          <p:cNvPr id="4" name="Rechteck 3"/>
          <p:cNvSpPr/>
          <p:nvPr/>
        </p:nvSpPr>
        <p:spPr>
          <a:xfrm rot="2375220">
            <a:off x="4358425" y="2919497"/>
            <a:ext cx="3504941" cy="553998"/>
          </a:xfrm>
          <a:prstGeom prst="rect">
            <a:avLst/>
          </a:prstGeom>
          <a:solidFill>
            <a:schemeClr val="bg1">
              <a:lumMod val="95000"/>
            </a:schemeClr>
          </a:solidFill>
        </p:spPr>
        <p:txBody>
          <a:bodyPr wrap="square" lIns="36000" rIns="36000">
            <a:spAutoFit/>
          </a:bodyPr>
          <a:lstStyle/>
          <a:p>
            <a:pPr algn="ctr"/>
            <a:r>
              <a:rPr lang="en-GB" sz="1600" dirty="0" smtClean="0">
                <a:latin typeface="Calibri" panose="020F0502020204030204" pitchFamily="34" charset="0"/>
              </a:rPr>
              <a:t>a) Protecting resources for production, </a:t>
            </a:r>
            <a:br>
              <a:rPr lang="en-GB" sz="1600" dirty="0" smtClean="0">
                <a:latin typeface="Calibri" panose="020F0502020204030204" pitchFamily="34" charset="0"/>
              </a:rPr>
            </a:br>
            <a:r>
              <a:rPr lang="en-GB" sz="1400" dirty="0" smtClean="0">
                <a:latin typeface="Calibri" panose="020F0502020204030204" pitchFamily="34" charset="0"/>
              </a:rPr>
              <a:t>mainly fertile soils</a:t>
            </a:r>
            <a:endParaRPr lang="en-GB" sz="1600" dirty="0">
              <a:latin typeface="Calibri" panose="020F0502020204030204" pitchFamily="34" charset="0"/>
            </a:endParaRPr>
          </a:p>
        </p:txBody>
      </p:sp>
      <p:sp>
        <p:nvSpPr>
          <p:cNvPr id="5" name="Rechteck 4"/>
          <p:cNvSpPr/>
          <p:nvPr/>
        </p:nvSpPr>
        <p:spPr>
          <a:xfrm rot="2346472">
            <a:off x="4280436" y="3375870"/>
            <a:ext cx="2800515" cy="584775"/>
          </a:xfrm>
          <a:prstGeom prst="rect">
            <a:avLst/>
          </a:prstGeom>
          <a:solidFill>
            <a:schemeClr val="bg1">
              <a:lumMod val="95000"/>
            </a:schemeClr>
          </a:solidFill>
        </p:spPr>
        <p:txBody>
          <a:bodyPr wrap="square" lIns="36000" rIns="36000">
            <a:spAutoFit/>
          </a:bodyPr>
          <a:lstStyle/>
          <a:p>
            <a:pPr algn="ctr"/>
            <a:r>
              <a:rPr lang="de-DE" sz="1600" dirty="0" smtClean="0">
                <a:latin typeface="Calibri" panose="020F0502020204030204" pitchFamily="34" charset="0"/>
              </a:rPr>
              <a:t>b) </a:t>
            </a:r>
            <a:r>
              <a:rPr lang="en-US" sz="1600" dirty="0" smtClean="0">
                <a:latin typeface="Calibri" panose="020F0502020204030204" pitchFamily="34" charset="0"/>
              </a:rPr>
              <a:t>Efficient </a:t>
            </a:r>
            <a:r>
              <a:rPr lang="en-US" sz="1600" dirty="0">
                <a:latin typeface="Calibri" panose="020F0502020204030204" pitchFamily="34" charset="0"/>
              </a:rPr>
              <a:t>use of our resources in line with local capacity</a:t>
            </a:r>
            <a:endParaRPr lang="de-CH" sz="1600" dirty="0">
              <a:latin typeface="Calibri" panose="020F0502020204030204" pitchFamily="34" charset="0"/>
            </a:endParaRPr>
          </a:p>
        </p:txBody>
      </p:sp>
      <p:sp>
        <p:nvSpPr>
          <p:cNvPr id="6" name="Rechteck 5"/>
          <p:cNvSpPr/>
          <p:nvPr/>
        </p:nvSpPr>
        <p:spPr>
          <a:xfrm rot="2328976">
            <a:off x="3784374" y="3890181"/>
            <a:ext cx="2949612" cy="584775"/>
          </a:xfrm>
          <a:prstGeom prst="rect">
            <a:avLst/>
          </a:prstGeom>
          <a:solidFill>
            <a:schemeClr val="bg1">
              <a:lumMod val="95000"/>
            </a:schemeClr>
          </a:solidFill>
        </p:spPr>
        <p:txBody>
          <a:bodyPr wrap="square" lIns="0" rIns="0">
            <a:spAutoFit/>
          </a:bodyPr>
          <a:lstStyle/>
          <a:p>
            <a:pPr algn="ctr"/>
            <a:r>
              <a:rPr lang="de-DE" sz="1600" dirty="0" smtClean="0">
                <a:latin typeface="Calibri" panose="020F0502020204030204" pitchFamily="34" charset="0"/>
              </a:rPr>
              <a:t>c) </a:t>
            </a:r>
            <a:r>
              <a:rPr lang="en-GB" sz="1600" dirty="0" smtClean="0">
                <a:latin typeface="Calibri" panose="020F0502020204030204" pitchFamily="34" charset="0"/>
              </a:rPr>
              <a:t>Competitive agriculture and food industry</a:t>
            </a:r>
            <a:endParaRPr lang="en-GB" sz="1600" dirty="0">
              <a:latin typeface="Calibri" panose="020F0502020204030204" pitchFamily="34" charset="0"/>
            </a:endParaRPr>
          </a:p>
        </p:txBody>
      </p:sp>
      <p:sp>
        <p:nvSpPr>
          <p:cNvPr id="7" name="Rechteck 6"/>
          <p:cNvSpPr/>
          <p:nvPr/>
        </p:nvSpPr>
        <p:spPr>
          <a:xfrm rot="2331812">
            <a:off x="3113938" y="4443626"/>
            <a:ext cx="3656044" cy="338554"/>
          </a:xfrm>
          <a:prstGeom prst="rect">
            <a:avLst/>
          </a:prstGeom>
          <a:solidFill>
            <a:schemeClr val="bg1">
              <a:lumMod val="95000"/>
            </a:schemeClr>
          </a:solidFill>
        </p:spPr>
        <p:txBody>
          <a:bodyPr wrap="square" lIns="36000" rIns="36000">
            <a:spAutoFit/>
          </a:bodyPr>
          <a:lstStyle/>
          <a:p>
            <a:pPr algn="ctr"/>
            <a:r>
              <a:rPr lang="en-GB" sz="1600" dirty="0" smtClean="0">
                <a:latin typeface="Calibri" panose="020F0502020204030204" pitchFamily="34" charset="0"/>
              </a:rPr>
              <a:t>d) Access to international food markets</a:t>
            </a:r>
            <a:endParaRPr lang="en-GB" sz="1600" dirty="0">
              <a:latin typeface="Calibri" panose="020F0502020204030204" pitchFamily="34" charset="0"/>
            </a:endParaRPr>
          </a:p>
        </p:txBody>
      </p:sp>
      <p:sp>
        <p:nvSpPr>
          <p:cNvPr id="8" name="Rechteck 7"/>
          <p:cNvSpPr/>
          <p:nvPr/>
        </p:nvSpPr>
        <p:spPr>
          <a:xfrm rot="2342204">
            <a:off x="3484994" y="4739437"/>
            <a:ext cx="2220279" cy="584775"/>
          </a:xfrm>
          <a:prstGeom prst="rect">
            <a:avLst/>
          </a:prstGeom>
          <a:solidFill>
            <a:schemeClr val="bg1">
              <a:lumMod val="95000"/>
            </a:schemeClr>
          </a:solidFill>
        </p:spPr>
        <p:txBody>
          <a:bodyPr wrap="square" lIns="36000" rIns="36000">
            <a:spAutoFit/>
          </a:bodyPr>
          <a:lstStyle/>
          <a:p>
            <a:pPr algn="ctr"/>
            <a:r>
              <a:rPr lang="en-GB" sz="1600" dirty="0" smtClean="0">
                <a:latin typeface="Calibri" panose="020F0502020204030204" pitchFamily="34" charset="0"/>
              </a:rPr>
              <a:t>e) Resource efficient consumption</a:t>
            </a:r>
            <a:endParaRPr lang="en-GB" sz="1600" dirty="0">
              <a:latin typeface="Calibri" panose="020F0502020204030204" pitchFamily="34" charset="0"/>
            </a:endParaRPr>
          </a:p>
        </p:txBody>
      </p:sp>
      <p:sp>
        <p:nvSpPr>
          <p:cNvPr id="10" name="Ellipse 9"/>
          <p:cNvSpPr/>
          <p:nvPr/>
        </p:nvSpPr>
        <p:spPr bwMode="auto">
          <a:xfrm>
            <a:off x="3403702" y="1747602"/>
            <a:ext cx="4260851" cy="4260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noFill/>
              <a:effectLst/>
              <a:latin typeface="Times" pitchFamily="18" charset="0"/>
            </a:endParaRPr>
          </a:p>
        </p:txBody>
      </p:sp>
      <p:sp>
        <p:nvSpPr>
          <p:cNvPr id="12" name="Freihandform 11"/>
          <p:cNvSpPr/>
          <p:nvPr/>
        </p:nvSpPr>
        <p:spPr bwMode="auto">
          <a:xfrm>
            <a:off x="3409850" y="1199092"/>
            <a:ext cx="4391125" cy="3015721"/>
          </a:xfrm>
          <a:custGeom>
            <a:avLst/>
            <a:gdLst>
              <a:gd name="connsiteX0" fmla="*/ 33438 w 4391125"/>
              <a:gd name="connsiteY0" fmla="*/ 3015721 h 3015721"/>
              <a:gd name="connsiteX1" fmla="*/ 19150 w 4391125"/>
              <a:gd name="connsiteY1" fmla="*/ 2401358 h 3015721"/>
              <a:gd name="connsiteX2" fmla="*/ 262038 w 4391125"/>
              <a:gd name="connsiteY2" fmla="*/ 1629833 h 3015721"/>
              <a:gd name="connsiteX3" fmla="*/ 747813 w 4391125"/>
              <a:gd name="connsiteY3" fmla="*/ 1044046 h 3015721"/>
              <a:gd name="connsiteX4" fmla="*/ 1376463 w 4391125"/>
              <a:gd name="connsiteY4" fmla="*/ 686858 h 3015721"/>
              <a:gd name="connsiteX5" fmla="*/ 2190850 w 4391125"/>
              <a:gd name="connsiteY5" fmla="*/ 529696 h 3015721"/>
              <a:gd name="connsiteX6" fmla="*/ 4333975 w 4391125"/>
              <a:gd name="connsiteY6" fmla="*/ 1058 h 3015721"/>
              <a:gd name="connsiteX7" fmla="*/ 4333975 w 4391125"/>
              <a:gd name="connsiteY7" fmla="*/ 1058 h 3015721"/>
              <a:gd name="connsiteX8" fmla="*/ 4362550 w 4391125"/>
              <a:gd name="connsiteY8" fmla="*/ 1058 h 3015721"/>
              <a:gd name="connsiteX9" fmla="*/ 4391125 w 4391125"/>
              <a:gd name="connsiteY9" fmla="*/ 15346 h 301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1125" h="3015721">
                <a:moveTo>
                  <a:pt x="33438" y="3015721"/>
                </a:moveTo>
                <a:cubicBezTo>
                  <a:pt x="7244" y="2824030"/>
                  <a:pt x="-18950" y="2632339"/>
                  <a:pt x="19150" y="2401358"/>
                </a:cubicBezTo>
                <a:cubicBezTo>
                  <a:pt x="57250" y="2170377"/>
                  <a:pt x="140594" y="1856052"/>
                  <a:pt x="262038" y="1629833"/>
                </a:cubicBezTo>
                <a:cubicBezTo>
                  <a:pt x="383482" y="1403614"/>
                  <a:pt x="562076" y="1201208"/>
                  <a:pt x="747813" y="1044046"/>
                </a:cubicBezTo>
                <a:cubicBezTo>
                  <a:pt x="933550" y="886884"/>
                  <a:pt x="1135957" y="772583"/>
                  <a:pt x="1376463" y="686858"/>
                </a:cubicBezTo>
                <a:cubicBezTo>
                  <a:pt x="1616969" y="601133"/>
                  <a:pt x="1697931" y="643996"/>
                  <a:pt x="2190850" y="529696"/>
                </a:cubicBezTo>
                <a:cubicBezTo>
                  <a:pt x="2683769" y="415396"/>
                  <a:pt x="4333975" y="1058"/>
                  <a:pt x="4333975" y="1058"/>
                </a:cubicBezTo>
                <a:lnTo>
                  <a:pt x="4333975" y="1058"/>
                </a:lnTo>
                <a:cubicBezTo>
                  <a:pt x="4338737" y="1058"/>
                  <a:pt x="4353025" y="-1323"/>
                  <a:pt x="4362550" y="1058"/>
                </a:cubicBezTo>
                <a:cubicBezTo>
                  <a:pt x="4372075" y="3439"/>
                  <a:pt x="4381600" y="9392"/>
                  <a:pt x="4391125" y="15346"/>
                </a:cubicBezTo>
              </a:path>
            </a:pathLst>
          </a:custGeom>
          <a:noFill/>
          <a:ln w="571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3" name="Freihandform 12"/>
          <p:cNvSpPr/>
          <p:nvPr/>
        </p:nvSpPr>
        <p:spPr bwMode="auto">
          <a:xfrm>
            <a:off x="6657975" y="1157288"/>
            <a:ext cx="1171575" cy="4557712"/>
          </a:xfrm>
          <a:custGeom>
            <a:avLst/>
            <a:gdLst>
              <a:gd name="connsiteX0" fmla="*/ 0 w 1171575"/>
              <a:gd name="connsiteY0" fmla="*/ 4557712 h 4557712"/>
              <a:gd name="connsiteX1" fmla="*/ 471488 w 1171575"/>
              <a:gd name="connsiteY1" fmla="*/ 4143375 h 4557712"/>
              <a:gd name="connsiteX2" fmla="*/ 800100 w 1171575"/>
              <a:gd name="connsiteY2" fmla="*/ 3671887 h 4557712"/>
              <a:gd name="connsiteX3" fmla="*/ 1000125 w 1171575"/>
              <a:gd name="connsiteY3" fmla="*/ 3014662 h 4557712"/>
              <a:gd name="connsiteX4" fmla="*/ 1000125 w 1171575"/>
              <a:gd name="connsiteY4" fmla="*/ 2314575 h 4557712"/>
              <a:gd name="connsiteX5" fmla="*/ 1171575 w 1171575"/>
              <a:gd name="connsiteY5" fmla="*/ 0 h 45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5" h="4557712">
                <a:moveTo>
                  <a:pt x="0" y="4557712"/>
                </a:moveTo>
                <a:cubicBezTo>
                  <a:pt x="169069" y="4424362"/>
                  <a:pt x="338138" y="4291012"/>
                  <a:pt x="471488" y="4143375"/>
                </a:cubicBezTo>
                <a:cubicBezTo>
                  <a:pt x="604838" y="3995738"/>
                  <a:pt x="711994" y="3860006"/>
                  <a:pt x="800100" y="3671887"/>
                </a:cubicBezTo>
                <a:cubicBezTo>
                  <a:pt x="888206" y="3483768"/>
                  <a:pt x="966788" y="3240881"/>
                  <a:pt x="1000125" y="3014662"/>
                </a:cubicBezTo>
                <a:cubicBezTo>
                  <a:pt x="1033463" y="2788443"/>
                  <a:pt x="971550" y="2817018"/>
                  <a:pt x="1000125" y="2314575"/>
                </a:cubicBezTo>
                <a:cubicBezTo>
                  <a:pt x="1028700" y="1812132"/>
                  <a:pt x="1171575" y="0"/>
                  <a:pt x="1171575" y="0"/>
                </a:cubicBezTo>
              </a:path>
            </a:pathLst>
          </a:custGeom>
          <a:noFill/>
          <a:ln w="571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4" name="Gleichschenkliges Dreieck 13"/>
          <p:cNvSpPr/>
          <p:nvPr/>
        </p:nvSpPr>
        <p:spPr bwMode="auto">
          <a:xfrm rot="2248450">
            <a:off x="7650434" y="875684"/>
            <a:ext cx="409406" cy="508889"/>
          </a:xfrm>
          <a:prstGeom prst="triangle">
            <a:avLst>
              <a:gd name="adj" fmla="val 57488"/>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5" name="Textfeld 17"/>
          <p:cNvSpPr txBox="1">
            <a:spLocks noChangeArrowheads="1"/>
          </p:cNvSpPr>
          <p:nvPr/>
        </p:nvSpPr>
        <p:spPr bwMode="auto">
          <a:xfrm rot="2298767">
            <a:off x="5742960" y="1826258"/>
            <a:ext cx="2266950" cy="923330"/>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GB" altLang="de-DE" sz="1800" dirty="0" smtClean="0">
                <a:solidFill>
                  <a:srgbClr val="000000"/>
                </a:solidFill>
                <a:latin typeface="Calibri" pitchFamily="34" charset="0"/>
              </a:rPr>
              <a:t>Long-term food security in Switzerland</a:t>
            </a:r>
            <a:endParaRPr lang="en-GB" altLang="de-DE" sz="1800" dirty="0">
              <a:solidFill>
                <a:srgbClr val="000000"/>
              </a:solidFill>
              <a:latin typeface="Calibri" pitchFamily="34" charset="0"/>
            </a:endParaRPr>
          </a:p>
        </p:txBody>
      </p:sp>
      <p:pic>
        <p:nvPicPr>
          <p:cNvPr id="16" name="Picture 4" descr="http://3.bp.blogspot.com/-bGzlWcUd7bw/UKGvC7MdTRI/AAAAAAAAR4c/nv6glUYGEW8/s1600/Uncle+Milton+-+In+My+Room+-+Earth+In+My+Roo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95446" y="3421128"/>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tresortech.ch/images/Einsatzgebiet-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430" y="3168543"/>
            <a:ext cx="159427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8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ur.ch/de/images/50bda23371f77_or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6947" b="22990"/>
          <a:stretch>
            <a:fillRect/>
          </a:stretch>
        </p:blipFill>
        <p:spPr bwMode="auto">
          <a:xfrm>
            <a:off x="-5437112" y="27384"/>
            <a:ext cx="1471734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bwMode="auto">
          <a:xfrm>
            <a:off x="4787014" y="4327748"/>
            <a:ext cx="4343400" cy="13335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4" name="Textfeld 3"/>
          <p:cNvSpPr txBox="1"/>
          <p:nvPr/>
        </p:nvSpPr>
        <p:spPr>
          <a:xfrm>
            <a:off x="5497192" y="5123151"/>
            <a:ext cx="3440942" cy="461665"/>
          </a:xfrm>
          <a:prstGeom prst="rect">
            <a:avLst/>
          </a:prstGeom>
          <a:noFill/>
        </p:spPr>
        <p:txBody>
          <a:bodyPr wrap="none" rtlCol="0">
            <a:spAutoFit/>
          </a:bodyPr>
          <a:lstStyle/>
          <a:p>
            <a:r>
              <a:rPr lang="de-CH" dirty="0" smtClean="0">
                <a:solidFill>
                  <a:schemeClr val="bg1"/>
                </a:solidFill>
                <a:latin typeface="Arial Black" panose="020B0A04020102020204" pitchFamily="34" charset="0"/>
              </a:rPr>
              <a:t>Schweiz. Natürlich.</a:t>
            </a:r>
            <a:endParaRPr lang="de-CH" dirty="0">
              <a:solidFill>
                <a:schemeClr val="bg1"/>
              </a:solidFill>
              <a:latin typeface="Arial Black" panose="020B0A04020102020204" pitchFamily="34" charset="0"/>
            </a:endParaRPr>
          </a:p>
        </p:txBody>
      </p:sp>
      <p:sp>
        <p:nvSpPr>
          <p:cNvPr id="10" name="Diagonaler Streifen 9"/>
          <p:cNvSpPr/>
          <p:nvPr/>
        </p:nvSpPr>
        <p:spPr bwMode="auto">
          <a:xfrm>
            <a:off x="-828600" y="-32958"/>
            <a:ext cx="9766734" cy="7350390"/>
          </a:xfrm>
          <a:prstGeom prst="diagStripe">
            <a:avLst>
              <a:gd name="adj" fmla="val 921"/>
            </a:avLst>
          </a:prstGeom>
          <a:blipFill>
            <a:blip r:embed="rId5"/>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9" name="Titel 1"/>
          <p:cNvSpPr>
            <a:spLocks noGrp="1"/>
          </p:cNvSpPr>
          <p:nvPr>
            <p:ph type="title"/>
          </p:nvPr>
        </p:nvSpPr>
        <p:spPr>
          <a:xfrm>
            <a:off x="1" y="548680"/>
            <a:ext cx="9124228" cy="989013"/>
          </a:xfrm>
        </p:spPr>
        <p:txBody>
          <a:bodyPr/>
          <a:lstStyle/>
          <a:p>
            <a:pPr algn="ctr"/>
            <a:r>
              <a:rPr lang="de-CH" altLang="de-DE" dirty="0" err="1" smtClean="0">
                <a:solidFill>
                  <a:schemeClr val="bg1"/>
                </a:solidFill>
              </a:rPr>
              <a:t>Thank</a:t>
            </a:r>
            <a:r>
              <a:rPr lang="de-CH" altLang="de-DE" dirty="0" smtClean="0">
                <a:solidFill>
                  <a:schemeClr val="bg1"/>
                </a:solidFill>
              </a:rPr>
              <a:t> </a:t>
            </a:r>
            <a:r>
              <a:rPr lang="de-CH" altLang="de-DE" dirty="0" err="1" smtClean="0">
                <a:solidFill>
                  <a:schemeClr val="bg1"/>
                </a:solidFill>
              </a:rPr>
              <a:t>you</a:t>
            </a:r>
            <a:r>
              <a:rPr lang="de-CH" altLang="de-DE" dirty="0" smtClean="0">
                <a:solidFill>
                  <a:schemeClr val="bg1"/>
                </a:solidFill>
              </a:rPr>
              <a:t> </a:t>
            </a:r>
            <a:r>
              <a:rPr lang="de-CH" altLang="de-DE" dirty="0" err="1" smtClean="0">
                <a:solidFill>
                  <a:schemeClr val="bg1"/>
                </a:solidFill>
              </a:rPr>
              <a:t>for</a:t>
            </a:r>
            <a:r>
              <a:rPr lang="de-CH" altLang="de-DE" dirty="0" smtClean="0">
                <a:solidFill>
                  <a:schemeClr val="bg1"/>
                </a:solidFill>
              </a:rPr>
              <a:t> </a:t>
            </a:r>
            <a:r>
              <a:rPr lang="de-CH" altLang="de-DE" dirty="0" err="1" smtClean="0">
                <a:solidFill>
                  <a:schemeClr val="bg1"/>
                </a:solidFill>
              </a:rPr>
              <a:t>your</a:t>
            </a:r>
            <a:r>
              <a:rPr lang="de-CH" altLang="de-DE" dirty="0" smtClean="0">
                <a:solidFill>
                  <a:schemeClr val="bg1"/>
                </a:solidFill>
              </a:rPr>
              <a:t> </a:t>
            </a:r>
            <a:r>
              <a:rPr lang="de-CH" altLang="de-DE" dirty="0" err="1" smtClean="0">
                <a:solidFill>
                  <a:schemeClr val="bg1"/>
                </a:solidFill>
              </a:rPr>
              <a:t>attention</a:t>
            </a:r>
            <a:r>
              <a:rPr lang="de-CH" altLang="de-DE" dirty="0" smtClean="0">
                <a:solidFill>
                  <a:schemeClr val="bg1"/>
                </a:solidFill>
              </a:rPr>
              <a:t>!</a:t>
            </a:r>
          </a:p>
        </p:txBody>
      </p:sp>
    </p:spTree>
    <p:extLst>
      <p:ext uri="{BB962C8B-B14F-4D97-AF65-F5344CB8AC3E}">
        <p14:creationId xmlns:p14="http://schemas.microsoft.com/office/powerpoint/2010/main" val="344968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err="1" smtClean="0"/>
              <a:t>Constraints</a:t>
            </a:r>
            <a:r>
              <a:rPr lang="de-CH" sz="2800" dirty="0" smtClean="0"/>
              <a:t> </a:t>
            </a:r>
            <a:r>
              <a:rPr lang="de-CH" sz="2800" dirty="0" err="1" smtClean="0"/>
              <a:t>and</a:t>
            </a:r>
            <a:r>
              <a:rPr lang="de-CH" sz="2800" dirty="0" smtClean="0"/>
              <a:t> </a:t>
            </a:r>
            <a:r>
              <a:rPr lang="de-CH" sz="2800" dirty="0" err="1" smtClean="0"/>
              <a:t>risks</a:t>
            </a:r>
            <a:r>
              <a:rPr lang="de-CH" sz="2800" dirty="0" smtClean="0"/>
              <a:t> </a:t>
            </a:r>
            <a:r>
              <a:rPr lang="de-CH" sz="2800" dirty="0" err="1" smtClean="0"/>
              <a:t>linked</a:t>
            </a:r>
            <a:r>
              <a:rPr lang="de-CH" sz="2800" dirty="0" smtClean="0"/>
              <a:t> </a:t>
            </a:r>
            <a:r>
              <a:rPr lang="de-CH" sz="2800" dirty="0" err="1" smtClean="0"/>
              <a:t>to</a:t>
            </a:r>
            <a:r>
              <a:rPr lang="de-CH" sz="2800" dirty="0" smtClean="0"/>
              <a:t> </a:t>
            </a:r>
            <a:r>
              <a:rPr lang="de-CH" sz="2800" dirty="0" err="1" smtClean="0"/>
              <a:t>market</a:t>
            </a:r>
            <a:r>
              <a:rPr lang="de-CH" sz="2800" dirty="0" smtClean="0"/>
              <a:t> </a:t>
            </a:r>
            <a:r>
              <a:rPr lang="de-CH" sz="2800" dirty="0" err="1" smtClean="0"/>
              <a:t>integration</a:t>
            </a:r>
            <a:r>
              <a:rPr lang="de-CH" sz="2800" dirty="0" smtClean="0"/>
              <a:t> </a:t>
            </a:r>
            <a:r>
              <a:rPr lang="de-CH" sz="2800" dirty="0" err="1" smtClean="0"/>
              <a:t>of</a:t>
            </a:r>
            <a:r>
              <a:rPr lang="de-CH" sz="2800" dirty="0" smtClean="0"/>
              <a:t> </a:t>
            </a:r>
            <a:r>
              <a:rPr lang="de-CH" sz="2800" dirty="0" err="1" smtClean="0"/>
              <a:t>small</a:t>
            </a:r>
            <a:r>
              <a:rPr lang="de-CH" sz="2800" dirty="0" smtClean="0"/>
              <a:t> </a:t>
            </a:r>
            <a:r>
              <a:rPr lang="de-CH" sz="2800" dirty="0" err="1" smtClean="0"/>
              <a:t>scale</a:t>
            </a:r>
            <a:r>
              <a:rPr lang="de-CH" sz="2800" dirty="0" smtClean="0"/>
              <a:t> </a:t>
            </a:r>
            <a:r>
              <a:rPr lang="de-CH" sz="2800" dirty="0" err="1" smtClean="0"/>
              <a:t>farms</a:t>
            </a:r>
            <a:endParaRPr lang="de-CH" sz="2800" dirty="0"/>
          </a:p>
        </p:txBody>
      </p:sp>
      <p:pic>
        <p:nvPicPr>
          <p:cNvPr id="9" name="Picture 2" descr="Screen Shot 2014-11-27 at 07.55.1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589" y="1484784"/>
            <a:ext cx="7335999"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4"/>
          <p:cNvSpPr>
            <a:spLocks noChangeArrowheads="1"/>
          </p:cNvSpPr>
          <p:nvPr/>
        </p:nvSpPr>
        <p:spPr bwMode="auto">
          <a:xfrm>
            <a:off x="133350" y="6477000"/>
            <a:ext cx="8250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de-DE" sz="1000" dirty="0" err="1"/>
              <a:t>Quelle</a:t>
            </a:r>
            <a:r>
              <a:rPr lang="en-US" altLang="de-DE" sz="1000" dirty="0"/>
              <a:t>: Arias, P. et al. (2013): Smallholder integration in changing food markets, FAO</a:t>
            </a:r>
          </a:p>
        </p:txBody>
      </p:sp>
    </p:spTree>
    <p:extLst>
      <p:ext uri="{BB962C8B-B14F-4D97-AF65-F5344CB8AC3E}">
        <p14:creationId xmlns:p14="http://schemas.microsoft.com/office/powerpoint/2010/main" val="2847379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Contents</a:t>
            </a:r>
            <a:endParaRPr lang="de-CH" dirty="0"/>
          </a:p>
        </p:txBody>
      </p:sp>
      <p:sp>
        <p:nvSpPr>
          <p:cNvPr id="3" name="Inhaltsplatzhalter 2"/>
          <p:cNvSpPr>
            <a:spLocks noGrp="1"/>
          </p:cNvSpPr>
          <p:nvPr>
            <p:ph idx="1"/>
          </p:nvPr>
        </p:nvSpPr>
        <p:spPr/>
        <p:txBody>
          <a:bodyPr/>
          <a:lstStyle/>
          <a:p>
            <a:pPr>
              <a:buFont typeface="Arial" panose="020B0604020202020204" pitchFamily="34" charset="0"/>
              <a:buChar char="•"/>
            </a:pPr>
            <a:r>
              <a:rPr lang="en-GB" dirty="0"/>
              <a:t>Global developments / Future challenges</a:t>
            </a:r>
          </a:p>
          <a:p>
            <a:pPr>
              <a:buFont typeface="Arial" panose="020B0604020202020204" pitchFamily="34" charset="0"/>
              <a:buChar char="•"/>
            </a:pPr>
            <a:r>
              <a:rPr lang="en-GB" dirty="0"/>
              <a:t>The concept of food </a:t>
            </a:r>
            <a:r>
              <a:rPr lang="en-GB" dirty="0" smtClean="0"/>
              <a:t>security – and ways to increase global food security</a:t>
            </a:r>
          </a:p>
          <a:p>
            <a:pPr>
              <a:buFont typeface="Arial" panose="020B0604020202020204" pitchFamily="34" charset="0"/>
              <a:buChar char="•"/>
            </a:pPr>
            <a:r>
              <a:rPr lang="en-GB" dirty="0" smtClean="0"/>
              <a:t>The </a:t>
            </a:r>
            <a:r>
              <a:rPr lang="en-GB" dirty="0"/>
              <a:t>Swiss Food System in a global context</a:t>
            </a:r>
          </a:p>
          <a:p>
            <a:pPr>
              <a:buFont typeface="Arial" panose="020B0604020202020204" pitchFamily="34" charset="0"/>
              <a:buChar char="•"/>
            </a:pPr>
            <a:r>
              <a:rPr lang="en-GB" dirty="0" smtClean="0"/>
              <a:t>What are the obstacles of a stronger engagement of Switzerland</a:t>
            </a:r>
          </a:p>
        </p:txBody>
      </p:sp>
    </p:spTree>
    <p:extLst>
      <p:ext uri="{BB962C8B-B14F-4D97-AF65-F5344CB8AC3E}">
        <p14:creationId xmlns:p14="http://schemas.microsoft.com/office/powerpoint/2010/main" val="109328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4"/>
          <p:cNvSpPr>
            <a:spLocks noChangeArrowheads="1"/>
          </p:cNvSpPr>
          <p:nvPr/>
        </p:nvSpPr>
        <p:spPr bwMode="auto">
          <a:xfrm>
            <a:off x="371973" y="6303962"/>
            <a:ext cx="8232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de-DE" sz="1000" dirty="0" err="1"/>
              <a:t>Quelle</a:t>
            </a:r>
            <a:r>
              <a:rPr lang="en-US" altLang="de-DE" sz="1000" dirty="0"/>
              <a:t>: Global Footprint Network (2009). Data from Global Footprint Network National Footprint Accounts, 2009 Edition; UNDP Human Development Report, 2009 in: World Business Council for Sustainable development: Vision 2050 (http://www.wbcsd.org/pages/edocument/edocumentdetails.aspx?id=219&amp;nosearchcontextkey=true</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915917"/>
            <a:ext cx="7119937" cy="517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1296988" y="323850"/>
            <a:ext cx="7461250" cy="989013"/>
          </a:xfrm>
        </p:spPr>
        <p:txBody>
          <a:bodyPr/>
          <a:lstStyle/>
          <a:p>
            <a:r>
              <a:rPr lang="de-CH" sz="2800" dirty="0" err="1" smtClean="0"/>
              <a:t>Huge</a:t>
            </a:r>
            <a:r>
              <a:rPr lang="de-CH" sz="2800" dirty="0" smtClean="0"/>
              <a:t> </a:t>
            </a:r>
            <a:r>
              <a:rPr lang="de-CH" sz="2800" dirty="0" err="1" smtClean="0"/>
              <a:t>challenges</a:t>
            </a:r>
            <a:r>
              <a:rPr lang="de-CH" sz="2800" dirty="0" smtClean="0"/>
              <a:t> </a:t>
            </a:r>
            <a:r>
              <a:rPr lang="de-CH" sz="2800" dirty="0" err="1" smtClean="0"/>
              <a:t>for</a:t>
            </a:r>
            <a:r>
              <a:rPr lang="de-CH" sz="2800" dirty="0" smtClean="0"/>
              <a:t> </a:t>
            </a:r>
            <a:r>
              <a:rPr lang="de-CH" sz="2800" dirty="0" err="1" smtClean="0"/>
              <a:t>the</a:t>
            </a:r>
            <a:r>
              <a:rPr lang="de-CH" sz="2800" dirty="0" smtClean="0"/>
              <a:t> global                                    </a:t>
            </a:r>
            <a:r>
              <a:rPr lang="de-CH" sz="2800" dirty="0" err="1" smtClean="0"/>
              <a:t>food</a:t>
            </a:r>
            <a:r>
              <a:rPr lang="de-CH" sz="2800" dirty="0" smtClean="0"/>
              <a:t> </a:t>
            </a:r>
            <a:r>
              <a:rPr lang="de-CH" sz="2800" dirty="0" err="1" smtClean="0"/>
              <a:t>system</a:t>
            </a:r>
            <a:endParaRPr lang="de-CH" sz="3600" dirty="0"/>
          </a:p>
        </p:txBody>
      </p:sp>
    </p:spTree>
    <p:extLst>
      <p:ext uri="{BB962C8B-B14F-4D97-AF65-F5344CB8AC3E}">
        <p14:creationId xmlns:p14="http://schemas.microsoft.com/office/powerpoint/2010/main" val="156417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t>F</a:t>
            </a:r>
            <a:r>
              <a:rPr lang="en-GB" sz="2000" dirty="0" smtClean="0"/>
              <a:t>ood security and ways to increase it on a global scale</a:t>
            </a:r>
            <a:r>
              <a:rPr lang="de-CH" dirty="0" smtClean="0"/>
              <a:t/>
            </a:r>
            <a:br>
              <a:rPr lang="de-CH" dirty="0" smtClean="0"/>
            </a:br>
            <a:r>
              <a:rPr lang="de-CH" dirty="0" err="1" smtClean="0"/>
              <a:t>Concept</a:t>
            </a:r>
            <a:endParaRPr lang="de-CH" dirty="0"/>
          </a:p>
        </p:txBody>
      </p:sp>
      <p:sp>
        <p:nvSpPr>
          <p:cNvPr id="3" name="Inhaltsplatzhalter 2"/>
          <p:cNvSpPr>
            <a:spLocks noGrp="1"/>
          </p:cNvSpPr>
          <p:nvPr>
            <p:ph idx="1"/>
          </p:nvPr>
        </p:nvSpPr>
        <p:spPr/>
        <p:txBody>
          <a:bodyPr/>
          <a:lstStyle/>
          <a:p>
            <a:endParaRPr lang="de-CH"/>
          </a:p>
        </p:txBody>
      </p:sp>
      <p:pic>
        <p:nvPicPr>
          <p:cNvPr id="9" name="Grafik 8"/>
          <p:cNvPicPr>
            <a:picLocks noChangeAspect="1"/>
          </p:cNvPicPr>
          <p:nvPr/>
        </p:nvPicPr>
        <p:blipFill>
          <a:blip r:embed="rId3"/>
          <a:stretch>
            <a:fillRect/>
          </a:stretch>
        </p:blipFill>
        <p:spPr>
          <a:xfrm>
            <a:off x="1277003" y="1312863"/>
            <a:ext cx="7454268" cy="4492401"/>
          </a:xfrm>
          <a:prstGeom prst="rect">
            <a:avLst/>
          </a:prstGeom>
        </p:spPr>
      </p:pic>
      <p:sp>
        <p:nvSpPr>
          <p:cNvPr id="10" name="Textfeld 9"/>
          <p:cNvSpPr txBox="1"/>
          <p:nvPr/>
        </p:nvSpPr>
        <p:spPr>
          <a:xfrm>
            <a:off x="7316694" y="5814831"/>
            <a:ext cx="1468672" cy="253916"/>
          </a:xfrm>
          <a:prstGeom prst="rect">
            <a:avLst/>
          </a:prstGeom>
          <a:noFill/>
        </p:spPr>
        <p:txBody>
          <a:bodyPr wrap="none" rtlCol="0">
            <a:spAutoFit/>
          </a:bodyPr>
          <a:lstStyle/>
          <a:p>
            <a:r>
              <a:rPr lang="en-GB" sz="1050" dirty="0" smtClean="0"/>
              <a:t>Source: Sonnevelt 2011</a:t>
            </a:r>
            <a:endParaRPr lang="en-GB" sz="1050" dirty="0"/>
          </a:p>
        </p:txBody>
      </p:sp>
    </p:spTree>
    <p:extLst>
      <p:ext uri="{BB962C8B-B14F-4D97-AF65-F5344CB8AC3E}">
        <p14:creationId xmlns:p14="http://schemas.microsoft.com/office/powerpoint/2010/main" val="413080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solidFill>
                  <a:srgbClr val="000000"/>
                </a:solidFill>
              </a:rPr>
              <a:t>Food security and ways to increase it on a global scale</a:t>
            </a:r>
            <a:r>
              <a:rPr lang="de-CH" dirty="0" smtClean="0"/>
              <a:t/>
            </a:r>
            <a:br>
              <a:rPr lang="de-CH" dirty="0" smtClean="0"/>
            </a:br>
            <a:r>
              <a:rPr lang="de-CH" sz="2800" dirty="0" smtClean="0"/>
              <a:t>Farm </a:t>
            </a:r>
            <a:r>
              <a:rPr lang="de-CH" sz="2800" dirty="0" err="1" smtClean="0"/>
              <a:t>households</a:t>
            </a:r>
            <a:r>
              <a:rPr lang="de-CH" sz="2800" dirty="0" smtClean="0"/>
              <a:t> </a:t>
            </a:r>
            <a:r>
              <a:rPr lang="de-CH" sz="2800" dirty="0" err="1" smtClean="0"/>
              <a:t>have</a:t>
            </a:r>
            <a:r>
              <a:rPr lang="de-CH" sz="2800" dirty="0" smtClean="0"/>
              <a:t> </a:t>
            </a:r>
            <a:r>
              <a:rPr lang="de-CH" sz="2800" dirty="0" err="1" smtClean="0"/>
              <a:t>many</a:t>
            </a:r>
            <a:r>
              <a:rPr lang="de-CH" sz="2800" dirty="0" smtClean="0"/>
              <a:t> </a:t>
            </a:r>
            <a:r>
              <a:rPr lang="de-CH" sz="2800" dirty="0" err="1" smtClean="0"/>
              <a:t>income</a:t>
            </a:r>
            <a:r>
              <a:rPr lang="de-CH" sz="2800" dirty="0" smtClean="0"/>
              <a:t> </a:t>
            </a:r>
            <a:r>
              <a:rPr lang="de-CH" sz="2800" dirty="0" err="1" smtClean="0"/>
              <a:t>sources</a:t>
            </a:r>
            <a:r>
              <a:rPr lang="de-CH" sz="2800" dirty="0" smtClean="0"/>
              <a:t> but </a:t>
            </a:r>
            <a:r>
              <a:rPr lang="de-CH" sz="2800" dirty="0" err="1" smtClean="0"/>
              <a:t>farming</a:t>
            </a:r>
            <a:r>
              <a:rPr lang="de-CH" sz="2800" dirty="0" smtClean="0"/>
              <a:t> </a:t>
            </a:r>
            <a:r>
              <a:rPr lang="de-CH" sz="2800" dirty="0" err="1" smtClean="0"/>
              <a:t>is</a:t>
            </a:r>
            <a:r>
              <a:rPr lang="de-CH" sz="2800" dirty="0" smtClean="0"/>
              <a:t> dominant</a:t>
            </a:r>
            <a:endParaRPr lang="de-CH" sz="2800" dirty="0"/>
          </a:p>
        </p:txBody>
      </p:sp>
      <p:pic>
        <p:nvPicPr>
          <p:cNvPr id="4" name="Picture 2" descr="Screen Shot 2014-11-27 at 05.33.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1815815"/>
            <a:ext cx="4968552" cy="367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creen Shot 2014-11-27 at 05.58.1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532857"/>
            <a:ext cx="46497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4"/>
          <p:cNvSpPr>
            <a:spLocks noChangeArrowheads="1"/>
          </p:cNvSpPr>
          <p:nvPr/>
        </p:nvSpPr>
        <p:spPr bwMode="auto">
          <a:xfrm>
            <a:off x="1187624" y="5882928"/>
            <a:ext cx="8250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de-DE" sz="1000" dirty="0" err="1"/>
              <a:t>Quelle</a:t>
            </a:r>
            <a:r>
              <a:rPr lang="en-US" altLang="de-DE" sz="1000" dirty="0"/>
              <a:t>: FAO 2014: SOFA 2014</a:t>
            </a:r>
          </a:p>
        </p:txBody>
      </p:sp>
    </p:spTree>
    <p:extLst>
      <p:ext uri="{BB962C8B-B14F-4D97-AF65-F5344CB8AC3E}">
        <p14:creationId xmlns:p14="http://schemas.microsoft.com/office/powerpoint/2010/main" val="96732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ChangeArrowheads="1"/>
          </p:cNvSpPr>
          <p:nvPr/>
        </p:nvSpPr>
        <p:spPr bwMode="auto">
          <a:xfrm>
            <a:off x="1296988" y="5219107"/>
            <a:ext cx="61876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de-DE" sz="750" dirty="0" err="1"/>
              <a:t>Quelle</a:t>
            </a:r>
            <a:r>
              <a:rPr lang="en-US" altLang="de-DE" sz="750" dirty="0"/>
              <a:t>: ISAA Potsdam (2012) , Global Soil Forum</a:t>
            </a:r>
          </a:p>
        </p:txBody>
      </p:sp>
      <p:sp>
        <p:nvSpPr>
          <p:cNvPr id="34820" name="Slide Number Placeholder 2"/>
          <p:cNvSpPr>
            <a:spLocks noGrp="1"/>
          </p:cNvSpPr>
          <p:nvPr>
            <p:ph type="sldNum" sz="quarter" idx="4294967295"/>
          </p:nvPr>
        </p:nvSpPr>
        <p:spPr bwMode="auto">
          <a:xfrm>
            <a:off x="6172200" y="562451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anose="020F0502020204030204" pitchFamily="34" charset="0"/>
                <a:ea typeface="MS PGothic" panose="020B0600070205080204" pitchFamily="34" charset="-128"/>
              </a:defRPr>
            </a:lvl1pPr>
            <a:lvl2pPr marL="557213" indent="-214313" eaLnBrk="0" hangingPunct="0">
              <a:defRPr sz="1800">
                <a:solidFill>
                  <a:schemeClr val="tx1"/>
                </a:solidFill>
                <a:latin typeface="Calibri" panose="020F0502020204030204" pitchFamily="34" charset="0"/>
                <a:ea typeface="MS PGothic" panose="020B0600070205080204" pitchFamily="34" charset="-128"/>
              </a:defRPr>
            </a:lvl2pPr>
            <a:lvl3pPr marL="857250" indent="-171450" eaLnBrk="0" hangingPunct="0">
              <a:defRPr sz="1800">
                <a:solidFill>
                  <a:schemeClr val="tx1"/>
                </a:solidFill>
                <a:latin typeface="Calibri" panose="020F0502020204030204" pitchFamily="34" charset="0"/>
                <a:ea typeface="MS PGothic" panose="020B0600070205080204" pitchFamily="34" charset="-128"/>
              </a:defRPr>
            </a:lvl3pPr>
            <a:lvl4pPr marL="1200150" indent="-171450" eaLnBrk="0" hangingPunct="0">
              <a:defRPr sz="1800">
                <a:solidFill>
                  <a:schemeClr val="tx1"/>
                </a:solidFill>
                <a:latin typeface="Calibri" panose="020F0502020204030204" pitchFamily="34" charset="0"/>
                <a:ea typeface="MS PGothic" panose="020B0600070205080204" pitchFamily="34" charset="-128"/>
              </a:defRPr>
            </a:lvl4pPr>
            <a:lvl5pPr marL="1543050" indent="-171450" eaLnBrk="0" hangingPunct="0">
              <a:defRPr sz="18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9pPr>
          </a:lstStyle>
          <a:p>
            <a:pPr eaLnBrk="1" hangingPunct="1"/>
            <a:fld id="{5AD5C683-D052-4C0D-99F7-1E1454E9247F}" type="slidenum">
              <a:rPr lang="en-US" altLang="de-DE" sz="900">
                <a:solidFill>
                  <a:srgbClr val="898989"/>
                </a:solidFill>
              </a:rPr>
              <a:pPr eaLnBrk="1" hangingPunct="1"/>
              <a:t>3</a:t>
            </a:fld>
            <a:endParaRPr lang="en-US" altLang="de-DE" sz="900">
              <a:solidFill>
                <a:srgbClr val="898989"/>
              </a:solidFill>
            </a:endParaRPr>
          </a:p>
        </p:txBody>
      </p:sp>
      <p:pic>
        <p:nvPicPr>
          <p:cNvPr id="34822" name="Picture 2" descr="Screen Shot 2013-10-31 at 15.15.51.png"/>
          <p:cNvPicPr>
            <a:picLocks noChangeAspect="1"/>
          </p:cNvPicPr>
          <p:nvPr/>
        </p:nvPicPr>
        <p:blipFill rotWithShape="1">
          <a:blip r:embed="rId3">
            <a:extLst>
              <a:ext uri="{28A0092B-C50C-407E-A947-70E740481C1C}">
                <a14:useLocalDpi xmlns:a14="http://schemas.microsoft.com/office/drawing/2010/main" val="0"/>
              </a:ext>
            </a:extLst>
          </a:blip>
          <a:srcRect b="13977"/>
          <a:stretch/>
        </p:blipFill>
        <p:spPr bwMode="auto">
          <a:xfrm>
            <a:off x="1547664" y="1894883"/>
            <a:ext cx="6587380" cy="333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1296988" y="323850"/>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45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l"/>
            <a:r>
              <a:rPr lang="en-GB" sz="2000" dirty="0"/>
              <a:t>Global developments / Future </a:t>
            </a:r>
            <a:r>
              <a:rPr lang="en-GB" sz="2000" dirty="0" smtClean="0"/>
              <a:t>challenges</a:t>
            </a:r>
            <a:endParaRPr lang="de-CH" sz="2000" kern="0" dirty="0" smtClean="0"/>
          </a:p>
          <a:p>
            <a:pPr algn="l"/>
            <a:r>
              <a:rPr lang="en-AU" sz="2800" kern="0" dirty="0" smtClean="0"/>
              <a:t>Agricultural area per capita – dramatic decrease</a:t>
            </a:r>
            <a:endParaRPr lang="en-AU" sz="2800" kern="0" dirty="0"/>
          </a:p>
        </p:txBody>
      </p:sp>
      <p:sp>
        <p:nvSpPr>
          <p:cNvPr id="2" name="Textfeld 1"/>
          <p:cNvSpPr txBox="1"/>
          <p:nvPr/>
        </p:nvSpPr>
        <p:spPr>
          <a:xfrm>
            <a:off x="2622948" y="5576770"/>
            <a:ext cx="4692310" cy="369332"/>
          </a:xfrm>
          <a:prstGeom prst="rect">
            <a:avLst/>
          </a:prstGeom>
          <a:noFill/>
        </p:spPr>
        <p:txBody>
          <a:bodyPr wrap="none" rtlCol="0">
            <a:spAutoFit/>
          </a:bodyPr>
          <a:lstStyle/>
          <a:p>
            <a:pPr marL="285750" indent="-285750">
              <a:buFont typeface="Wingdings" panose="05000000000000000000" pitchFamily="2" charset="2"/>
              <a:buChar char="à"/>
            </a:pPr>
            <a:r>
              <a:rPr lang="de-CH" sz="1800" dirty="0" smtClean="0">
                <a:latin typeface="+mj-lt"/>
                <a:sym typeface="Wingdings" panose="05000000000000000000" pitchFamily="2" charset="2"/>
              </a:rPr>
              <a:t>Best </a:t>
            </a:r>
            <a:r>
              <a:rPr lang="de-CH" sz="1800" dirty="0" err="1" smtClean="0">
                <a:latin typeface="+mj-lt"/>
                <a:sym typeface="Wingdings" panose="05000000000000000000" pitchFamily="2" charset="2"/>
              </a:rPr>
              <a:t>soils</a:t>
            </a:r>
            <a:r>
              <a:rPr lang="de-CH" sz="1800" dirty="0" smtClean="0">
                <a:latin typeface="+mj-lt"/>
                <a:sym typeface="Wingdings" panose="05000000000000000000" pitchFamily="2" charset="2"/>
              </a:rPr>
              <a:t> </a:t>
            </a:r>
            <a:r>
              <a:rPr lang="de-CH" sz="1800" dirty="0" err="1" smtClean="0">
                <a:latin typeface="+mj-lt"/>
                <a:sym typeface="Wingdings" panose="05000000000000000000" pitchFamily="2" charset="2"/>
              </a:rPr>
              <a:t>are</a:t>
            </a:r>
            <a:r>
              <a:rPr lang="de-CH" sz="1800" dirty="0" smtClean="0">
                <a:latin typeface="+mj-lt"/>
                <a:sym typeface="Wingdings" panose="05000000000000000000" pitchFamily="2" charset="2"/>
              </a:rPr>
              <a:t> </a:t>
            </a:r>
            <a:r>
              <a:rPr lang="de-CH" sz="1800" dirty="0" err="1" smtClean="0">
                <a:latin typeface="+mj-lt"/>
                <a:sym typeface="Wingdings" panose="05000000000000000000" pitchFamily="2" charset="2"/>
              </a:rPr>
              <a:t>already</a:t>
            </a:r>
            <a:r>
              <a:rPr lang="de-CH" sz="1800" dirty="0" smtClean="0">
                <a:latin typeface="+mj-lt"/>
                <a:sym typeface="Wingdings" panose="05000000000000000000" pitchFamily="2" charset="2"/>
              </a:rPr>
              <a:t> </a:t>
            </a:r>
            <a:r>
              <a:rPr lang="de-CH" sz="1800" dirty="0" err="1" smtClean="0">
                <a:latin typeface="+mj-lt"/>
                <a:sym typeface="Wingdings" panose="05000000000000000000" pitchFamily="2" charset="2"/>
              </a:rPr>
              <a:t>used</a:t>
            </a:r>
            <a:r>
              <a:rPr lang="de-CH" sz="1800" dirty="0" smtClean="0">
                <a:latin typeface="+mj-lt"/>
                <a:sym typeface="Wingdings" panose="05000000000000000000" pitchFamily="2" charset="2"/>
              </a:rPr>
              <a:t> </a:t>
            </a:r>
            <a:r>
              <a:rPr lang="de-CH" sz="1800" dirty="0" err="1" smtClean="0">
                <a:latin typeface="+mj-lt"/>
                <a:sym typeface="Wingdings" panose="05000000000000000000" pitchFamily="2" charset="2"/>
              </a:rPr>
              <a:t>by</a:t>
            </a:r>
            <a:r>
              <a:rPr lang="de-CH" sz="1800" dirty="0" smtClean="0">
                <a:latin typeface="+mj-lt"/>
                <a:sym typeface="Wingdings" panose="05000000000000000000" pitchFamily="2" charset="2"/>
              </a:rPr>
              <a:t> </a:t>
            </a:r>
            <a:r>
              <a:rPr lang="de-CH" sz="1800" dirty="0" err="1" smtClean="0">
                <a:latin typeface="+mj-lt"/>
                <a:sym typeface="Wingdings" panose="05000000000000000000" pitchFamily="2" charset="2"/>
              </a:rPr>
              <a:t>agriculture</a:t>
            </a:r>
            <a:endParaRPr lang="de-CH" sz="1800" dirty="0">
              <a:latin typeface="+mj-lt"/>
            </a:endParaRPr>
          </a:p>
        </p:txBody>
      </p:sp>
    </p:spTree>
    <p:extLst>
      <p:ext uri="{BB962C8B-B14F-4D97-AF65-F5344CB8AC3E}">
        <p14:creationId xmlns:p14="http://schemas.microsoft.com/office/powerpoint/2010/main" val="3336680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txBox="1">
            <a:spLocks/>
          </p:cNvSpPr>
          <p:nvPr/>
        </p:nvSpPr>
        <p:spPr bwMode="auto">
          <a:xfrm>
            <a:off x="600075" y="1048346"/>
            <a:ext cx="68865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de-CH" altLang="de-DE" sz="2100" dirty="0">
                <a:solidFill>
                  <a:srgbClr val="10253F"/>
                </a:solidFill>
              </a:rPr>
              <a:t>Landwirtschaftsland – eine bedrohte Ressource</a:t>
            </a:r>
          </a:p>
        </p:txBody>
      </p:sp>
      <p:sp>
        <p:nvSpPr>
          <p:cNvPr id="38914" name="Rectangle 9"/>
          <p:cNvSpPr>
            <a:spLocks noChangeArrowheads="1"/>
          </p:cNvSpPr>
          <p:nvPr/>
        </p:nvSpPr>
        <p:spPr bwMode="auto">
          <a:xfrm>
            <a:off x="1243012" y="5770960"/>
            <a:ext cx="61876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de-DE" sz="750"/>
              <a:t>Quelle: The State of the world</a:t>
            </a:r>
            <a:r>
              <a:rPr lang="en-US" altLang="en-US" sz="750"/>
              <a:t>’</a:t>
            </a:r>
            <a:r>
              <a:rPr lang="en-US" altLang="de-DE" sz="750"/>
              <a:t>s land and water resources for food and agriculture, FAO (2011)</a:t>
            </a:r>
          </a:p>
        </p:txBody>
      </p:sp>
      <p:sp>
        <p:nvSpPr>
          <p:cNvPr id="38915" name="Slide Number Placeholder 2"/>
          <p:cNvSpPr>
            <a:spLocks noGrp="1"/>
          </p:cNvSpPr>
          <p:nvPr>
            <p:ph type="sldNum" sz="quarter" idx="4294967295"/>
          </p:nvPr>
        </p:nvSpPr>
        <p:spPr bwMode="auto">
          <a:xfrm>
            <a:off x="6457950" y="5624513"/>
            <a:ext cx="20574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anose="020F0502020204030204" pitchFamily="34" charset="0"/>
                <a:ea typeface="MS PGothic" panose="020B0600070205080204" pitchFamily="34" charset="-128"/>
              </a:defRPr>
            </a:lvl1pPr>
            <a:lvl2pPr marL="557213" indent="-214313" eaLnBrk="0" hangingPunct="0">
              <a:defRPr sz="1800">
                <a:solidFill>
                  <a:schemeClr val="tx1"/>
                </a:solidFill>
                <a:latin typeface="Calibri" panose="020F0502020204030204" pitchFamily="34" charset="0"/>
                <a:ea typeface="MS PGothic" panose="020B0600070205080204" pitchFamily="34" charset="-128"/>
              </a:defRPr>
            </a:lvl2pPr>
            <a:lvl3pPr marL="857250" indent="-171450" eaLnBrk="0" hangingPunct="0">
              <a:defRPr sz="1800">
                <a:solidFill>
                  <a:schemeClr val="tx1"/>
                </a:solidFill>
                <a:latin typeface="Calibri" panose="020F0502020204030204" pitchFamily="34" charset="0"/>
                <a:ea typeface="MS PGothic" panose="020B0600070205080204" pitchFamily="34" charset="-128"/>
              </a:defRPr>
            </a:lvl3pPr>
            <a:lvl4pPr marL="1200150" indent="-171450" eaLnBrk="0" hangingPunct="0">
              <a:defRPr sz="1800">
                <a:solidFill>
                  <a:schemeClr val="tx1"/>
                </a:solidFill>
                <a:latin typeface="Calibri" panose="020F0502020204030204" pitchFamily="34" charset="0"/>
                <a:ea typeface="MS PGothic" panose="020B0600070205080204" pitchFamily="34" charset="-128"/>
              </a:defRPr>
            </a:lvl4pPr>
            <a:lvl5pPr marL="1543050" indent="-171450" eaLnBrk="0" hangingPunct="0">
              <a:defRPr sz="18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9pPr>
          </a:lstStyle>
          <a:p>
            <a:pPr eaLnBrk="1" hangingPunct="1"/>
            <a:fld id="{8631985F-BB2C-440E-8842-D55D56A06C47}" type="slidenum">
              <a:rPr lang="en-US" altLang="de-DE" sz="900">
                <a:solidFill>
                  <a:srgbClr val="898989"/>
                </a:solidFill>
              </a:rPr>
              <a:pPr eaLnBrk="1" hangingPunct="1"/>
              <a:t>4</a:t>
            </a:fld>
            <a:endParaRPr lang="en-US" altLang="de-DE" sz="900">
              <a:solidFill>
                <a:srgbClr val="898989"/>
              </a:solidFill>
            </a:endParaRPr>
          </a:p>
        </p:txBody>
      </p:sp>
      <p:pic>
        <p:nvPicPr>
          <p:cNvPr id="389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150" y="1362075"/>
            <a:ext cx="710804" cy="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3-10-31 at 15.14.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820" y="-589376"/>
            <a:ext cx="4609452" cy="8062089"/>
          </a:xfrm>
          <a:prstGeom prst="rect">
            <a:avLst/>
          </a:prstGeom>
          <a:scene3d>
            <a:camera prst="orthographicFront">
              <a:rot lat="0" lon="0" rev="16200000"/>
            </a:camera>
            <a:lightRig rig="threePt" dir="t"/>
          </a:scene3d>
        </p:spPr>
      </p:pic>
      <p:sp>
        <p:nvSpPr>
          <p:cNvPr id="7" name="Titel 1"/>
          <p:cNvSpPr txBox="1">
            <a:spLocks/>
          </p:cNvSpPr>
          <p:nvPr/>
        </p:nvSpPr>
        <p:spPr bwMode="auto">
          <a:xfrm>
            <a:off x="1296988" y="323850"/>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45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l"/>
            <a:r>
              <a:rPr lang="en-GB" sz="2000" dirty="0"/>
              <a:t>Global developments / Future </a:t>
            </a:r>
            <a:r>
              <a:rPr lang="en-GB" sz="2000" dirty="0" smtClean="0"/>
              <a:t>challenges</a:t>
            </a:r>
            <a:endParaRPr lang="de-CH" sz="2000" kern="0" dirty="0" smtClean="0"/>
          </a:p>
          <a:p>
            <a:pPr algn="l"/>
            <a:r>
              <a:rPr lang="de-CH" sz="2800" kern="0" dirty="0" smtClean="0"/>
              <a:t>Resources </a:t>
            </a:r>
            <a:r>
              <a:rPr lang="de-CH" sz="2800" kern="0" dirty="0" err="1" smtClean="0"/>
              <a:t>for</a:t>
            </a:r>
            <a:r>
              <a:rPr lang="de-CH" sz="2800" kern="0" dirty="0" smtClean="0"/>
              <a:t> </a:t>
            </a:r>
            <a:r>
              <a:rPr lang="de-CH" sz="2800" kern="0" dirty="0" err="1" smtClean="0"/>
              <a:t>production</a:t>
            </a:r>
            <a:r>
              <a:rPr lang="de-CH" sz="2800" kern="0" dirty="0" smtClean="0"/>
              <a:t> </a:t>
            </a:r>
            <a:r>
              <a:rPr lang="de-CH" sz="2800" kern="0" dirty="0" err="1" smtClean="0"/>
              <a:t>under</a:t>
            </a:r>
            <a:r>
              <a:rPr lang="de-CH" sz="2800" kern="0" dirty="0" smtClean="0"/>
              <a:t> </a:t>
            </a:r>
            <a:r>
              <a:rPr lang="de-CH" sz="2800" kern="0" dirty="0" err="1" smtClean="0"/>
              <a:t>pressure</a:t>
            </a:r>
            <a:r>
              <a:rPr lang="de-CH" sz="2800" kern="0" dirty="0" smtClean="0"/>
              <a:t> – </a:t>
            </a:r>
            <a:r>
              <a:rPr lang="de-CH" sz="2800" kern="0" dirty="0" err="1" smtClean="0"/>
              <a:t>various</a:t>
            </a:r>
            <a:r>
              <a:rPr lang="de-CH" sz="2800" kern="0" dirty="0" smtClean="0"/>
              <a:t> </a:t>
            </a:r>
            <a:r>
              <a:rPr lang="de-CH" sz="2800" kern="0" dirty="0" err="1" smtClean="0"/>
              <a:t>causes</a:t>
            </a:r>
            <a:endParaRPr lang="de-CH" sz="2800" kern="0" dirty="0"/>
          </a:p>
        </p:txBody>
      </p:sp>
    </p:spTree>
    <p:extLst>
      <p:ext uri="{BB962C8B-B14F-4D97-AF65-F5344CB8AC3E}">
        <p14:creationId xmlns:p14="http://schemas.microsoft.com/office/powerpoint/2010/main" val="27826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t>Global developments / Future </a:t>
            </a:r>
            <a:r>
              <a:rPr lang="en-GB" sz="2000" dirty="0" smtClean="0"/>
              <a:t>challenges</a:t>
            </a:r>
            <a:r>
              <a:rPr lang="de-CH" dirty="0" smtClean="0"/>
              <a:t/>
            </a:r>
            <a:br>
              <a:rPr lang="de-CH" dirty="0" smtClean="0"/>
            </a:br>
            <a:r>
              <a:rPr lang="de-CH" sz="2800" dirty="0" err="1" smtClean="0"/>
              <a:t>Greenhouse</a:t>
            </a:r>
            <a:r>
              <a:rPr lang="de-CH" sz="2800" dirty="0" smtClean="0"/>
              <a:t> </a:t>
            </a:r>
            <a:r>
              <a:rPr lang="de-CH" sz="2800" dirty="0" err="1" smtClean="0"/>
              <a:t>gases</a:t>
            </a:r>
            <a:r>
              <a:rPr lang="de-CH" sz="2800" dirty="0" smtClean="0"/>
              <a:t>: </a:t>
            </a:r>
            <a:r>
              <a:rPr lang="de-CH" sz="2800" dirty="0" err="1" smtClean="0"/>
              <a:t>Emissions</a:t>
            </a:r>
            <a:r>
              <a:rPr lang="de-CH" sz="2800" dirty="0" smtClean="0"/>
              <a:t> </a:t>
            </a:r>
            <a:r>
              <a:rPr lang="de-CH" sz="2800" dirty="0" err="1" smtClean="0"/>
              <a:t>and</a:t>
            </a:r>
            <a:r>
              <a:rPr lang="de-CH" sz="2800" dirty="0" smtClean="0"/>
              <a:t> Impact</a:t>
            </a:r>
            <a:endParaRPr lang="de-CH" sz="2800"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89563"/>
            <a:ext cx="4896544" cy="2486566"/>
          </a:xfrm>
        </p:spPr>
      </p:pic>
      <p:sp>
        <p:nvSpPr>
          <p:cNvPr id="5" name="Textfeld 4"/>
          <p:cNvSpPr txBox="1"/>
          <p:nvPr/>
        </p:nvSpPr>
        <p:spPr>
          <a:xfrm>
            <a:off x="251520" y="3996640"/>
            <a:ext cx="3097323" cy="253916"/>
          </a:xfrm>
          <a:prstGeom prst="rect">
            <a:avLst/>
          </a:prstGeom>
          <a:noFill/>
        </p:spPr>
        <p:txBody>
          <a:bodyPr wrap="none" rtlCol="0">
            <a:spAutoFit/>
          </a:bodyPr>
          <a:lstStyle/>
          <a:p>
            <a:r>
              <a:rPr lang="de-CH" sz="1050" dirty="0">
                <a:latin typeface="+mj-lt"/>
              </a:rPr>
              <a:t>Source: World </a:t>
            </a:r>
            <a:r>
              <a:rPr lang="de-CH" sz="1050" dirty="0" err="1">
                <a:latin typeface="+mj-lt"/>
              </a:rPr>
              <a:t>Meteorological</a:t>
            </a:r>
            <a:r>
              <a:rPr lang="de-CH" sz="1050" dirty="0">
                <a:latin typeface="+mj-lt"/>
              </a:rPr>
              <a:t> </a:t>
            </a:r>
            <a:r>
              <a:rPr lang="de-CH" sz="1050" dirty="0" err="1">
                <a:latin typeface="+mj-lt"/>
              </a:rPr>
              <a:t>Organization</a:t>
            </a:r>
            <a:r>
              <a:rPr lang="de-CH" sz="1050" dirty="0">
                <a:latin typeface="+mj-lt"/>
              </a:rPr>
              <a:t> </a:t>
            </a:r>
            <a:r>
              <a:rPr lang="de-CH" sz="1050" dirty="0" smtClean="0">
                <a:latin typeface="+mj-lt"/>
              </a:rPr>
              <a:t>2015</a:t>
            </a:r>
            <a:endParaRPr lang="de-CH" sz="1050" dirty="0">
              <a:latin typeface="+mj-lt"/>
            </a:endParaRPr>
          </a:p>
        </p:txBody>
      </p:sp>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912981"/>
            <a:ext cx="4978182" cy="29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4"/>
          <p:cNvSpPr>
            <a:spLocks noChangeArrowheads="1"/>
          </p:cNvSpPr>
          <p:nvPr/>
        </p:nvSpPr>
        <p:spPr bwMode="auto">
          <a:xfrm>
            <a:off x="4184391" y="5966543"/>
            <a:ext cx="48015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700" dirty="0" err="1">
                <a:latin typeface="+mj-lt"/>
                <a:cs typeface="Arial" charset="0"/>
              </a:rPr>
              <a:t>Quelle</a:t>
            </a:r>
            <a:r>
              <a:rPr lang="en-US" sz="700" dirty="0">
                <a:latin typeface="+mj-lt"/>
                <a:cs typeface="Arial" charset="0"/>
              </a:rPr>
              <a:t>: World Bank (2010): World development Report 2010: Sources</a:t>
            </a:r>
            <a:r>
              <a:rPr lang="en-US" sz="700" i="1" dirty="0">
                <a:latin typeface="+mj-lt"/>
                <a:cs typeface="Arial" charset="0"/>
              </a:rPr>
              <a:t>: </a:t>
            </a:r>
            <a:r>
              <a:rPr lang="en-US" sz="700" dirty="0" err="1">
                <a:latin typeface="+mj-lt"/>
                <a:cs typeface="Arial" charset="0"/>
              </a:rPr>
              <a:t>Müller</a:t>
            </a:r>
            <a:r>
              <a:rPr lang="en-US" sz="700" dirty="0">
                <a:latin typeface="+mj-lt"/>
                <a:cs typeface="Arial" charset="0"/>
              </a:rPr>
              <a:t> and others 2009; World Bank 2008c. </a:t>
            </a:r>
          </a:p>
        </p:txBody>
      </p:sp>
      <p:sp>
        <p:nvSpPr>
          <p:cNvPr id="8" name="Textfeld 7"/>
          <p:cNvSpPr txBox="1"/>
          <p:nvPr/>
        </p:nvSpPr>
        <p:spPr>
          <a:xfrm>
            <a:off x="1594638" y="1358730"/>
            <a:ext cx="2008883" cy="400110"/>
          </a:xfrm>
          <a:prstGeom prst="rect">
            <a:avLst/>
          </a:prstGeom>
          <a:noFill/>
        </p:spPr>
        <p:txBody>
          <a:bodyPr wrap="none" rtlCol="0">
            <a:spAutoFit/>
          </a:bodyPr>
          <a:lstStyle/>
          <a:p>
            <a:r>
              <a:rPr lang="de-CH" sz="2000" dirty="0" smtClean="0">
                <a:latin typeface="+mj-lt"/>
              </a:rPr>
              <a:t>GHG </a:t>
            </a:r>
            <a:r>
              <a:rPr lang="de-CH" sz="2000" dirty="0" err="1" smtClean="0">
                <a:latin typeface="+mj-lt"/>
              </a:rPr>
              <a:t>Emissions</a:t>
            </a:r>
            <a:endParaRPr lang="de-CH" sz="2000" dirty="0">
              <a:latin typeface="+mj-lt"/>
            </a:endParaRPr>
          </a:p>
        </p:txBody>
      </p:sp>
      <p:sp>
        <p:nvSpPr>
          <p:cNvPr id="9" name="Textfeld 8"/>
          <p:cNvSpPr txBox="1"/>
          <p:nvPr/>
        </p:nvSpPr>
        <p:spPr>
          <a:xfrm>
            <a:off x="4788024" y="2512871"/>
            <a:ext cx="3147015" cy="400110"/>
          </a:xfrm>
          <a:prstGeom prst="rect">
            <a:avLst/>
          </a:prstGeom>
          <a:noFill/>
        </p:spPr>
        <p:txBody>
          <a:bodyPr wrap="none" rtlCol="0">
            <a:spAutoFit/>
          </a:bodyPr>
          <a:lstStyle/>
          <a:p>
            <a:r>
              <a:rPr lang="de-CH" sz="2000" dirty="0" smtClean="0">
                <a:latin typeface="+mj-lt"/>
              </a:rPr>
              <a:t>Impact </a:t>
            </a:r>
            <a:r>
              <a:rPr lang="de-CH" sz="2000" dirty="0" err="1" smtClean="0">
                <a:latin typeface="+mj-lt"/>
              </a:rPr>
              <a:t>of</a:t>
            </a:r>
            <a:r>
              <a:rPr lang="de-CH" sz="2000" dirty="0" smtClean="0">
                <a:latin typeface="+mj-lt"/>
              </a:rPr>
              <a:t> </a:t>
            </a:r>
            <a:r>
              <a:rPr lang="de-CH" sz="2000" dirty="0" err="1" smtClean="0">
                <a:latin typeface="+mj-lt"/>
              </a:rPr>
              <a:t>Climate</a:t>
            </a:r>
            <a:r>
              <a:rPr lang="de-CH" sz="2000" dirty="0" smtClean="0">
                <a:latin typeface="+mj-lt"/>
              </a:rPr>
              <a:t> Change</a:t>
            </a:r>
            <a:endParaRPr lang="de-CH" sz="2000" dirty="0">
              <a:latin typeface="+mj-lt"/>
            </a:endParaRPr>
          </a:p>
        </p:txBody>
      </p:sp>
    </p:spTree>
    <p:extLst>
      <p:ext uri="{BB962C8B-B14F-4D97-AF65-F5344CB8AC3E}">
        <p14:creationId xmlns:p14="http://schemas.microsoft.com/office/powerpoint/2010/main" val="967386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t>Global developments / Future </a:t>
            </a:r>
            <a:r>
              <a:rPr lang="en-GB" sz="2000" dirty="0" smtClean="0"/>
              <a:t>challenges</a:t>
            </a:r>
            <a:r>
              <a:rPr lang="de-CH" sz="2800" dirty="0" smtClean="0"/>
              <a:t/>
            </a:r>
            <a:br>
              <a:rPr lang="de-CH" sz="2800" dirty="0" smtClean="0"/>
            </a:br>
            <a:r>
              <a:rPr lang="de-CH" sz="2800" dirty="0" smtClean="0"/>
              <a:t>Who </a:t>
            </a:r>
            <a:r>
              <a:rPr lang="de-CH" sz="2800" dirty="0" err="1" smtClean="0"/>
              <a:t>cannot</a:t>
            </a:r>
            <a:r>
              <a:rPr lang="de-CH" sz="2800" dirty="0" smtClean="0"/>
              <a:t> </a:t>
            </a:r>
            <a:r>
              <a:rPr lang="de-CH" sz="2800" dirty="0" err="1" smtClean="0"/>
              <a:t>afford</a:t>
            </a:r>
            <a:r>
              <a:rPr lang="de-CH" sz="2800" dirty="0" smtClean="0"/>
              <a:t> </a:t>
            </a:r>
            <a:r>
              <a:rPr lang="de-CH" sz="2800" dirty="0" err="1" smtClean="0"/>
              <a:t>spending</a:t>
            </a:r>
            <a:r>
              <a:rPr lang="de-CH" sz="2800" dirty="0" smtClean="0"/>
              <a:t> </a:t>
            </a:r>
            <a:r>
              <a:rPr lang="de-CH" sz="2800" dirty="0" err="1" smtClean="0"/>
              <a:t>more</a:t>
            </a:r>
            <a:r>
              <a:rPr lang="de-CH" sz="2800" dirty="0" smtClean="0"/>
              <a:t> </a:t>
            </a:r>
            <a:r>
              <a:rPr lang="de-CH" sz="2800" dirty="0" err="1" smtClean="0"/>
              <a:t>for</a:t>
            </a:r>
            <a:r>
              <a:rPr lang="de-CH" sz="2800" dirty="0" smtClean="0"/>
              <a:t> </a:t>
            </a:r>
            <a:r>
              <a:rPr lang="de-CH" sz="2800" dirty="0" err="1" smtClean="0"/>
              <a:t>food</a:t>
            </a:r>
            <a:endParaRPr lang="de-CH" sz="2800" dirty="0"/>
          </a:p>
        </p:txBody>
      </p:sp>
      <p:sp>
        <p:nvSpPr>
          <p:cNvPr id="10" name="Rectangle 34"/>
          <p:cNvSpPr>
            <a:spLocks noChangeArrowheads="1"/>
          </p:cNvSpPr>
          <p:nvPr/>
        </p:nvSpPr>
        <p:spPr bwMode="auto">
          <a:xfrm>
            <a:off x="133350" y="6477000"/>
            <a:ext cx="8250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de-CH" altLang="de-DE" sz="1000" dirty="0">
                <a:solidFill>
                  <a:srgbClr val="10253F"/>
                </a:solidFill>
              </a:rPr>
              <a:t>Quelle: Tagesanzeiger online: http://files.newsnetz.ch/upload//2/7/27234.jpg, 16.07.2013 </a:t>
            </a:r>
          </a:p>
        </p:txBody>
      </p:sp>
      <p:pic>
        <p:nvPicPr>
          <p:cNvPr id="5" name="Picture 1" descr="FoodExpenditures.jpg"/>
          <p:cNvPicPr>
            <a:picLocks noChangeAspect="1"/>
          </p:cNvPicPr>
          <p:nvPr/>
        </p:nvPicPr>
        <p:blipFill rotWithShape="1">
          <a:blip r:embed="rId3" cstate="print">
            <a:extLst>
              <a:ext uri="{28A0092B-C50C-407E-A947-70E740481C1C}">
                <a14:useLocalDpi xmlns:a14="http://schemas.microsoft.com/office/drawing/2010/main" val="0"/>
              </a:ext>
            </a:extLst>
          </a:blip>
          <a:srcRect t="7363"/>
          <a:stretch/>
        </p:blipFill>
        <p:spPr bwMode="auto">
          <a:xfrm>
            <a:off x="1043608" y="1916832"/>
            <a:ext cx="7592965"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059832" y="1461120"/>
            <a:ext cx="3228769" cy="400110"/>
          </a:xfrm>
          <a:prstGeom prst="rect">
            <a:avLst/>
          </a:prstGeom>
          <a:noFill/>
        </p:spPr>
        <p:txBody>
          <a:bodyPr wrap="none" rtlCol="0">
            <a:spAutoFit/>
          </a:bodyPr>
          <a:lstStyle/>
          <a:p>
            <a:r>
              <a:rPr lang="de-CH" sz="2000" i="1" dirty="0" smtClean="0">
                <a:latin typeface="+mj-lt"/>
              </a:rPr>
              <a:t>% </a:t>
            </a:r>
            <a:r>
              <a:rPr lang="de-CH" sz="2000" i="1" dirty="0" err="1" smtClean="0">
                <a:latin typeface="+mj-lt"/>
              </a:rPr>
              <a:t>of</a:t>
            </a:r>
            <a:r>
              <a:rPr lang="de-CH" sz="2000" i="1" dirty="0" smtClean="0">
                <a:latin typeface="+mj-lt"/>
              </a:rPr>
              <a:t> </a:t>
            </a:r>
            <a:r>
              <a:rPr lang="de-CH" sz="2000" i="1" dirty="0" err="1" smtClean="0">
                <a:latin typeface="+mj-lt"/>
              </a:rPr>
              <a:t>income</a:t>
            </a:r>
            <a:r>
              <a:rPr lang="de-CH" sz="2000" i="1" dirty="0" smtClean="0">
                <a:latin typeface="+mj-lt"/>
              </a:rPr>
              <a:t> </a:t>
            </a:r>
            <a:r>
              <a:rPr lang="de-CH" sz="2000" i="1" dirty="0" err="1" smtClean="0">
                <a:latin typeface="+mj-lt"/>
              </a:rPr>
              <a:t>spent</a:t>
            </a:r>
            <a:r>
              <a:rPr lang="de-CH" sz="2000" i="1" dirty="0" smtClean="0">
                <a:latin typeface="+mj-lt"/>
              </a:rPr>
              <a:t> </a:t>
            </a:r>
            <a:r>
              <a:rPr lang="de-CH" sz="2000" i="1" dirty="0" err="1" smtClean="0">
                <a:latin typeface="+mj-lt"/>
              </a:rPr>
              <a:t>for</a:t>
            </a:r>
            <a:r>
              <a:rPr lang="de-CH" sz="2000" i="1" dirty="0" smtClean="0">
                <a:latin typeface="+mj-lt"/>
              </a:rPr>
              <a:t> </a:t>
            </a:r>
            <a:r>
              <a:rPr lang="de-CH" sz="2000" i="1" dirty="0" err="1" smtClean="0">
                <a:latin typeface="+mj-lt"/>
              </a:rPr>
              <a:t>food</a:t>
            </a:r>
            <a:endParaRPr lang="de-CH" sz="2000" i="1" dirty="0">
              <a:latin typeface="+mj-lt"/>
            </a:endParaRPr>
          </a:p>
        </p:txBody>
      </p:sp>
      <p:sp>
        <p:nvSpPr>
          <p:cNvPr id="4" name="Ellipse 3"/>
          <p:cNvSpPr/>
          <p:nvPr/>
        </p:nvSpPr>
        <p:spPr bwMode="auto">
          <a:xfrm rot="19565173">
            <a:off x="4087831" y="3001761"/>
            <a:ext cx="1504518" cy="31847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7" name="Ellipse 6"/>
          <p:cNvSpPr/>
          <p:nvPr/>
        </p:nvSpPr>
        <p:spPr bwMode="auto">
          <a:xfrm rot="17795496">
            <a:off x="6656247" y="3232576"/>
            <a:ext cx="1003997" cy="223587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32978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solidFill>
                  <a:srgbClr val="000000"/>
                </a:solidFill>
              </a:rPr>
              <a:t>Food security and ways to increase it on a global scale</a:t>
            </a:r>
            <a:r>
              <a:rPr lang="de-CH" dirty="0" smtClean="0"/>
              <a:t/>
            </a:r>
            <a:br>
              <a:rPr lang="de-CH" dirty="0" smtClean="0"/>
            </a:br>
            <a:r>
              <a:rPr lang="de-CH" sz="2800" dirty="0" smtClean="0"/>
              <a:t>Drivers </a:t>
            </a:r>
            <a:r>
              <a:rPr lang="de-CH" sz="2800" dirty="0" err="1" smtClean="0"/>
              <a:t>for</a:t>
            </a:r>
            <a:r>
              <a:rPr lang="de-CH" sz="2800" dirty="0" smtClean="0"/>
              <a:t> </a:t>
            </a:r>
            <a:r>
              <a:rPr lang="de-CH" sz="2800" dirty="0" err="1" smtClean="0"/>
              <a:t>food</a:t>
            </a:r>
            <a:r>
              <a:rPr lang="de-CH" sz="2800" dirty="0" smtClean="0"/>
              <a:t> </a:t>
            </a:r>
            <a:r>
              <a:rPr lang="de-CH" sz="2800" dirty="0" err="1" smtClean="0"/>
              <a:t>insecurity</a:t>
            </a:r>
            <a:endParaRPr lang="de-CH" sz="2800" dirty="0"/>
          </a:p>
        </p:txBody>
      </p:sp>
      <p:sp>
        <p:nvSpPr>
          <p:cNvPr id="3" name="Textfeld 2"/>
          <p:cNvSpPr txBox="1"/>
          <p:nvPr/>
        </p:nvSpPr>
        <p:spPr>
          <a:xfrm>
            <a:off x="1160825" y="4830014"/>
            <a:ext cx="7597413" cy="1200329"/>
          </a:xfrm>
          <a:prstGeom prst="rect">
            <a:avLst/>
          </a:prstGeom>
          <a:noFill/>
        </p:spPr>
        <p:txBody>
          <a:bodyPr wrap="square" rtlCol="0">
            <a:spAutoFit/>
          </a:bodyPr>
          <a:lstStyle/>
          <a:p>
            <a:pPr marL="285750" indent="-285750">
              <a:buFont typeface="Wingdings" panose="05000000000000000000" pitchFamily="2" charset="2"/>
              <a:buChar char="à"/>
            </a:pPr>
            <a:r>
              <a:rPr lang="en-GB" sz="1800" dirty="0" smtClean="0">
                <a:latin typeface="+mj-lt"/>
                <a:sym typeface="Wingdings" panose="05000000000000000000" pitchFamily="2" charset="2"/>
              </a:rPr>
              <a:t>Review of 49 case studies from Southern Africa</a:t>
            </a:r>
          </a:p>
          <a:p>
            <a:pPr marL="285750" indent="-285750">
              <a:buFont typeface="Wingdings" panose="05000000000000000000" pitchFamily="2" charset="2"/>
              <a:buChar char="à"/>
            </a:pPr>
            <a:r>
              <a:rPr lang="en-GB" sz="1800" dirty="0" smtClean="0">
                <a:latin typeface="+mj-lt"/>
                <a:sym typeface="Wingdings" panose="05000000000000000000" pitchFamily="2" charset="2"/>
              </a:rPr>
              <a:t>Poverty and increase in food prices are important drivers for food insecurity</a:t>
            </a:r>
          </a:p>
          <a:p>
            <a:pPr marL="285750" indent="-285750">
              <a:buFont typeface="Wingdings" panose="05000000000000000000" pitchFamily="2" charset="2"/>
              <a:buChar char="à"/>
            </a:pPr>
            <a:r>
              <a:rPr lang="en-GB" sz="1800" dirty="0" smtClean="0">
                <a:latin typeface="+mj-lt"/>
                <a:sym typeface="Wingdings" panose="05000000000000000000" pitchFamily="2" charset="2"/>
              </a:rPr>
              <a:t>Links with environmental stressors increase problem</a:t>
            </a:r>
            <a:endParaRPr lang="en-GB" sz="1800" dirty="0">
              <a:latin typeface="+mj-lt"/>
            </a:endParaRPr>
          </a:p>
        </p:txBody>
      </p:sp>
      <p:grpSp>
        <p:nvGrpSpPr>
          <p:cNvPr id="8" name="Gruppieren 7"/>
          <p:cNvGrpSpPr/>
          <p:nvPr/>
        </p:nvGrpSpPr>
        <p:grpSpPr>
          <a:xfrm>
            <a:off x="5233892" y="1591346"/>
            <a:ext cx="3001639" cy="3197989"/>
            <a:chOff x="4738713" y="1678756"/>
            <a:chExt cx="3001639" cy="3197989"/>
          </a:xfrm>
        </p:grpSpPr>
        <p:pic>
          <p:nvPicPr>
            <p:cNvPr id="4" name="Grafik 3"/>
            <p:cNvPicPr>
              <a:picLocks noChangeAspect="1"/>
            </p:cNvPicPr>
            <p:nvPr/>
          </p:nvPicPr>
          <p:blipFill rotWithShape="1">
            <a:blip r:embed="rId3"/>
            <a:srcRect t="11363" r="43305"/>
            <a:stretch/>
          </p:blipFill>
          <p:spPr>
            <a:xfrm>
              <a:off x="4738713" y="1678756"/>
              <a:ext cx="2497583" cy="3197989"/>
            </a:xfrm>
            <a:prstGeom prst="rect">
              <a:avLst/>
            </a:prstGeom>
          </p:spPr>
        </p:pic>
        <p:pic>
          <p:nvPicPr>
            <p:cNvPr id="7" name="Grafik 6"/>
            <p:cNvPicPr>
              <a:picLocks noChangeAspect="1"/>
            </p:cNvPicPr>
            <p:nvPr/>
          </p:nvPicPr>
          <p:blipFill rotWithShape="1">
            <a:blip r:embed="rId3"/>
            <a:srcRect l="83364" t="11363" r="5194"/>
            <a:stretch/>
          </p:blipFill>
          <p:spPr>
            <a:xfrm>
              <a:off x="7236296" y="1678756"/>
              <a:ext cx="504056" cy="3197989"/>
            </a:xfrm>
            <a:prstGeom prst="rect">
              <a:avLst/>
            </a:prstGeom>
          </p:spPr>
        </p:pic>
      </p:grpSp>
      <p:grpSp>
        <p:nvGrpSpPr>
          <p:cNvPr id="10" name="Gruppieren 9"/>
          <p:cNvGrpSpPr/>
          <p:nvPr/>
        </p:nvGrpSpPr>
        <p:grpSpPr>
          <a:xfrm>
            <a:off x="1436694" y="1988840"/>
            <a:ext cx="3020354" cy="2322312"/>
            <a:chOff x="-612576" y="1988840"/>
            <a:chExt cx="3524410" cy="2682352"/>
          </a:xfrm>
        </p:grpSpPr>
        <p:pic>
          <p:nvPicPr>
            <p:cNvPr id="6" name="Grafik 5"/>
            <p:cNvPicPr>
              <a:picLocks noChangeAspect="1"/>
            </p:cNvPicPr>
            <p:nvPr/>
          </p:nvPicPr>
          <p:blipFill rotWithShape="1">
            <a:blip r:embed="rId4"/>
            <a:srcRect t="14921" r="38831"/>
            <a:stretch/>
          </p:blipFill>
          <p:spPr>
            <a:xfrm>
              <a:off x="-612576" y="1988840"/>
              <a:ext cx="2808312" cy="2682352"/>
            </a:xfrm>
            <a:prstGeom prst="rect">
              <a:avLst/>
            </a:prstGeom>
          </p:spPr>
        </p:pic>
        <p:pic>
          <p:nvPicPr>
            <p:cNvPr id="9" name="Grafik 8"/>
            <p:cNvPicPr>
              <a:picLocks noChangeAspect="1"/>
            </p:cNvPicPr>
            <p:nvPr/>
          </p:nvPicPr>
          <p:blipFill rotWithShape="1">
            <a:blip r:embed="rId4"/>
            <a:srcRect l="84506" t="14921"/>
            <a:stretch/>
          </p:blipFill>
          <p:spPr>
            <a:xfrm>
              <a:off x="2200485" y="1988840"/>
              <a:ext cx="711349" cy="2682352"/>
            </a:xfrm>
            <a:prstGeom prst="rect">
              <a:avLst/>
            </a:prstGeom>
          </p:spPr>
        </p:pic>
      </p:grpSp>
      <p:sp>
        <p:nvSpPr>
          <p:cNvPr id="11" name="Textfeld 10"/>
          <p:cNvSpPr txBox="1"/>
          <p:nvPr/>
        </p:nvSpPr>
        <p:spPr>
          <a:xfrm>
            <a:off x="1475656" y="1581994"/>
            <a:ext cx="2760692" cy="307777"/>
          </a:xfrm>
          <a:prstGeom prst="rect">
            <a:avLst/>
          </a:prstGeom>
          <a:noFill/>
        </p:spPr>
        <p:txBody>
          <a:bodyPr wrap="none" rtlCol="0">
            <a:spAutoFit/>
          </a:bodyPr>
          <a:lstStyle/>
          <a:p>
            <a:r>
              <a:rPr lang="de-CH" sz="1400" dirty="0" err="1" smtClean="0">
                <a:latin typeface="+mj-lt"/>
              </a:rPr>
              <a:t>Indirect</a:t>
            </a:r>
            <a:r>
              <a:rPr lang="de-CH" sz="1400" dirty="0" smtClean="0">
                <a:latin typeface="+mj-lt"/>
              </a:rPr>
              <a:t> </a:t>
            </a:r>
            <a:r>
              <a:rPr lang="de-CH" sz="1400" dirty="0" err="1" smtClean="0">
                <a:latin typeface="+mj-lt"/>
              </a:rPr>
              <a:t>drivers</a:t>
            </a:r>
            <a:r>
              <a:rPr lang="de-CH" sz="1400" dirty="0" smtClean="0">
                <a:latin typeface="+mj-lt"/>
              </a:rPr>
              <a:t> </a:t>
            </a:r>
            <a:r>
              <a:rPr lang="de-CH" sz="1400" dirty="0" err="1" smtClean="0">
                <a:latin typeface="+mj-lt"/>
              </a:rPr>
              <a:t>of</a:t>
            </a:r>
            <a:r>
              <a:rPr lang="de-CH" sz="1400" dirty="0" smtClean="0">
                <a:latin typeface="+mj-lt"/>
              </a:rPr>
              <a:t> </a:t>
            </a:r>
            <a:r>
              <a:rPr lang="de-CH" sz="1400" dirty="0" err="1" smtClean="0">
                <a:latin typeface="+mj-lt"/>
              </a:rPr>
              <a:t>food</a:t>
            </a:r>
            <a:r>
              <a:rPr lang="de-CH" sz="1400" dirty="0" smtClean="0">
                <a:latin typeface="+mj-lt"/>
              </a:rPr>
              <a:t> </a:t>
            </a:r>
            <a:r>
              <a:rPr lang="de-CH" sz="1400" dirty="0" err="1" smtClean="0">
                <a:latin typeface="+mj-lt"/>
              </a:rPr>
              <a:t>insecurity</a:t>
            </a:r>
            <a:endParaRPr lang="de-CH" sz="1400" dirty="0">
              <a:latin typeface="+mj-lt"/>
            </a:endParaRPr>
          </a:p>
        </p:txBody>
      </p:sp>
      <p:sp>
        <p:nvSpPr>
          <p:cNvPr id="12" name="Textfeld 11"/>
          <p:cNvSpPr txBox="1"/>
          <p:nvPr/>
        </p:nvSpPr>
        <p:spPr>
          <a:xfrm>
            <a:off x="5461019" y="1189186"/>
            <a:ext cx="2642070" cy="307777"/>
          </a:xfrm>
          <a:prstGeom prst="rect">
            <a:avLst/>
          </a:prstGeom>
          <a:noFill/>
        </p:spPr>
        <p:txBody>
          <a:bodyPr wrap="none" rtlCol="0">
            <a:spAutoFit/>
          </a:bodyPr>
          <a:lstStyle/>
          <a:p>
            <a:r>
              <a:rPr lang="de-CH" sz="1400" dirty="0" err="1" smtClean="0">
                <a:latin typeface="+mj-lt"/>
              </a:rPr>
              <a:t>Direct</a:t>
            </a:r>
            <a:r>
              <a:rPr lang="de-CH" sz="1400" dirty="0" smtClean="0">
                <a:latin typeface="+mj-lt"/>
              </a:rPr>
              <a:t> </a:t>
            </a:r>
            <a:r>
              <a:rPr lang="de-CH" sz="1400" dirty="0" err="1" smtClean="0">
                <a:latin typeface="+mj-lt"/>
              </a:rPr>
              <a:t>drivers</a:t>
            </a:r>
            <a:r>
              <a:rPr lang="de-CH" sz="1400" dirty="0" smtClean="0">
                <a:latin typeface="+mj-lt"/>
              </a:rPr>
              <a:t> </a:t>
            </a:r>
            <a:r>
              <a:rPr lang="de-CH" sz="1400" dirty="0" err="1" smtClean="0">
                <a:latin typeface="+mj-lt"/>
              </a:rPr>
              <a:t>of</a:t>
            </a:r>
            <a:r>
              <a:rPr lang="de-CH" sz="1400" dirty="0" smtClean="0">
                <a:latin typeface="+mj-lt"/>
              </a:rPr>
              <a:t> </a:t>
            </a:r>
            <a:r>
              <a:rPr lang="de-CH" sz="1400" dirty="0" err="1" smtClean="0">
                <a:latin typeface="+mj-lt"/>
              </a:rPr>
              <a:t>food</a:t>
            </a:r>
            <a:r>
              <a:rPr lang="de-CH" sz="1400" dirty="0" smtClean="0">
                <a:latin typeface="+mj-lt"/>
              </a:rPr>
              <a:t> </a:t>
            </a:r>
            <a:r>
              <a:rPr lang="de-CH" sz="1400" dirty="0" err="1" smtClean="0">
                <a:latin typeface="+mj-lt"/>
              </a:rPr>
              <a:t>insecurity</a:t>
            </a:r>
            <a:endParaRPr lang="de-CH" sz="1400" dirty="0">
              <a:latin typeface="+mj-lt"/>
            </a:endParaRPr>
          </a:p>
        </p:txBody>
      </p:sp>
      <p:cxnSp>
        <p:nvCxnSpPr>
          <p:cNvPr id="14" name="Gerade Verbindung mit Pfeil 13"/>
          <p:cNvCxnSpPr/>
          <p:nvPr/>
        </p:nvCxnSpPr>
        <p:spPr bwMode="auto">
          <a:xfrm flipV="1">
            <a:off x="4457048" y="2276872"/>
            <a:ext cx="474992" cy="6480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Gerade Verbindung mit Pfeil 14"/>
          <p:cNvCxnSpPr/>
          <p:nvPr/>
        </p:nvCxnSpPr>
        <p:spPr bwMode="auto">
          <a:xfrm flipV="1">
            <a:off x="4456380" y="3149995"/>
            <a:ext cx="571233" cy="403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Gerade Verbindung mit Pfeil 15"/>
          <p:cNvCxnSpPr/>
          <p:nvPr/>
        </p:nvCxnSpPr>
        <p:spPr bwMode="auto">
          <a:xfrm>
            <a:off x="4437889" y="3502800"/>
            <a:ext cx="575303" cy="4958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Ellipse 19"/>
          <p:cNvSpPr/>
          <p:nvPr/>
        </p:nvSpPr>
        <p:spPr bwMode="auto">
          <a:xfrm>
            <a:off x="1356028" y="2240303"/>
            <a:ext cx="2880320"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21" name="Ellipse 20"/>
          <p:cNvSpPr/>
          <p:nvPr/>
        </p:nvSpPr>
        <p:spPr bwMode="auto">
          <a:xfrm>
            <a:off x="4986261" y="1971905"/>
            <a:ext cx="3116827" cy="39039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22" name="Textfeld 21"/>
          <p:cNvSpPr txBox="1"/>
          <p:nvPr/>
        </p:nvSpPr>
        <p:spPr>
          <a:xfrm>
            <a:off x="7305433" y="5931583"/>
            <a:ext cx="1595309" cy="246221"/>
          </a:xfrm>
          <a:prstGeom prst="rect">
            <a:avLst/>
          </a:prstGeom>
          <a:noFill/>
        </p:spPr>
        <p:txBody>
          <a:bodyPr wrap="none" rtlCol="0">
            <a:spAutoFit/>
          </a:bodyPr>
          <a:lstStyle/>
          <a:p>
            <a:r>
              <a:rPr lang="de-CH" sz="1000" dirty="0" smtClean="0">
                <a:latin typeface="+mj-lt"/>
              </a:rPr>
              <a:t>Source: </a:t>
            </a:r>
            <a:r>
              <a:rPr lang="de-CH" sz="1000" dirty="0" err="1" smtClean="0">
                <a:latin typeface="+mj-lt"/>
              </a:rPr>
              <a:t>Misselhorn</a:t>
            </a:r>
            <a:r>
              <a:rPr lang="de-CH" sz="1000" dirty="0" smtClean="0">
                <a:latin typeface="+mj-lt"/>
              </a:rPr>
              <a:t> 2005</a:t>
            </a:r>
            <a:endParaRPr lang="de-CH" sz="1000" dirty="0">
              <a:latin typeface="+mj-lt"/>
            </a:endParaRPr>
          </a:p>
        </p:txBody>
      </p:sp>
    </p:spTree>
    <p:extLst>
      <p:ext uri="{BB962C8B-B14F-4D97-AF65-F5344CB8AC3E}">
        <p14:creationId xmlns:p14="http://schemas.microsoft.com/office/powerpoint/2010/main" val="223765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t>Food security and ways to increase it on a global scale</a:t>
            </a:r>
            <a:r>
              <a:rPr lang="de-CH" dirty="0" smtClean="0"/>
              <a:t/>
            </a:r>
            <a:br>
              <a:rPr lang="de-CH" dirty="0" smtClean="0"/>
            </a:br>
            <a:r>
              <a:rPr lang="de-CH" sz="2800" dirty="0" err="1" smtClean="0"/>
              <a:t>Economic</a:t>
            </a:r>
            <a:r>
              <a:rPr lang="de-CH" sz="2800" dirty="0"/>
              <a:t> </a:t>
            </a:r>
            <a:r>
              <a:rPr lang="de-CH" sz="2800" dirty="0" err="1" smtClean="0"/>
              <a:t>improement</a:t>
            </a:r>
            <a:r>
              <a:rPr lang="de-CH" sz="2800" dirty="0" smtClean="0"/>
              <a:t> </a:t>
            </a:r>
            <a:r>
              <a:rPr lang="de-CH" sz="2800" dirty="0" err="1" smtClean="0"/>
              <a:t>of</a:t>
            </a:r>
            <a:r>
              <a:rPr lang="de-CH" sz="2800" dirty="0" smtClean="0"/>
              <a:t> </a:t>
            </a:r>
            <a:r>
              <a:rPr lang="de-CH" sz="2800" dirty="0" err="1"/>
              <a:t>a</a:t>
            </a:r>
            <a:r>
              <a:rPr lang="de-CH" sz="2800" dirty="0" err="1" smtClean="0"/>
              <a:t>griculture</a:t>
            </a:r>
            <a:endParaRPr lang="de-CH" sz="2800" dirty="0"/>
          </a:p>
        </p:txBody>
      </p:sp>
      <p:sp>
        <p:nvSpPr>
          <p:cNvPr id="3" name="Inhaltsplatzhalter 2"/>
          <p:cNvSpPr>
            <a:spLocks noGrp="1"/>
          </p:cNvSpPr>
          <p:nvPr>
            <p:ph idx="1"/>
          </p:nvPr>
        </p:nvSpPr>
        <p:spPr>
          <a:xfrm>
            <a:off x="4644008" y="2132856"/>
            <a:ext cx="4042222" cy="4545012"/>
          </a:xfrm>
        </p:spPr>
        <p:txBody>
          <a:bodyPr/>
          <a:lstStyle/>
          <a:p>
            <a:pPr>
              <a:buFont typeface="Arial" panose="020B0604020202020204" pitchFamily="34" charset="0"/>
              <a:buChar char="•"/>
            </a:pPr>
            <a:r>
              <a:rPr lang="en-GB" dirty="0" smtClean="0"/>
              <a:t>A large share of the poor live in rural regions</a:t>
            </a:r>
          </a:p>
          <a:p>
            <a:pPr>
              <a:buFont typeface="Arial" panose="020B0604020202020204" pitchFamily="34" charset="0"/>
              <a:buChar char="•"/>
            </a:pPr>
            <a:r>
              <a:rPr lang="en-GB" dirty="0" smtClean="0"/>
              <a:t>An increase in GDP by agriculture has a larger impact on expenditure of the poorest than if  GDP in non-agricultural sectors is increased</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68"/>
          <a:stretch/>
        </p:blipFill>
        <p:spPr bwMode="auto">
          <a:xfrm>
            <a:off x="1532230" y="2564904"/>
            <a:ext cx="2763872" cy="341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339752" y="5941583"/>
            <a:ext cx="2042547" cy="215444"/>
          </a:xfrm>
          <a:prstGeom prst="rect">
            <a:avLst/>
          </a:prstGeom>
          <a:noFill/>
        </p:spPr>
        <p:txBody>
          <a:bodyPr wrap="none" rtlCol="0">
            <a:spAutoFit/>
          </a:bodyPr>
          <a:lstStyle/>
          <a:p>
            <a:r>
              <a:rPr lang="de-CH" sz="800" dirty="0" smtClean="0">
                <a:latin typeface="+mj-lt"/>
              </a:rPr>
              <a:t>Quelle: World Development Report 2008</a:t>
            </a:r>
            <a:endParaRPr lang="de-CH" sz="800" dirty="0">
              <a:latin typeface="+mj-lt"/>
            </a:endParaRPr>
          </a:p>
        </p:txBody>
      </p:sp>
      <p:sp>
        <p:nvSpPr>
          <p:cNvPr id="7" name="Textfeld 6"/>
          <p:cNvSpPr txBox="1"/>
          <p:nvPr/>
        </p:nvSpPr>
        <p:spPr>
          <a:xfrm>
            <a:off x="1475656" y="1895453"/>
            <a:ext cx="2763872" cy="577081"/>
          </a:xfrm>
          <a:prstGeom prst="rect">
            <a:avLst/>
          </a:prstGeom>
          <a:solidFill>
            <a:schemeClr val="bg1"/>
          </a:solidFill>
        </p:spPr>
        <p:txBody>
          <a:bodyPr wrap="square" rtlCol="0">
            <a:spAutoFit/>
          </a:bodyPr>
          <a:lstStyle/>
          <a:p>
            <a:r>
              <a:rPr lang="en-GB" sz="1050" b="1" dirty="0" smtClean="0">
                <a:latin typeface="+mj-lt"/>
              </a:rPr>
              <a:t>Comparison of gains of expenditure induced by a 1% growth of GDP in agriculture or non-agriculture</a:t>
            </a:r>
            <a:endParaRPr lang="en-GB" sz="1050" b="1" dirty="0">
              <a:latin typeface="+mj-lt"/>
            </a:endParaRPr>
          </a:p>
        </p:txBody>
      </p:sp>
    </p:spTree>
    <p:extLst>
      <p:ext uri="{BB962C8B-B14F-4D97-AF65-F5344CB8AC3E}">
        <p14:creationId xmlns:p14="http://schemas.microsoft.com/office/powerpoint/2010/main" val="76166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a:solidFill>
                  <a:srgbClr val="000000"/>
                </a:solidFill>
              </a:rPr>
              <a:t>Food security and ways to increase it on a global scale</a:t>
            </a:r>
            <a:r>
              <a:rPr lang="de-CH" dirty="0" smtClean="0"/>
              <a:t/>
            </a:r>
            <a:br>
              <a:rPr lang="de-CH" dirty="0" smtClean="0"/>
            </a:br>
            <a:r>
              <a:rPr lang="de-CH" sz="2800" dirty="0" err="1" smtClean="0"/>
              <a:t>Profitability</a:t>
            </a:r>
            <a:r>
              <a:rPr lang="de-CH" sz="2800" dirty="0" smtClean="0"/>
              <a:t> </a:t>
            </a:r>
            <a:r>
              <a:rPr lang="de-CH" sz="2800" dirty="0" err="1" smtClean="0"/>
              <a:t>of</a:t>
            </a:r>
            <a:r>
              <a:rPr lang="de-CH" sz="2800" dirty="0" smtClean="0"/>
              <a:t> different </a:t>
            </a:r>
            <a:r>
              <a:rPr lang="de-CH" sz="2800" dirty="0" err="1" smtClean="0"/>
              <a:t>value</a:t>
            </a:r>
            <a:r>
              <a:rPr lang="de-CH" sz="2800" dirty="0" smtClean="0"/>
              <a:t> </a:t>
            </a:r>
            <a:r>
              <a:rPr lang="de-CH" sz="2800" dirty="0" err="1" smtClean="0"/>
              <a:t>chains</a:t>
            </a:r>
            <a:r>
              <a:rPr lang="de-CH" sz="2800" dirty="0" smtClean="0"/>
              <a:t> </a:t>
            </a:r>
            <a:endParaRPr lang="de-CH" sz="2800" dirty="0"/>
          </a:p>
        </p:txBody>
      </p:sp>
      <p:pic>
        <p:nvPicPr>
          <p:cNvPr id="5" name="Inhaltsplatzhalter 4"/>
          <p:cNvPicPr>
            <a:picLocks noGrp="1" noChangeAspect="1"/>
          </p:cNvPicPr>
          <p:nvPr>
            <p:ph idx="1"/>
          </p:nvPr>
        </p:nvPicPr>
        <p:blipFill rotWithShape="1">
          <a:blip r:embed="rId3"/>
          <a:srcRect t="13929" b="-99"/>
          <a:stretch/>
        </p:blipFill>
        <p:spPr>
          <a:xfrm>
            <a:off x="1257394" y="3959383"/>
            <a:ext cx="6574360" cy="612000"/>
          </a:xfrm>
          <a:prstGeom prst="rect">
            <a:avLst/>
          </a:prstGeom>
        </p:spPr>
      </p:pic>
      <p:pic>
        <p:nvPicPr>
          <p:cNvPr id="4" name="Grafik 3"/>
          <p:cNvPicPr>
            <a:picLocks noChangeAspect="1"/>
          </p:cNvPicPr>
          <p:nvPr/>
        </p:nvPicPr>
        <p:blipFill rotWithShape="1">
          <a:blip r:embed="rId4"/>
          <a:srcRect b="8243"/>
          <a:stretch/>
        </p:blipFill>
        <p:spPr>
          <a:xfrm>
            <a:off x="1257394" y="2582117"/>
            <a:ext cx="6552728" cy="1350939"/>
          </a:xfrm>
          <a:prstGeom prst="rect">
            <a:avLst/>
          </a:prstGeom>
        </p:spPr>
      </p:pic>
      <p:sp>
        <p:nvSpPr>
          <p:cNvPr id="6" name="Textfeld 5"/>
          <p:cNvSpPr txBox="1"/>
          <p:nvPr/>
        </p:nvSpPr>
        <p:spPr>
          <a:xfrm>
            <a:off x="1164866" y="2155680"/>
            <a:ext cx="6759415" cy="400110"/>
          </a:xfrm>
          <a:prstGeom prst="rect">
            <a:avLst/>
          </a:prstGeom>
          <a:noFill/>
        </p:spPr>
        <p:txBody>
          <a:bodyPr wrap="none" rtlCol="0">
            <a:spAutoFit/>
          </a:bodyPr>
          <a:lstStyle/>
          <a:p>
            <a:r>
              <a:rPr lang="de-CH" sz="2000" dirty="0" err="1" smtClean="0">
                <a:latin typeface="+mj-lt"/>
              </a:rPr>
              <a:t>Profitability</a:t>
            </a:r>
            <a:r>
              <a:rPr lang="de-CH" sz="2000" dirty="0" smtClean="0">
                <a:latin typeface="+mj-lt"/>
              </a:rPr>
              <a:t> </a:t>
            </a:r>
            <a:r>
              <a:rPr lang="de-CH" sz="2000" dirty="0" err="1" smtClean="0">
                <a:latin typeface="+mj-lt"/>
              </a:rPr>
              <a:t>of</a:t>
            </a:r>
            <a:r>
              <a:rPr lang="de-CH" sz="2000" dirty="0" smtClean="0">
                <a:latin typeface="+mj-lt"/>
              </a:rPr>
              <a:t> different </a:t>
            </a:r>
            <a:r>
              <a:rPr lang="de-CH" sz="2000" dirty="0" err="1" smtClean="0">
                <a:latin typeface="+mj-lt"/>
              </a:rPr>
              <a:t>vegetable</a:t>
            </a:r>
            <a:r>
              <a:rPr lang="de-CH" sz="2000" dirty="0" smtClean="0">
                <a:latin typeface="+mj-lt"/>
              </a:rPr>
              <a:t> </a:t>
            </a:r>
            <a:r>
              <a:rPr lang="de-CH" sz="2000" dirty="0" err="1" smtClean="0">
                <a:latin typeface="+mj-lt"/>
              </a:rPr>
              <a:t>value</a:t>
            </a:r>
            <a:r>
              <a:rPr lang="de-CH" sz="2000" dirty="0" smtClean="0">
                <a:latin typeface="+mj-lt"/>
              </a:rPr>
              <a:t> </a:t>
            </a:r>
            <a:r>
              <a:rPr lang="de-CH" sz="2000" dirty="0" err="1" smtClean="0">
                <a:latin typeface="+mj-lt"/>
              </a:rPr>
              <a:t>chains</a:t>
            </a:r>
            <a:r>
              <a:rPr lang="de-CH" sz="2000" dirty="0" smtClean="0">
                <a:latin typeface="+mj-lt"/>
              </a:rPr>
              <a:t> in </a:t>
            </a:r>
            <a:r>
              <a:rPr lang="de-CH" sz="2000" dirty="0" err="1" smtClean="0">
                <a:latin typeface="+mj-lt"/>
              </a:rPr>
              <a:t>Tanzania</a:t>
            </a:r>
            <a:endParaRPr lang="de-CH" sz="2000" dirty="0">
              <a:latin typeface="+mj-lt"/>
            </a:endParaRPr>
          </a:p>
        </p:txBody>
      </p:sp>
      <p:sp>
        <p:nvSpPr>
          <p:cNvPr id="7" name="Ellipse 6"/>
          <p:cNvSpPr/>
          <p:nvPr/>
        </p:nvSpPr>
        <p:spPr bwMode="auto">
          <a:xfrm>
            <a:off x="1076549" y="3882265"/>
            <a:ext cx="2903078" cy="332327"/>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8" name="Textfeld 7"/>
          <p:cNvSpPr txBox="1"/>
          <p:nvPr/>
        </p:nvSpPr>
        <p:spPr>
          <a:xfrm>
            <a:off x="6865633" y="4459210"/>
            <a:ext cx="944489" cy="276999"/>
          </a:xfrm>
          <a:prstGeom prst="rect">
            <a:avLst/>
          </a:prstGeom>
          <a:noFill/>
        </p:spPr>
        <p:txBody>
          <a:bodyPr wrap="none" rtlCol="0">
            <a:spAutoFit/>
          </a:bodyPr>
          <a:lstStyle/>
          <a:p>
            <a:r>
              <a:rPr lang="de-CH" sz="1200" dirty="0" err="1" smtClean="0">
                <a:latin typeface="+mj-lt"/>
              </a:rPr>
              <a:t>Zoss</a:t>
            </a:r>
            <a:r>
              <a:rPr lang="de-CH" sz="1200" dirty="0" smtClean="0">
                <a:latin typeface="+mj-lt"/>
              </a:rPr>
              <a:t>, 2014</a:t>
            </a:r>
            <a:endParaRPr lang="de-CH" sz="1200" dirty="0">
              <a:latin typeface="+mj-lt"/>
            </a:endParaRPr>
          </a:p>
        </p:txBody>
      </p:sp>
      <p:sp>
        <p:nvSpPr>
          <p:cNvPr id="3" name="Textfeld 2"/>
          <p:cNvSpPr txBox="1"/>
          <p:nvPr/>
        </p:nvSpPr>
        <p:spPr>
          <a:xfrm>
            <a:off x="1334422" y="5224651"/>
            <a:ext cx="5633273" cy="707886"/>
          </a:xfrm>
          <a:prstGeom prst="rect">
            <a:avLst/>
          </a:prstGeom>
          <a:noFill/>
        </p:spPr>
        <p:txBody>
          <a:bodyPr wrap="none" rtlCol="0">
            <a:spAutoFit/>
          </a:bodyPr>
          <a:lstStyle/>
          <a:p>
            <a:pPr marL="342900" indent="-342900">
              <a:buFont typeface="Wingdings" panose="05000000000000000000" pitchFamily="2" charset="2"/>
              <a:buChar char="à"/>
            </a:pPr>
            <a:r>
              <a:rPr lang="de-CH" sz="2000" dirty="0" smtClean="0">
                <a:latin typeface="+mj-lt"/>
                <a:sym typeface="Wingdings" panose="05000000000000000000" pitchFamily="2" charset="2"/>
              </a:rPr>
              <a:t>Export </a:t>
            </a:r>
            <a:r>
              <a:rPr lang="de-CH" sz="2000" dirty="0" err="1" smtClean="0">
                <a:latin typeface="+mj-lt"/>
                <a:sym typeface="Wingdings" panose="05000000000000000000" pitchFamily="2" charset="2"/>
              </a:rPr>
              <a:t>value</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chains</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show</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highest</a:t>
            </a:r>
            <a:r>
              <a:rPr lang="de-CH" sz="2000" dirty="0" smtClean="0">
                <a:latin typeface="+mj-lt"/>
                <a:sym typeface="Wingdings" panose="05000000000000000000" pitchFamily="2" charset="2"/>
              </a:rPr>
              <a:t> </a:t>
            </a:r>
            <a:r>
              <a:rPr lang="de-CH" sz="2000" dirty="0" err="1" smtClean="0">
                <a:latin typeface="+mj-lt"/>
                <a:sym typeface="Wingdings" panose="05000000000000000000" pitchFamily="2" charset="2"/>
              </a:rPr>
              <a:t>profitability</a:t>
            </a:r>
            <a:endParaRPr lang="de-CH" sz="2000" dirty="0" smtClean="0">
              <a:latin typeface="+mj-lt"/>
              <a:sym typeface="Wingdings" panose="05000000000000000000" pitchFamily="2" charset="2"/>
            </a:endParaRPr>
          </a:p>
          <a:p>
            <a:pPr marL="342900" indent="-342900">
              <a:buFont typeface="Wingdings" panose="05000000000000000000" pitchFamily="2" charset="2"/>
              <a:buChar char="à"/>
            </a:pPr>
            <a:r>
              <a:rPr lang="de-CH" sz="2000" dirty="0" smtClean="0">
                <a:latin typeface="+mj-lt"/>
              </a:rPr>
              <a:t>Swiss </a:t>
            </a:r>
            <a:r>
              <a:rPr lang="de-CH" sz="2000" dirty="0" err="1" smtClean="0">
                <a:latin typeface="+mj-lt"/>
              </a:rPr>
              <a:t>market</a:t>
            </a:r>
            <a:r>
              <a:rPr lang="de-CH" sz="2000" dirty="0" smtClean="0">
                <a:latin typeface="+mj-lt"/>
              </a:rPr>
              <a:t> </a:t>
            </a:r>
            <a:r>
              <a:rPr lang="de-CH" sz="2000" dirty="0" err="1" smtClean="0">
                <a:latin typeface="+mj-lt"/>
              </a:rPr>
              <a:t>difficult</a:t>
            </a:r>
            <a:r>
              <a:rPr lang="de-CH" sz="2000" dirty="0" smtClean="0">
                <a:latin typeface="+mj-lt"/>
              </a:rPr>
              <a:t> </a:t>
            </a:r>
            <a:r>
              <a:rPr lang="de-CH" sz="2000" dirty="0" err="1" smtClean="0">
                <a:latin typeface="+mj-lt"/>
              </a:rPr>
              <a:t>to</a:t>
            </a:r>
            <a:r>
              <a:rPr lang="de-CH" sz="2000" dirty="0" smtClean="0">
                <a:latin typeface="+mj-lt"/>
              </a:rPr>
              <a:t> </a:t>
            </a:r>
            <a:r>
              <a:rPr lang="de-CH" sz="2000" dirty="0" err="1" smtClean="0">
                <a:latin typeface="+mj-lt"/>
              </a:rPr>
              <a:t>access</a:t>
            </a:r>
            <a:endParaRPr lang="de-CH" sz="2000" dirty="0">
              <a:latin typeface="+mj-lt"/>
            </a:endParaRPr>
          </a:p>
        </p:txBody>
      </p:sp>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b="50205"/>
          <a:stretch/>
        </p:blipFill>
        <p:spPr>
          <a:xfrm rot="16200000" flipV="1">
            <a:off x="5817264" y="2936693"/>
            <a:ext cx="5189826" cy="801861"/>
          </a:xfrm>
          <a:prstGeom prst="rect">
            <a:avLst/>
          </a:prstGeom>
        </p:spPr>
      </p:pic>
    </p:spTree>
    <p:extLst>
      <p:ext uri="{BB962C8B-B14F-4D97-AF65-F5344CB8AC3E}">
        <p14:creationId xmlns:p14="http://schemas.microsoft.com/office/powerpoint/2010/main" val="2981329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UND-Master-v3">
  <a:themeElements>
    <a:clrScheme name="CDBUND-Master-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Präsentation"/>
    <f:field ref="objsubject" par="" edit="true" text=""/>
    <f:field ref="objcreatedby" par="" text="Briner, Simon, BLW"/>
    <f:field ref="objcreatedat" par="" text="30.04.2014 23:29:34"/>
    <f:field ref="objchangedby" par="" text="Briner, Simon, BLW"/>
    <f:field ref="objmodifiedat" par="" text="04.05.2014 23:10:07"/>
    <f:field ref="doc_FSCFOLIO_1_1001_FieldDocumentNumber" par="" text=""/>
    <f:field ref="doc_FSCFOLIO_1_1001_FieldSubject" par="" edit="true" text=""/>
    <f:field ref="FSCFOLIO_1_1001_FieldCurrentUser" par="" text="Simon Briner"/>
    <f:field ref="CCAPRECONFIG_15_1001_Objektname" par="" edit="true" text="Präsentation"/>
    <f:field ref="CHPRECONFIG_1_1001_Objektname" par="" edit="true" text="Präsentation"/>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P:\temp\Neue_Vorlagen\CDBUND-Master-v3.pot</Template>
  <TotalTime>0</TotalTime>
  <Words>3358</Words>
  <Application>Microsoft Office PowerPoint</Application>
  <PresentationFormat>On-screen Show (4:3)</PresentationFormat>
  <Paragraphs>207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CDBUND-Master-v3</vt:lpstr>
      <vt:lpstr> </vt:lpstr>
      <vt:lpstr>Contents</vt:lpstr>
      <vt:lpstr>PowerPoint Presentation</vt:lpstr>
      <vt:lpstr>PowerPoint Presentation</vt:lpstr>
      <vt:lpstr>Global developments / Future challenges Greenhouse gases: Emissions and Impact</vt:lpstr>
      <vt:lpstr>Global developments / Future challenges Who cannot afford spending more for food</vt:lpstr>
      <vt:lpstr>Food security and ways to increase it on a global scale Drivers for food insecurity</vt:lpstr>
      <vt:lpstr>Food security and ways to increase it on a global scale Economic improement of agriculture</vt:lpstr>
      <vt:lpstr>Food security and ways to increase it on a global scale Profitability of different value chains </vt:lpstr>
      <vt:lpstr>Food security and ways to increase it on a global scale Food security – Access to well working commodity markets needed </vt:lpstr>
      <vt:lpstr>PowerPoint Presentation</vt:lpstr>
      <vt:lpstr>The Swiss Food System in a global context CH Food-trade – in relation</vt:lpstr>
      <vt:lpstr>What are the obstacles Competitiveness of Agriculture</vt:lpstr>
      <vt:lpstr>PowerPoint Presentation</vt:lpstr>
      <vt:lpstr>What are the obstacles Way out: Abolishing tariffs together with gradually reduced compensation</vt:lpstr>
      <vt:lpstr>What are the obstacles  Solution with various advantages</vt:lpstr>
      <vt:lpstr>…and allow the implementation of a sustainable Swiss food system </vt:lpstr>
      <vt:lpstr>Thank you for your attention!</vt:lpstr>
      <vt:lpstr>Constraints and risks linked to market integration of small scale farms</vt:lpstr>
      <vt:lpstr>Huge challenges for the global                                    food system</vt:lpstr>
      <vt:lpstr>Food security and ways to increase it on a global scale Concept</vt:lpstr>
      <vt:lpstr>Food security and ways to increase it on a global scale Farm households have many income sources but farming is dominant</vt:lpstr>
    </vt:vector>
  </TitlesOfParts>
  <Company>EVD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sa</dc:creator>
  <cp:lastModifiedBy>Christian Häberli</cp:lastModifiedBy>
  <cp:revision>1461</cp:revision>
  <cp:lastPrinted>2015-04-29T08:51:05Z</cp:lastPrinted>
  <dcterms:created xsi:type="dcterms:W3CDTF">2006-01-11T07:22:13Z</dcterms:created>
  <dcterms:modified xsi:type="dcterms:W3CDTF">2015-04-30T06:04:04Z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SYSTEM@1.1:Container">
    <vt:lpwstr>COO.2101.101.2.1116870</vt:lpwstr>
  </property>
  <property fmtid="{D5CDD505-2E9C-101B-9397-08002B2CF9AE}" pid="3" name="FSC#COOELAK@1.1001:Subject">
    <vt:lpwstr/>
  </property>
  <property fmtid="{D5CDD505-2E9C-101B-9397-08002B2CF9AE}" pid="4" name="FSC#COOELAK@1.1001:FileReference">
    <vt:lpwstr>041.631 /2012/00393</vt:lpwstr>
  </property>
  <property fmtid="{D5CDD505-2E9C-101B-9397-08002B2CF9AE}" pid="5" name="FSC#COOELAK@1.1001:FileRefYear">
    <vt:lpwstr>2012</vt:lpwstr>
  </property>
  <property fmtid="{D5CDD505-2E9C-101B-9397-08002B2CF9AE}" pid="6" name="FSC#COOELAK@1.1001:FileRefOrdinal">
    <vt:lpwstr>393</vt:lpwstr>
  </property>
  <property fmtid="{D5CDD505-2E9C-101B-9397-08002B2CF9AE}" pid="7" name="FSC#COOELAK@1.1001:FileRefOU">
    <vt:lpwstr>SGV / BLW</vt:lpwstr>
  </property>
  <property fmtid="{D5CDD505-2E9C-101B-9397-08002B2CF9AE}" pid="8" name="FSC#COOELAK@1.1001:Organization">
    <vt:lpwstr/>
  </property>
  <property fmtid="{D5CDD505-2E9C-101B-9397-08002B2CF9AE}" pid="9" name="FSC#COOELAK@1.1001:Owner">
    <vt:lpwstr>Briner, Simon</vt:lpwstr>
  </property>
  <property fmtid="{D5CDD505-2E9C-101B-9397-08002B2CF9AE}" pid="10" name="FSC#COOELAK@1.1001:OwnerExtension">
    <vt:lpwstr>+41 31 325 69 01</vt:lpwstr>
  </property>
  <property fmtid="{D5CDD505-2E9C-101B-9397-08002B2CF9AE}" pid="11" name="FSC#COOELAK@1.1001:OwnerFaxExtension">
    <vt:lpwstr>+41 31 322 26 34</vt:lpwstr>
  </property>
  <property fmtid="{D5CDD505-2E9C-101B-9397-08002B2CF9AE}" pid="12" name="FSC#COOELAK@1.1001:DispatchedBy">
    <vt:lpwstr/>
  </property>
  <property fmtid="{D5CDD505-2E9C-101B-9397-08002B2CF9AE}" pid="13" name="FSC#COOELAK@1.1001:DispatchedAt">
    <vt:lpwstr/>
  </property>
  <property fmtid="{D5CDD505-2E9C-101B-9397-08002B2CF9AE}" pid="14" name="FSC#COOELAK@1.1001:ApprovedBy">
    <vt:lpwstr/>
  </property>
  <property fmtid="{D5CDD505-2E9C-101B-9397-08002B2CF9AE}" pid="15" name="FSC#COOELAK@1.1001:ApprovedAt">
    <vt:lpwstr/>
  </property>
  <property fmtid="{D5CDD505-2E9C-101B-9397-08002B2CF9AE}" pid="16" name="FSC#COOELAK@1.1001:Department">
    <vt:lpwstr>Direktion (D / BLW)</vt:lpwstr>
  </property>
  <property fmtid="{D5CDD505-2E9C-101B-9397-08002B2CF9AE}" pid="17" name="FSC#COOELAK@1.1001:CreatedAt">
    <vt:lpwstr>30.04.2014</vt:lpwstr>
  </property>
  <property fmtid="{D5CDD505-2E9C-101B-9397-08002B2CF9AE}" pid="18" name="FSC#COOELAK@1.1001:OU">
    <vt:lpwstr>Schriftgutverwaltung (SGV / BLW)</vt:lpwstr>
  </property>
  <property fmtid="{D5CDD505-2E9C-101B-9397-08002B2CF9AE}" pid="19" name="FSC#COOELAK@1.1001:Priority">
    <vt:lpwstr> ()</vt:lpwstr>
  </property>
  <property fmtid="{D5CDD505-2E9C-101B-9397-08002B2CF9AE}" pid="20" name="FSC#COOELAK@1.1001:ObjBarCode">
    <vt:lpwstr>*COO.2101.101.2.1116870*</vt:lpwstr>
  </property>
  <property fmtid="{D5CDD505-2E9C-101B-9397-08002B2CF9AE}" pid="21" name="FSC#COOELAK@1.1001:RefBarCode">
    <vt:lpwstr>*COO.2101.101.7.29968*</vt:lpwstr>
  </property>
  <property fmtid="{D5CDD505-2E9C-101B-9397-08002B2CF9AE}" pid="22" name="FSC#COOELAK@1.1001:FileRefBarCode">
    <vt:lpwstr>*041.631 /2012/00393*</vt:lpwstr>
  </property>
  <property fmtid="{D5CDD505-2E9C-101B-9397-08002B2CF9AE}" pid="23" name="FSC#COOELAK@1.1001:ExternalRef">
    <vt:lpwstr>2012-10-01/53 12.3906 Po Müller Leo 28.09.12: Bemessung der Standardarbeitskraft</vt:lpwstr>
  </property>
  <property fmtid="{D5CDD505-2E9C-101B-9397-08002B2CF9AE}" pid="24" name="FSC#EVDCFG@15.1400:PositionNumber">
    <vt:lpwstr>041.631 </vt:lpwstr>
  </property>
  <property fmtid="{D5CDD505-2E9C-101B-9397-08002B2CF9AE}" pid="25" name="FSC#EVDCFG@15.1400:Dossierref">
    <vt:lpwstr>041.631 /2012/00393</vt:lpwstr>
  </property>
  <property fmtid="{D5CDD505-2E9C-101B-9397-08002B2CF9AE}" pid="26" name="FSC#EVDCFG@15.1400:FileRespEmail">
    <vt:lpwstr/>
  </property>
  <property fmtid="{D5CDD505-2E9C-101B-9397-08002B2CF9AE}" pid="27" name="FSC#EVDCFG@15.1400:FileRespFax">
    <vt:lpwstr/>
  </property>
  <property fmtid="{D5CDD505-2E9C-101B-9397-08002B2CF9AE}" pid="28" name="FSC#EVDCFG@15.1400:FileRespHome">
    <vt:lpwstr/>
  </property>
  <property fmtid="{D5CDD505-2E9C-101B-9397-08002B2CF9AE}" pid="29" name="FSC#EVDCFG@15.1400:FileResponsible">
    <vt:lpwstr/>
  </property>
  <property fmtid="{D5CDD505-2E9C-101B-9397-08002B2CF9AE}" pid="30" name="FSC#EVDCFG@15.1400:FileRespOrg">
    <vt:lpwstr>Schriftgutverwaltung</vt:lpwstr>
  </property>
  <property fmtid="{D5CDD505-2E9C-101B-9397-08002B2CF9AE}" pid="31" name="FSC#EVDCFG@15.1400:FileRespOrgHome">
    <vt:lpwstr/>
  </property>
  <property fmtid="{D5CDD505-2E9C-101B-9397-08002B2CF9AE}" pid="32" name="FSC#EVDCFG@15.1400:FileRespOrgStreet">
    <vt:lpwstr/>
  </property>
  <property fmtid="{D5CDD505-2E9C-101B-9397-08002B2CF9AE}" pid="33" name="FSC#EVDCFG@15.1400:FileRespOrgZipCode">
    <vt:lpwstr/>
  </property>
  <property fmtid="{D5CDD505-2E9C-101B-9397-08002B2CF9AE}" pid="34" name="FSC#EVDCFG@15.1400:FileRespshortsign">
    <vt:lpwstr/>
  </property>
  <property fmtid="{D5CDD505-2E9C-101B-9397-08002B2CF9AE}" pid="35" name="FSC#EVDCFG@15.1400:FileRespStreet">
    <vt:lpwstr/>
  </property>
  <property fmtid="{D5CDD505-2E9C-101B-9397-08002B2CF9AE}" pid="36" name="FSC#EVDCFG@15.1400:FileRespTel">
    <vt:lpwstr/>
  </property>
  <property fmtid="{D5CDD505-2E9C-101B-9397-08002B2CF9AE}" pid="37" name="FSC#EVDCFG@15.1400:FileRespZipCode">
    <vt:lpwstr/>
  </property>
  <property fmtid="{D5CDD505-2E9C-101B-9397-08002B2CF9AE}" pid="38" name="FSC#EVDCFG@15.1400:OutAttachElectr">
    <vt:lpwstr/>
  </property>
  <property fmtid="{D5CDD505-2E9C-101B-9397-08002B2CF9AE}" pid="39" name="FSC#EVDCFG@15.1400:OutAttachPhysic">
    <vt:lpwstr/>
  </property>
  <property fmtid="{D5CDD505-2E9C-101B-9397-08002B2CF9AE}" pid="40" name="FSC#EVDCFG@15.1400:SignAcceptedDraft1">
    <vt:lpwstr/>
  </property>
  <property fmtid="{D5CDD505-2E9C-101B-9397-08002B2CF9AE}" pid="41" name="FSC#EVDCFG@15.1400:SignAcceptedDraft1FR">
    <vt:lpwstr/>
  </property>
  <property fmtid="{D5CDD505-2E9C-101B-9397-08002B2CF9AE}" pid="42" name="FSC#EVDCFG@15.1400:SignAcceptedDraft2">
    <vt:lpwstr/>
  </property>
  <property fmtid="{D5CDD505-2E9C-101B-9397-08002B2CF9AE}" pid="43" name="FSC#EVDCFG@15.1400:SignAcceptedDraft2FR">
    <vt:lpwstr/>
  </property>
  <property fmtid="{D5CDD505-2E9C-101B-9397-08002B2CF9AE}" pid="44" name="FSC#EVDCFG@15.1400:SignApproved1">
    <vt:lpwstr/>
  </property>
  <property fmtid="{D5CDD505-2E9C-101B-9397-08002B2CF9AE}" pid="45" name="FSC#EVDCFG@15.1400:SignApproved1FR">
    <vt:lpwstr/>
  </property>
  <property fmtid="{D5CDD505-2E9C-101B-9397-08002B2CF9AE}" pid="46" name="FSC#EVDCFG@15.1400:SignApproved2">
    <vt:lpwstr/>
  </property>
  <property fmtid="{D5CDD505-2E9C-101B-9397-08002B2CF9AE}" pid="47" name="FSC#EVDCFG@15.1400:SignApproved2FR">
    <vt:lpwstr/>
  </property>
  <property fmtid="{D5CDD505-2E9C-101B-9397-08002B2CF9AE}" pid="48" name="FSC#EVDCFG@15.1400:SubDossierBarCode">
    <vt:lpwstr/>
  </property>
  <property fmtid="{D5CDD505-2E9C-101B-9397-08002B2CF9AE}" pid="49" name="FSC#EVDCFG@15.1400:Subject">
    <vt:lpwstr/>
  </property>
  <property fmtid="{D5CDD505-2E9C-101B-9397-08002B2CF9AE}" pid="50" name="FSC#EVDCFG@15.1400:Title">
    <vt:lpwstr>Präsentation</vt:lpwstr>
  </property>
  <property fmtid="{D5CDD505-2E9C-101B-9397-08002B2CF9AE}" pid="51" name="FSC#EVDCFG@15.1400:UserFunction">
    <vt:lpwstr/>
  </property>
  <property fmtid="{D5CDD505-2E9C-101B-9397-08002B2CF9AE}" pid="52" name="FSC#EVDCFG@15.1400:SalutationEnglish">
    <vt:lpwstr>Communication Unit_x000d_
Records Management</vt:lpwstr>
  </property>
  <property fmtid="{D5CDD505-2E9C-101B-9397-08002B2CF9AE}" pid="53" name="FSC#EVDCFG@15.1400:SalutationFrench">
    <vt:lpwstr>Secteur Communication_x000d_
Gestion documentaire</vt:lpwstr>
  </property>
  <property fmtid="{D5CDD505-2E9C-101B-9397-08002B2CF9AE}" pid="54" name="FSC#EVDCFG@15.1400:SalutationGerman">
    <vt:lpwstr>Fachbereich Kommunikation_x000d_
Schriftgutverwaltung</vt:lpwstr>
  </property>
  <property fmtid="{D5CDD505-2E9C-101B-9397-08002B2CF9AE}" pid="55" name="FSC#EVDCFG@15.1400:SalutationItalian">
    <vt:lpwstr>Settore Comunicazione_x000d_
Gestione dei documenti</vt:lpwstr>
  </property>
  <property fmtid="{D5CDD505-2E9C-101B-9397-08002B2CF9AE}" pid="56" name="FSC#EVDCFG@15.1400:SalutationEnglishUser">
    <vt:lpwstr/>
  </property>
  <property fmtid="{D5CDD505-2E9C-101B-9397-08002B2CF9AE}" pid="57" name="FSC#EVDCFG@15.1400:SalutationFrenchUser">
    <vt:lpwstr/>
  </property>
  <property fmtid="{D5CDD505-2E9C-101B-9397-08002B2CF9AE}" pid="58" name="FSC#EVDCFG@15.1400:SalutationGermanUser">
    <vt:lpwstr/>
  </property>
  <property fmtid="{D5CDD505-2E9C-101B-9397-08002B2CF9AE}" pid="59" name="FSC#EVDCFG@15.1400:SalutationItalianUser">
    <vt:lpwstr/>
  </property>
  <property fmtid="{D5CDD505-2E9C-101B-9397-08002B2CF9AE}" pid="60" name="FSC#COOELAK@1.1001:IncomingNumber">
    <vt:lpwstr/>
  </property>
  <property fmtid="{D5CDD505-2E9C-101B-9397-08002B2CF9AE}" pid="61" name="FSC#COOELAK@1.1001:IncomingSubject">
    <vt:lpwstr/>
  </property>
  <property fmtid="{D5CDD505-2E9C-101B-9397-08002B2CF9AE}" pid="62" name="FSC#COOELAK@1.1001:ProcessResponsible">
    <vt:lpwstr/>
  </property>
  <property fmtid="{D5CDD505-2E9C-101B-9397-08002B2CF9AE}" pid="63" name="FSC#COOELAK@1.1001:ProcessResponsiblePhone">
    <vt:lpwstr/>
  </property>
  <property fmtid="{D5CDD505-2E9C-101B-9397-08002B2CF9AE}" pid="64" name="FSC#COOELAK@1.1001:ProcessResponsibleMail">
    <vt:lpwstr/>
  </property>
  <property fmtid="{D5CDD505-2E9C-101B-9397-08002B2CF9AE}" pid="65" name="FSC#COOELAK@1.1001:ProcessResponsibleFax">
    <vt:lpwstr/>
  </property>
  <property fmtid="{D5CDD505-2E9C-101B-9397-08002B2CF9AE}" pid="66" name="FSC#COOELAK@1.1001:ApproverFirstName">
    <vt:lpwstr/>
  </property>
  <property fmtid="{D5CDD505-2E9C-101B-9397-08002B2CF9AE}" pid="67" name="FSC#COOELAK@1.1001:ApproverSurName">
    <vt:lpwstr/>
  </property>
  <property fmtid="{D5CDD505-2E9C-101B-9397-08002B2CF9AE}" pid="68" name="FSC#COOELAK@1.1001:ApproverTitle">
    <vt:lpwstr/>
  </property>
  <property fmtid="{D5CDD505-2E9C-101B-9397-08002B2CF9AE}" pid="69" name="FSC#COOELAK@1.1001:ExternalDate">
    <vt:lpwstr/>
  </property>
  <property fmtid="{D5CDD505-2E9C-101B-9397-08002B2CF9AE}" pid="70" name="FSC#COOELAK@1.1001:SettlementApprovedAt">
    <vt:lpwstr/>
  </property>
  <property fmtid="{D5CDD505-2E9C-101B-9397-08002B2CF9AE}" pid="71" name="FSC#COOELAK@1.1001:BaseNumber">
    <vt:lpwstr>041.631 </vt:lpwstr>
  </property>
  <property fmtid="{D5CDD505-2E9C-101B-9397-08002B2CF9AE}" pid="72" name="FSC#ELAKGOV@1.1001:PersonalSubjGender">
    <vt:lpwstr/>
  </property>
  <property fmtid="{D5CDD505-2E9C-101B-9397-08002B2CF9AE}" pid="73" name="FSC#ELAKGOV@1.1001:PersonalSubjFirstName">
    <vt:lpwstr/>
  </property>
  <property fmtid="{D5CDD505-2E9C-101B-9397-08002B2CF9AE}" pid="74" name="FSC#ELAKGOV@1.1001:PersonalSubjSurName">
    <vt:lpwstr/>
  </property>
  <property fmtid="{D5CDD505-2E9C-101B-9397-08002B2CF9AE}" pid="75" name="FSC#ELAKGOV@1.1001:PersonalSubjSalutation">
    <vt:lpwstr/>
  </property>
  <property fmtid="{D5CDD505-2E9C-101B-9397-08002B2CF9AE}" pid="76" name="FSC#ELAKGOV@1.1001:PersonalSubjAddress">
    <vt:lpwstr/>
  </property>
  <property fmtid="{D5CDD505-2E9C-101B-9397-08002B2CF9AE}" pid="77" name="FSC#EVDCFG@15.1400:FileRespOrgShortname">
    <vt:lpwstr>SGV / BLW</vt:lpwstr>
  </property>
  <property fmtid="{D5CDD505-2E9C-101B-9397-08002B2CF9AE}" pid="78" name="FSC#EVDCFG@15.1400:UserInCharge">
    <vt:lpwstr/>
  </property>
  <property fmtid="{D5CDD505-2E9C-101B-9397-08002B2CF9AE}" pid="79" name="FSC#EVDCFG@15.1400:ActualVersionNumber">
    <vt:lpwstr>4</vt:lpwstr>
  </property>
  <property fmtid="{D5CDD505-2E9C-101B-9397-08002B2CF9AE}" pid="80" name="FSC#EVDCFG@15.1400:ActualVersionCreatedAt">
    <vt:lpwstr>2014-05-04T22:56:31</vt:lpwstr>
  </property>
  <property fmtid="{D5CDD505-2E9C-101B-9397-08002B2CF9AE}" pid="81" name="FSC#EVDCFG@15.1400:ResponsibleBureau_DE">
    <vt:lpwstr>Bundesamt für Landwirtschaft BLW</vt:lpwstr>
  </property>
  <property fmtid="{D5CDD505-2E9C-101B-9397-08002B2CF9AE}" pid="82" name="FSC#EVDCFG@15.1400:ResponsibleBureau_EN">
    <vt:lpwstr>Federal Office for Agriculture FOAG</vt:lpwstr>
  </property>
  <property fmtid="{D5CDD505-2E9C-101B-9397-08002B2CF9AE}" pid="83" name="FSC#EVDCFG@15.1400:ResponsibleBureau_FR">
    <vt:lpwstr>Office fédéral de l'agriculture OFAG</vt:lpwstr>
  </property>
  <property fmtid="{D5CDD505-2E9C-101B-9397-08002B2CF9AE}" pid="84" name="FSC#EVDCFG@15.1400:ResponsibleBureau_IT">
    <vt:lpwstr>Ufficio federale dell'agricoltura UFAG</vt:lpwstr>
  </property>
  <property fmtid="{D5CDD505-2E9C-101B-9397-08002B2CF9AE}" pid="85" name="FSC#COOELAK@1.1001:CurrentUserRolePos">
    <vt:lpwstr>Sachbearbeiter/-in</vt:lpwstr>
  </property>
  <property fmtid="{D5CDD505-2E9C-101B-9397-08002B2CF9AE}" pid="86" name="FSC#COOELAK@1.1001:CurrentUserEmail">
    <vt:lpwstr>simon.briner@blw.admin.ch</vt:lpwstr>
  </property>
  <property fmtid="{D5CDD505-2E9C-101B-9397-08002B2CF9AE}" pid="87" name="FSC#EVDCFG@15.1400:UserInChargeUserTitle">
    <vt:lpwstr/>
  </property>
  <property fmtid="{D5CDD505-2E9C-101B-9397-08002B2CF9AE}" pid="88" name="FSC#EVDCFG@15.1400:UserInChargeUserName">
    <vt:lpwstr/>
  </property>
  <property fmtid="{D5CDD505-2E9C-101B-9397-08002B2CF9AE}" pid="89" name="FSC#EVDCFG@15.1400:UserInChargeUserFirstname">
    <vt:lpwstr/>
  </property>
  <property fmtid="{D5CDD505-2E9C-101B-9397-08002B2CF9AE}" pid="90" name="FSC#EVDCFG@15.1400:UserInChargeUserEnvSalutationDE">
    <vt:lpwstr/>
  </property>
  <property fmtid="{D5CDD505-2E9C-101B-9397-08002B2CF9AE}" pid="91" name="FSC#EVDCFG@15.1400:UserInChargeUserEnvSalutationEN">
    <vt:lpwstr/>
  </property>
  <property fmtid="{D5CDD505-2E9C-101B-9397-08002B2CF9AE}" pid="92" name="FSC#EVDCFG@15.1400:UserInChargeUserEnvSalutationFR">
    <vt:lpwstr/>
  </property>
  <property fmtid="{D5CDD505-2E9C-101B-9397-08002B2CF9AE}" pid="93" name="FSC#EVDCFG@15.1400:UserInChargeUserEnvSalutationIT">
    <vt:lpwstr/>
  </property>
  <property fmtid="{D5CDD505-2E9C-101B-9397-08002B2CF9AE}" pid="94" name="FSC#EVDCFG@15.1400:FilerespUserPersonTitle">
    <vt:lpwstr/>
  </property>
  <property fmtid="{D5CDD505-2E9C-101B-9397-08002B2CF9AE}" pid="95" name="FSC#EVDCFG@15.1400:Address">
    <vt:lpwstr/>
  </property>
  <property fmtid="{D5CDD505-2E9C-101B-9397-08002B2CF9AE}" pid="96" name="FSC#EVDCFG@15.1400:DocumentID">
    <vt:lpwstr/>
  </property>
  <property fmtid="{D5CDD505-2E9C-101B-9397-08002B2CF9AE}" pid="97" name="FSC#EVDCFG@15.1400:DossierBarCode">
    <vt:lpwstr/>
  </property>
  <property fmtid="{D5CDD505-2E9C-101B-9397-08002B2CF9AE}" pid="98" name="FSC#EVDCFG@15.1400:ResponsibleEditorFirstname">
    <vt:lpwstr/>
  </property>
  <property fmtid="{D5CDD505-2E9C-101B-9397-08002B2CF9AE}" pid="99" name="FSC#EVDCFG@15.1400:ResponsibleEditorSurname">
    <vt:lpwstr/>
  </property>
  <property fmtid="{D5CDD505-2E9C-101B-9397-08002B2CF9AE}" pid="100" name="FSC#EVDCFG@15.1400:GroupTitle">
    <vt:lpwstr>Schriftgutverwaltung</vt:lpwstr>
  </property>
  <property fmtid="{D5CDD505-2E9C-101B-9397-08002B2CF9AE}" pid="101" name="FSC#ATSTATECFG@1.1001:Office">
    <vt:lpwstr/>
  </property>
  <property fmtid="{D5CDD505-2E9C-101B-9397-08002B2CF9AE}" pid="102" name="FSC#ATSTATECFG@1.1001:Agent">
    <vt:lpwstr/>
  </property>
  <property fmtid="{D5CDD505-2E9C-101B-9397-08002B2CF9AE}" pid="103" name="FSC#ATSTATECFG@1.1001:AgentPhone">
    <vt:lpwstr/>
  </property>
  <property fmtid="{D5CDD505-2E9C-101B-9397-08002B2CF9AE}" pid="104" name="FSC#ATSTATECFG@1.1001:DepartmentFax">
    <vt:lpwstr/>
  </property>
  <property fmtid="{D5CDD505-2E9C-101B-9397-08002B2CF9AE}" pid="105" name="FSC#ATSTATECFG@1.1001:DepartmentEmail">
    <vt:lpwstr/>
  </property>
  <property fmtid="{D5CDD505-2E9C-101B-9397-08002B2CF9AE}" pid="106" name="FSC#ATSTATECFG@1.1001:SubfileDate">
    <vt:lpwstr/>
  </property>
  <property fmtid="{D5CDD505-2E9C-101B-9397-08002B2CF9AE}" pid="107" name="FSC#ATSTATECFG@1.1001:SubfileSubject">
    <vt:lpwstr>Präsentation_x000d_
</vt:lpwstr>
  </property>
  <property fmtid="{D5CDD505-2E9C-101B-9397-08002B2CF9AE}" pid="108" name="FSC#ATSTATECFG@1.1001:DepartmentZipCode">
    <vt:lpwstr/>
  </property>
  <property fmtid="{D5CDD505-2E9C-101B-9397-08002B2CF9AE}" pid="109" name="FSC#ATSTATECFG@1.1001:DepartmentCountry">
    <vt:lpwstr/>
  </property>
  <property fmtid="{D5CDD505-2E9C-101B-9397-08002B2CF9AE}" pid="110" name="FSC#ATSTATECFG@1.1001:DepartmentCity">
    <vt:lpwstr/>
  </property>
  <property fmtid="{D5CDD505-2E9C-101B-9397-08002B2CF9AE}" pid="111" name="FSC#ATSTATECFG@1.1001:DepartmentStreet">
    <vt:lpwstr/>
  </property>
  <property fmtid="{D5CDD505-2E9C-101B-9397-08002B2CF9AE}" pid="112" name="FSC#ATSTATECFG@1.1001:DepartmentDVR">
    <vt:lpwstr/>
  </property>
  <property fmtid="{D5CDD505-2E9C-101B-9397-08002B2CF9AE}" pid="113" name="FSC#ATSTATECFG@1.1001:DepartmentUID">
    <vt:lpwstr/>
  </property>
  <property fmtid="{D5CDD505-2E9C-101B-9397-08002B2CF9AE}" pid="114" name="FSC#ATSTATECFG@1.1001:SubfileReference">
    <vt:lpwstr>2013/007167/00002</vt:lpwstr>
  </property>
  <property fmtid="{D5CDD505-2E9C-101B-9397-08002B2CF9AE}" pid="115" name="FSC#ATSTATECFG@1.1001:Clause">
    <vt:lpwstr/>
  </property>
  <property fmtid="{D5CDD505-2E9C-101B-9397-08002B2CF9AE}" pid="116" name="FSC#ATSTATECFG@1.1001:ApprovedSignature">
    <vt:lpwstr/>
  </property>
  <property fmtid="{D5CDD505-2E9C-101B-9397-08002B2CF9AE}" pid="117" name="FSC#ATSTATECFG@1.1001:BankAccount">
    <vt:lpwstr/>
  </property>
  <property fmtid="{D5CDD505-2E9C-101B-9397-08002B2CF9AE}" pid="118" name="FSC#ATSTATECFG@1.1001:BankAccountOwner">
    <vt:lpwstr/>
  </property>
  <property fmtid="{D5CDD505-2E9C-101B-9397-08002B2CF9AE}" pid="119" name="FSC#ATSTATECFG@1.1001:BankInstitute">
    <vt:lpwstr/>
  </property>
  <property fmtid="{D5CDD505-2E9C-101B-9397-08002B2CF9AE}" pid="120" name="FSC#ATSTATECFG@1.1001:BankAccountID">
    <vt:lpwstr/>
  </property>
  <property fmtid="{D5CDD505-2E9C-101B-9397-08002B2CF9AE}" pid="121" name="FSC#ATSTATECFG@1.1001:BankAccountIBAN">
    <vt:lpwstr/>
  </property>
  <property fmtid="{D5CDD505-2E9C-101B-9397-08002B2CF9AE}" pid="122" name="FSC#ATSTATECFG@1.1001:BankAccountBIC">
    <vt:lpwstr/>
  </property>
  <property fmtid="{D5CDD505-2E9C-101B-9397-08002B2CF9AE}" pid="123" name="FSC#ATSTATECFG@1.1001:BankName">
    <vt:lpwstr/>
  </property>
  <property fmtid="{D5CDD505-2E9C-101B-9397-08002B2CF9AE}" pid="124" name="FSC#CCAPRECONFIG@15.1001:AddrAnrede">
    <vt:lpwstr/>
  </property>
  <property fmtid="{D5CDD505-2E9C-101B-9397-08002B2CF9AE}" pid="125" name="FSC#CCAPRECONFIG@15.1001:AddrTitel">
    <vt:lpwstr/>
  </property>
  <property fmtid="{D5CDD505-2E9C-101B-9397-08002B2CF9AE}" pid="126" name="FSC#CCAPRECONFIG@15.1001:AddrNachgestellter_Titel">
    <vt:lpwstr/>
  </property>
  <property fmtid="{D5CDD505-2E9C-101B-9397-08002B2CF9AE}" pid="127" name="FSC#CCAPRECONFIG@15.1001:AddrVorname">
    <vt:lpwstr/>
  </property>
  <property fmtid="{D5CDD505-2E9C-101B-9397-08002B2CF9AE}" pid="128" name="FSC#CCAPRECONFIG@15.1001:AddrNachname">
    <vt:lpwstr/>
  </property>
  <property fmtid="{D5CDD505-2E9C-101B-9397-08002B2CF9AE}" pid="129" name="FSC#CCAPRECONFIG@15.1001:AddrzH">
    <vt:lpwstr/>
  </property>
  <property fmtid="{D5CDD505-2E9C-101B-9397-08002B2CF9AE}" pid="130" name="FSC#CCAPRECONFIG@15.1001:AddrGeschlecht">
    <vt:lpwstr/>
  </property>
  <property fmtid="{D5CDD505-2E9C-101B-9397-08002B2CF9AE}" pid="131" name="FSC#CCAPRECONFIG@15.1001:AddrStrasse">
    <vt:lpwstr/>
  </property>
  <property fmtid="{D5CDD505-2E9C-101B-9397-08002B2CF9AE}" pid="132" name="FSC#CCAPRECONFIG@15.1001:AddrHausnummer">
    <vt:lpwstr/>
  </property>
  <property fmtid="{D5CDD505-2E9C-101B-9397-08002B2CF9AE}" pid="133" name="FSC#CCAPRECONFIG@15.1001:AddrStiege">
    <vt:lpwstr/>
  </property>
  <property fmtid="{D5CDD505-2E9C-101B-9397-08002B2CF9AE}" pid="134" name="FSC#CCAPRECONFIG@15.1001:AddrTuer">
    <vt:lpwstr/>
  </property>
  <property fmtid="{D5CDD505-2E9C-101B-9397-08002B2CF9AE}" pid="135" name="FSC#CCAPRECONFIG@15.1001:AddrPostfach">
    <vt:lpwstr/>
  </property>
  <property fmtid="{D5CDD505-2E9C-101B-9397-08002B2CF9AE}" pid="136" name="FSC#CCAPRECONFIG@15.1001:AddrPostleitzahl">
    <vt:lpwstr/>
  </property>
  <property fmtid="{D5CDD505-2E9C-101B-9397-08002B2CF9AE}" pid="137" name="FSC#CCAPRECONFIG@15.1001:AddrOrt">
    <vt:lpwstr/>
  </property>
  <property fmtid="{D5CDD505-2E9C-101B-9397-08002B2CF9AE}" pid="138" name="FSC#CCAPRECONFIG@15.1001:AddrLand">
    <vt:lpwstr/>
  </property>
  <property fmtid="{D5CDD505-2E9C-101B-9397-08002B2CF9AE}" pid="139" name="FSC#CCAPRECONFIG@15.1001:AddrEmail">
    <vt:lpwstr/>
  </property>
  <property fmtid="{D5CDD505-2E9C-101B-9397-08002B2CF9AE}" pid="140" name="FSC#CCAPRECONFIG@15.1001:AddrAdresse">
    <vt:lpwstr/>
  </property>
  <property fmtid="{D5CDD505-2E9C-101B-9397-08002B2CF9AE}" pid="141" name="FSC#CCAPRECONFIG@15.1001:AddrFax">
    <vt:lpwstr/>
  </property>
  <property fmtid="{D5CDD505-2E9C-101B-9397-08002B2CF9AE}" pid="142" name="FSC#CCAPRECONFIG@15.1001:AddrOrganisationsname">
    <vt:lpwstr/>
  </property>
  <property fmtid="{D5CDD505-2E9C-101B-9397-08002B2CF9AE}" pid="143" name="FSC#CCAPRECONFIG@15.1001:AddrOrganisationskurzname">
    <vt:lpwstr/>
  </property>
  <property fmtid="{D5CDD505-2E9C-101B-9397-08002B2CF9AE}" pid="144" name="FSC#CCAPRECONFIG@15.1001:AddrAbschriftsbemerkung">
    <vt:lpwstr/>
  </property>
  <property fmtid="{D5CDD505-2E9C-101B-9397-08002B2CF9AE}" pid="145" name="FSC#CCAPRECONFIG@15.1001:AddrName_Zeile_2">
    <vt:lpwstr/>
  </property>
  <property fmtid="{D5CDD505-2E9C-101B-9397-08002B2CF9AE}" pid="146" name="FSC#CCAPRECONFIG@15.1001:AddrName_Zeile_3">
    <vt:lpwstr/>
  </property>
  <property fmtid="{D5CDD505-2E9C-101B-9397-08002B2CF9AE}" pid="147" name="FSC#CCAPRECONFIG@15.1001:AddrPostalischeAdresse">
    <vt:lpwstr/>
  </property>
  <property fmtid="{D5CDD505-2E9C-101B-9397-08002B2CF9AE}" pid="148" name="FSC#FSCFOLIO@1.1001:docpropproject">
    <vt:lpwstr/>
  </property>
</Properties>
</file>