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89"/>
    <p:restoredTop sz="94181"/>
  </p:normalViewPr>
  <p:slideViewPr>
    <p:cSldViewPr snapToGrid="0" snapToObjects="1">
      <p:cViewPr>
        <p:scale>
          <a:sx n="78" d="100"/>
          <a:sy n="78" d="100"/>
        </p:scale>
        <p:origin x="-560" y="-6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608E9-B5E1-B441-AB02-286ABBDB9482}" type="datetimeFigureOut">
              <a:rPr lang="en-US" smtClean="0"/>
              <a:t>15.03.18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C01D7-60F5-FF43-9A23-42DE034BC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15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608E9-B5E1-B441-AB02-286ABBDB9482}" type="datetimeFigureOut">
              <a:rPr lang="en-US" smtClean="0"/>
              <a:t>15.03.18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C01D7-60F5-FF43-9A23-42DE034BC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5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608E9-B5E1-B441-AB02-286ABBDB9482}" type="datetimeFigureOut">
              <a:rPr lang="en-US" smtClean="0"/>
              <a:t>15.03.18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C01D7-60F5-FF43-9A23-42DE034BC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996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608E9-B5E1-B441-AB02-286ABBDB9482}" type="datetimeFigureOut">
              <a:rPr lang="en-US" smtClean="0"/>
              <a:t>15.03.18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C01D7-60F5-FF43-9A23-42DE034BC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492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608E9-B5E1-B441-AB02-286ABBDB9482}" type="datetimeFigureOut">
              <a:rPr lang="en-US" smtClean="0"/>
              <a:t>15.03.18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C01D7-60F5-FF43-9A23-42DE034BC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787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608E9-B5E1-B441-AB02-286ABBDB9482}" type="datetimeFigureOut">
              <a:rPr lang="en-US" smtClean="0"/>
              <a:t>15.03.18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C01D7-60F5-FF43-9A23-42DE034BC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869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608E9-B5E1-B441-AB02-286ABBDB9482}" type="datetimeFigureOut">
              <a:rPr lang="en-US" smtClean="0"/>
              <a:t>15.03.18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C01D7-60F5-FF43-9A23-42DE034BC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043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608E9-B5E1-B441-AB02-286ABBDB9482}" type="datetimeFigureOut">
              <a:rPr lang="en-US" smtClean="0"/>
              <a:t>15.03.18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C01D7-60F5-FF43-9A23-42DE034BC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55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608E9-B5E1-B441-AB02-286ABBDB9482}" type="datetimeFigureOut">
              <a:rPr lang="en-US" smtClean="0"/>
              <a:t>15.03.18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C01D7-60F5-FF43-9A23-42DE034BC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109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608E9-B5E1-B441-AB02-286ABBDB9482}" type="datetimeFigureOut">
              <a:rPr lang="en-US" smtClean="0"/>
              <a:t>15.03.18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C01D7-60F5-FF43-9A23-42DE034BC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986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608E9-B5E1-B441-AB02-286ABBDB9482}" type="datetimeFigureOut">
              <a:rPr lang="en-US" smtClean="0"/>
              <a:t>15.03.18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C01D7-60F5-FF43-9A23-42DE034BC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43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608E9-B5E1-B441-AB02-286ABBDB9482}" type="datetimeFigureOut">
              <a:rPr lang="en-US" smtClean="0"/>
              <a:t>15.03.18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C01D7-60F5-FF43-9A23-42DE034BC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80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42444"/>
            <a:ext cx="9144000" cy="2387600"/>
          </a:xfrm>
        </p:spPr>
        <p:txBody>
          <a:bodyPr/>
          <a:lstStyle/>
          <a:p>
            <a:r>
              <a:rPr lang="en-US" b="1" dirty="0" smtClean="0"/>
              <a:t>The </a:t>
            </a:r>
            <a:r>
              <a:rPr lang="en-US" b="1" dirty="0" err="1" smtClean="0"/>
              <a:t>Geoeconomics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smtClean="0"/>
              <a:t>of </a:t>
            </a:r>
            <a:r>
              <a:rPr lang="en-US" b="1" smtClean="0"/>
              <a:t>the Twenty-First </a:t>
            </a:r>
            <a:r>
              <a:rPr lang="en-US" b="1" dirty="0" smtClean="0"/>
              <a:t>Century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68569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Michael Lind</a:t>
            </a:r>
          </a:p>
          <a:p>
            <a:r>
              <a:rPr lang="en-US" dirty="0" smtClean="0"/>
              <a:t>Visiting Professor</a:t>
            </a:r>
          </a:p>
          <a:p>
            <a:r>
              <a:rPr lang="en-US" dirty="0" smtClean="0"/>
              <a:t>The Lyndon B. Johnson School of Public Affairs</a:t>
            </a:r>
          </a:p>
          <a:p>
            <a:r>
              <a:rPr lang="en-US" dirty="0" smtClean="0"/>
              <a:t>The University of Texas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641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6041" y="141620"/>
            <a:ext cx="88080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effectLst/>
                <a:latin typeface="Calibri" charset="0"/>
                <a:ea typeface="Calibri" charset="0"/>
                <a:cs typeface="Arial" charset="0"/>
              </a:rPr>
              <a:t> </a:t>
            </a:r>
          </a:p>
          <a:p>
            <a:r>
              <a:rPr lang="en-US" dirty="0" smtClean="0">
                <a:effectLst/>
                <a:latin typeface="Calibri" charset="0"/>
                <a:ea typeface="Calibri" charset="0"/>
                <a:cs typeface="Arial" charset="0"/>
              </a:rPr>
              <a:t> </a:t>
            </a:r>
            <a:endParaRPr lang="en-US" sz="2000" b="1" dirty="0" smtClean="0">
              <a:effectLst/>
              <a:latin typeface="Calibri" charset="0"/>
              <a:ea typeface="Calibri" charset="0"/>
              <a:cs typeface="Arial" charset="0"/>
            </a:endParaRPr>
          </a:p>
          <a:p>
            <a:r>
              <a:rPr lang="en-US" sz="2000" b="1" dirty="0" smtClean="0">
                <a:effectLst/>
                <a:latin typeface="Calibri" charset="0"/>
                <a:ea typeface="Calibri" charset="0"/>
                <a:cs typeface="Arial" charset="0"/>
              </a:rPr>
              <a:t>An Economic NATO:   The Failed Transatlantic Trade and Investment Partnership</a:t>
            </a:r>
            <a:endParaRPr lang="en-US" sz="2000" b="1" dirty="0">
              <a:effectLst/>
              <a:latin typeface="Calibri" charset="0"/>
              <a:ea typeface="Calibri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42755" y="5259746"/>
            <a:ext cx="2110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effectLst/>
                <a:latin typeface="Calibri" charset="0"/>
                <a:ea typeface="Calibri" charset="0"/>
                <a:cs typeface="Arial" charset="0"/>
              </a:rPr>
              <a:t>Map from Wikipedia</a:t>
            </a:r>
            <a:endParaRPr lang="en-US">
              <a:effectLst/>
              <a:latin typeface="Calibri" charset="0"/>
              <a:ea typeface="Calibri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700" y="1346200"/>
            <a:ext cx="8102600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949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3666" y="671804"/>
            <a:ext cx="5486399" cy="52812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45974" y="5953028"/>
            <a:ext cx="113460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effectLst/>
                <a:latin typeface="Calibri" charset="0"/>
                <a:ea typeface="Calibri" charset="0"/>
                <a:cs typeface="Arial" charset="0"/>
              </a:rPr>
              <a:t>Source:  “Population Growth 2000-2050,” </a:t>
            </a:r>
            <a:r>
              <a:rPr lang="en-US" dirty="0" err="1" smtClean="0">
                <a:effectLst/>
                <a:latin typeface="Calibri" charset="0"/>
                <a:ea typeface="Calibri" charset="0"/>
                <a:cs typeface="Arial" charset="0"/>
              </a:rPr>
              <a:t>Institut</a:t>
            </a:r>
            <a:r>
              <a:rPr lang="en-US" dirty="0" smtClean="0">
                <a:effectLst/>
                <a:latin typeface="Calibri" charset="0"/>
                <a:ea typeface="Calibri" charset="0"/>
                <a:cs typeface="Arial" charset="0"/>
              </a:rPr>
              <a:t> National </a:t>
            </a:r>
            <a:r>
              <a:rPr lang="en-US" dirty="0" err="1" smtClean="0">
                <a:effectLst/>
                <a:latin typeface="Calibri" charset="0"/>
                <a:ea typeface="Calibri" charset="0"/>
                <a:cs typeface="Arial" charset="0"/>
              </a:rPr>
              <a:t>D’Etudes</a:t>
            </a:r>
            <a:r>
              <a:rPr lang="en-US" dirty="0" smtClean="0">
                <a:effectLst/>
                <a:latin typeface="Calibri" charset="0"/>
                <a:ea typeface="Calibri" charset="0"/>
                <a:cs typeface="Arial" charset="0"/>
              </a:rPr>
              <a:t> </a:t>
            </a:r>
            <a:r>
              <a:rPr lang="en-US" dirty="0" err="1" smtClean="0">
                <a:effectLst/>
                <a:latin typeface="Calibri" charset="0"/>
                <a:ea typeface="Calibri" charset="0"/>
                <a:cs typeface="Arial" charset="0"/>
              </a:rPr>
              <a:t>Demographiques</a:t>
            </a:r>
            <a:r>
              <a:rPr lang="en-US" dirty="0" smtClean="0">
                <a:effectLst/>
                <a:latin typeface="Calibri" charset="0"/>
                <a:ea typeface="Calibri" charset="0"/>
                <a:cs typeface="Arial" charset="0"/>
              </a:rPr>
              <a:t> (INED)</a:t>
            </a:r>
            <a:endParaRPr lang="en-US" dirty="0">
              <a:effectLst/>
              <a:latin typeface="Calibri" charset="0"/>
              <a:ea typeface="Calibri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33666" y="302472"/>
            <a:ext cx="61542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effectLst/>
                <a:latin typeface="Calibri" charset="0"/>
                <a:ea typeface="Calibri" charset="0"/>
                <a:cs typeface="Arial" charset="0"/>
              </a:rPr>
              <a:t>Population Growth to 2050:  The Rise of Africa and India</a:t>
            </a:r>
            <a:endParaRPr lang="en-US" sz="2000" b="1" dirty="0">
              <a:effectLst/>
              <a:latin typeface="Calibri" charset="0"/>
              <a:ea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725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535126" y="810657"/>
            <a:ext cx="9330612" cy="43480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35126" y="410547"/>
            <a:ext cx="3708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effectLst/>
                <a:latin typeface="Times New Roman" charset="0"/>
                <a:ea typeface="Calibri" charset="0"/>
                <a:cs typeface="Arial" charset="0"/>
              </a:rPr>
              <a:t>Global Population in 2100</a:t>
            </a:r>
            <a:endParaRPr lang="en-US" sz="2000" b="1" dirty="0">
              <a:effectLst/>
              <a:latin typeface="Calibri" charset="0"/>
              <a:ea typeface="Calibri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35125" y="5072835"/>
            <a:ext cx="7198327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2250"/>
              </a:lnSpc>
              <a:spcAft>
                <a:spcPts val="375"/>
              </a:spcAft>
            </a:pPr>
            <a:r>
              <a:rPr lang="en-US" b="1" dirty="0" smtClean="0">
                <a:effectLst/>
                <a:latin typeface="Times New Roman" charset="0"/>
              </a:rPr>
              <a:t>Source: </a:t>
            </a:r>
            <a:r>
              <a:rPr lang="en-US" b="1" dirty="0" err="1" smtClean="0">
                <a:effectLst/>
                <a:latin typeface="Times New Roman" charset="0"/>
              </a:rPr>
              <a:t>Metrocosm</a:t>
            </a:r>
            <a:r>
              <a:rPr lang="en-US" b="1" dirty="0" smtClean="0">
                <a:effectLst/>
                <a:latin typeface="Times New Roman" charset="0"/>
              </a:rPr>
              <a:t>, </a:t>
            </a:r>
            <a:r>
              <a:rPr lang="en-US" b="1" dirty="0" smtClean="0">
                <a:solidFill>
                  <a:srgbClr val="000000"/>
                </a:solidFill>
                <a:effectLst/>
                <a:latin typeface="Open Sans" charset="0"/>
                <a:ea typeface="Times New Roman" charset="0"/>
              </a:rPr>
              <a:t>How to Make Cartograms With Animation</a:t>
            </a:r>
            <a:endParaRPr lang="en-US" sz="4800" b="1" dirty="0" smtClean="0">
              <a:effectLst/>
              <a:latin typeface="Times New Roman" charset="0"/>
            </a:endParaRPr>
          </a:p>
          <a:p>
            <a:pPr fontAlgn="base"/>
            <a:r>
              <a:rPr lang="en-US" dirty="0" smtClean="0">
                <a:solidFill>
                  <a:srgbClr val="555555"/>
                </a:solidFill>
                <a:effectLst/>
                <a:latin typeface="Noto Sans" charset="0"/>
                <a:ea typeface="Calibri" charset="0"/>
              </a:rPr>
              <a:t>October 11, 2015</a:t>
            </a:r>
            <a:endParaRPr lang="en-US" sz="2800" dirty="0">
              <a:effectLst/>
              <a:latin typeface="Times New Roman" charset="0"/>
              <a:ea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710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61360" y="429208"/>
            <a:ext cx="38313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effectLst/>
                <a:latin typeface="Times New Roman" charset="0"/>
                <a:ea typeface="Calibri" charset="0"/>
                <a:cs typeface="Arial" charset="0"/>
              </a:rPr>
              <a:t>Relative Income Levels in 2050</a:t>
            </a:r>
            <a:endParaRPr lang="en-US" sz="2000" b="1" dirty="0">
              <a:effectLst/>
              <a:latin typeface="Calibri" charset="0"/>
              <a:ea typeface="Calibri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8569" y="5454429"/>
            <a:ext cx="101828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effectLst/>
                <a:latin typeface="Calibri" charset="0"/>
                <a:ea typeface="Calibri" charset="0"/>
                <a:cs typeface="Arial" charset="0"/>
              </a:rPr>
              <a:t>Source:  “The Long View: How will the global economic order change by 2050?” (February 2017), </a:t>
            </a:r>
            <a:r>
              <a:rPr lang="en-US" dirty="0" err="1" smtClean="0">
                <a:effectLst/>
                <a:latin typeface="Calibri" charset="0"/>
                <a:ea typeface="Calibri" charset="0"/>
                <a:cs typeface="Arial" charset="0"/>
              </a:rPr>
              <a:t>Pwc.com</a:t>
            </a:r>
            <a:endParaRPr lang="en-US" dirty="0">
              <a:effectLst/>
              <a:latin typeface="Calibri" charset="0"/>
              <a:ea typeface="Calibri" charset="0"/>
              <a:cs typeface="Arial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455" y="923035"/>
            <a:ext cx="8944606" cy="432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900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93838" y="335902"/>
            <a:ext cx="62276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effectLst/>
                <a:latin typeface="Calibri" charset="0"/>
                <a:ea typeface="Calibri" charset="0"/>
                <a:cs typeface="Arial" charset="0"/>
              </a:rPr>
              <a:t>Shares of Global Middle-Class Consumption, 2000-2050</a:t>
            </a:r>
            <a:endParaRPr lang="en-US" sz="2000" b="1" dirty="0">
              <a:effectLst/>
              <a:latin typeface="Calibri" charset="0"/>
              <a:ea typeface="Calibri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13926" y="4833256"/>
            <a:ext cx="105373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effectLst/>
                <a:latin typeface="Calibri" charset="0"/>
                <a:ea typeface="Calibri" charset="0"/>
                <a:cs typeface="Arial" charset="0"/>
              </a:rPr>
              <a:t> </a:t>
            </a:r>
          </a:p>
          <a:p>
            <a:r>
              <a:rPr lang="en-US" dirty="0" smtClean="0">
                <a:effectLst/>
                <a:latin typeface="Calibri" charset="0"/>
                <a:ea typeface="Calibri" charset="0"/>
                <a:cs typeface="Arial" charset="0"/>
              </a:rPr>
              <a:t>Source:</a:t>
            </a:r>
          </a:p>
          <a:p>
            <a:r>
              <a:rPr lang="en-US" dirty="0" smtClean="0">
                <a:effectLst/>
                <a:latin typeface="Calibri" charset="0"/>
                <a:ea typeface="Calibri" charset="0"/>
                <a:cs typeface="Arial" charset="0"/>
              </a:rPr>
              <a:t>National Intelligence Council, “Global Trends 2030:  Alternative Worlds” (December 2012), NIC 2012-001, p. 9.  </a:t>
            </a:r>
            <a:endParaRPr lang="en-US" dirty="0">
              <a:effectLst/>
              <a:latin typeface="Calibri" charset="0"/>
              <a:ea typeface="Calibri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432" y="907789"/>
            <a:ext cx="7975338" cy="420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116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94244" y="426489"/>
            <a:ext cx="50759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effectLst/>
                <a:latin typeface="Times New Roman" charset="0"/>
                <a:ea typeface="Calibri" charset="0"/>
                <a:cs typeface="Arial" charset="0"/>
              </a:rPr>
              <a:t>Shares of global GDP in 2050:  One Estimate</a:t>
            </a:r>
            <a:endParaRPr lang="en-US" sz="2000" b="1" dirty="0">
              <a:effectLst/>
              <a:latin typeface="Calibri" charset="0"/>
              <a:ea typeface="Calibri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4007" y="4817716"/>
            <a:ext cx="110412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effectLst/>
                <a:latin typeface="Times New Roman" charset="0"/>
                <a:ea typeface="Times New Roman" charset="0"/>
                <a:cs typeface="Arial" charset="0"/>
              </a:rPr>
              <a:t>SOURCE: The European Commission:  Directorate-General for Research and Innovation Socio-economic Sciences and Humanities, “Global Europe 2050” (2012), p. 82, Figure 34, “Regional shares of world GDP in 2050 (constant 2005 USD): Under threat Source: CEPII.”</a:t>
            </a:r>
            <a:endParaRPr lang="en-US" dirty="0">
              <a:effectLst/>
              <a:latin typeface="Calibri" charset="0"/>
              <a:ea typeface="Calibri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218" y="795821"/>
            <a:ext cx="7788469" cy="387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8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91069" y="650423"/>
            <a:ext cx="59070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effectLst/>
                <a:latin typeface="Calibri" charset="0"/>
                <a:ea typeface="Calibri" charset="0"/>
                <a:cs typeface="Arial" charset="0"/>
              </a:rPr>
              <a:t>The Relative Decline of the West and the Rise of Asia</a:t>
            </a:r>
            <a:endParaRPr lang="en-US" sz="2000" b="1" dirty="0">
              <a:effectLst/>
              <a:latin typeface="Calibri" charset="0"/>
              <a:ea typeface="Calibri" charset="0"/>
              <a:cs typeface="Arial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3526589" y="1050533"/>
            <a:ext cx="5236029" cy="51784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2168" y="6357264"/>
            <a:ext cx="12360142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30"/>
              </a:lnSpc>
              <a:spcAft>
                <a:spcPts val="455"/>
              </a:spcAft>
            </a:pPr>
            <a:r>
              <a:rPr lang="en-US" sz="1400" b="1" dirty="0" smtClean="0">
                <a:effectLst/>
                <a:latin typeface="Times New Roman" charset="0"/>
              </a:rPr>
              <a:t>Source:  “</a:t>
            </a:r>
            <a:r>
              <a:rPr lang="en-US" sz="1400" b="1" dirty="0" smtClean="0">
                <a:solidFill>
                  <a:srgbClr val="000000"/>
                </a:solidFill>
                <a:effectLst/>
                <a:latin typeface="Helvetica" charset="0"/>
                <a:ea typeface="Times New Roman" charset="0"/>
              </a:rPr>
              <a:t>China to dominate global economy by 2050, US to fall behind India, Russia to top Europe – PwC,” RT 7 February 2017</a:t>
            </a:r>
            <a:endParaRPr lang="en-US" sz="1400" b="1" dirty="0"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108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98710" y="325312"/>
            <a:ext cx="648788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effectLst/>
                <a:latin typeface="Calibri" charset="0"/>
                <a:ea typeface="Calibri" charset="0"/>
                <a:cs typeface="Arial" charset="0"/>
              </a:rPr>
              <a:t> </a:t>
            </a:r>
          </a:p>
          <a:p>
            <a:r>
              <a:rPr lang="en-US" sz="2000" b="1" dirty="0" smtClean="0">
                <a:effectLst/>
                <a:latin typeface="Calibri" charset="0"/>
                <a:ea typeface="Calibri" charset="0"/>
                <a:cs typeface="Arial" charset="0"/>
              </a:rPr>
              <a:t>Sino-American Trade Rivalry in Asia:  The RCEP vs. the TPP</a:t>
            </a:r>
            <a:endParaRPr lang="en-US" sz="2000" b="1" dirty="0">
              <a:effectLst/>
              <a:latin typeface="Calibri" charset="0"/>
              <a:ea typeface="Calibri" charset="0"/>
              <a:cs typeface="Arial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127380" y="1002420"/>
            <a:ext cx="7968342" cy="45213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98710" y="5670293"/>
            <a:ext cx="2648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effectLst/>
                <a:latin typeface="Calibri" charset="0"/>
                <a:ea typeface="Calibri" charset="0"/>
                <a:cs typeface="Arial" charset="0"/>
              </a:rPr>
              <a:t> Source:  Oxford </a:t>
            </a:r>
            <a:r>
              <a:rPr lang="en-US" dirty="0" err="1" smtClean="0">
                <a:effectLst/>
                <a:latin typeface="Calibri" charset="0"/>
                <a:ea typeface="Calibri" charset="0"/>
                <a:cs typeface="Arial" charset="0"/>
              </a:rPr>
              <a:t>Analytica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026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1935" y="0"/>
            <a:ext cx="59093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effectLst/>
                <a:latin typeface="Calibri" charset="0"/>
                <a:ea typeface="Calibri" charset="0"/>
                <a:cs typeface="Arial" charset="0"/>
              </a:rPr>
              <a:t> </a:t>
            </a:r>
          </a:p>
          <a:p>
            <a:r>
              <a:rPr lang="en-US" dirty="0" smtClean="0">
                <a:effectLst/>
                <a:latin typeface="Calibri" charset="0"/>
                <a:ea typeface="Calibri" charset="0"/>
                <a:cs typeface="Arial" charset="0"/>
              </a:rPr>
              <a:t> </a:t>
            </a:r>
            <a:endParaRPr lang="en-US" sz="2000" b="1" dirty="0" smtClean="0">
              <a:effectLst/>
              <a:latin typeface="Calibri" charset="0"/>
              <a:ea typeface="Calibri" charset="0"/>
              <a:cs typeface="Arial" charset="0"/>
            </a:endParaRPr>
          </a:p>
          <a:p>
            <a:r>
              <a:rPr lang="en-US" sz="2000" b="1" dirty="0" smtClean="0">
                <a:effectLst/>
                <a:latin typeface="Calibri" charset="0"/>
                <a:ea typeface="Calibri" charset="0"/>
                <a:cs typeface="Arial" charset="0"/>
              </a:rPr>
              <a:t>All Roads Lead to China: One Belt, One Road (OBOR)</a:t>
            </a:r>
            <a:endParaRPr lang="en-US" sz="2000" b="1" dirty="0">
              <a:effectLst/>
              <a:latin typeface="Calibri" charset="0"/>
              <a:ea typeface="Calibri" charset="0"/>
              <a:cs typeface="Arial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537927" y="954107"/>
            <a:ext cx="7539133" cy="41458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9208" y="5592444"/>
            <a:ext cx="115512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effectLst/>
                <a:latin typeface="Calibri" charset="0"/>
                <a:ea typeface="Calibri" charset="0"/>
                <a:cs typeface="Arial" charset="0"/>
              </a:rPr>
              <a:t>Source:  Karen Gilchrist, “China’s ‘Belt and Road’ initiative could be the next risk to the global financial system,” CNBC, August 2017.</a:t>
            </a:r>
            <a:endParaRPr lang="en-US" sz="1600" dirty="0">
              <a:effectLst/>
              <a:latin typeface="Calibri" charset="0"/>
              <a:ea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184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1640</TotalTime>
  <Words>249</Words>
  <Application>Microsoft Macintosh PowerPoint</Application>
  <PresentationFormat>Custom</PresentationFormat>
  <Paragraphs>31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The Geoeconomics  of the Twenty-First Century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Geoeconomics  of the Twenti-First Century</dc:title>
  <dc:creator>Luke Phillips</dc:creator>
  <cp:lastModifiedBy>Morven McLean</cp:lastModifiedBy>
  <cp:revision>7</cp:revision>
  <dcterms:created xsi:type="dcterms:W3CDTF">2018-02-28T22:38:56Z</dcterms:created>
  <dcterms:modified xsi:type="dcterms:W3CDTF">2018-03-16T13:19:17Z</dcterms:modified>
</cp:coreProperties>
</file>