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97" r:id="rId2"/>
    <p:sldId id="619" r:id="rId3"/>
    <p:sldId id="602" r:id="rId4"/>
    <p:sldId id="573" r:id="rId5"/>
    <p:sldId id="601" r:id="rId6"/>
    <p:sldId id="603" r:id="rId7"/>
    <p:sldId id="604" r:id="rId8"/>
    <p:sldId id="605" r:id="rId9"/>
    <p:sldId id="612" r:id="rId10"/>
    <p:sldId id="613" r:id="rId11"/>
    <p:sldId id="614" r:id="rId12"/>
    <p:sldId id="595" r:id="rId13"/>
    <p:sldId id="615" r:id="rId14"/>
    <p:sldId id="618" r:id="rId15"/>
    <p:sldId id="621" r:id="rId16"/>
    <p:sldId id="629" r:id="rId17"/>
    <p:sldId id="582" r:id="rId18"/>
  </p:sldIdLst>
  <p:sldSz cx="9144000" cy="6858000" type="screen4x3"/>
  <p:notesSz cx="6888163" cy="10018713"/>
  <p:defaultTextStyle>
    <a:defPPr>
      <a:defRPr lang="en-US"/>
    </a:defPPr>
    <a:lvl1pPr marL="0" algn="l" defTabSz="914148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1pPr>
    <a:lvl2pPr marL="457073" algn="l" defTabSz="914148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2pPr>
    <a:lvl3pPr marL="914148" algn="l" defTabSz="914148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3pPr>
    <a:lvl4pPr marL="1371220" algn="l" defTabSz="914148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4pPr>
    <a:lvl5pPr marL="1828294" algn="l" defTabSz="914148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5pPr>
    <a:lvl6pPr marL="2285368" algn="l" defTabSz="914148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6pPr>
    <a:lvl7pPr marL="2742441" algn="l" defTabSz="914148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7pPr>
    <a:lvl8pPr marL="3199515" algn="l" defTabSz="914148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8pPr>
    <a:lvl9pPr marL="3656587" algn="l" defTabSz="914148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34A3C6"/>
    <a:srgbClr val="CC0000"/>
    <a:srgbClr val="FFA3A3"/>
    <a:srgbClr val="8787F5"/>
    <a:srgbClr val="FFA7A7"/>
    <a:srgbClr val="B6E3EC"/>
    <a:srgbClr val="7CD1DA"/>
    <a:srgbClr val="225A6C"/>
    <a:srgbClr val="134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0" autoAdjust="0"/>
    <p:restoredTop sz="94605" autoAdjust="0"/>
  </p:normalViewPr>
  <p:slideViewPr>
    <p:cSldViewPr snapToGrid="0">
      <p:cViewPr>
        <p:scale>
          <a:sx n="100" d="100"/>
          <a:sy n="100" d="100"/>
        </p:scale>
        <p:origin x="1662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febtina.setia\Downloads\API_NY.GDP.MKTP.KD.ZG_DS2_en_excel_v2_998475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65206285955954"/>
          <c:y val="1.4150059632995994E-2"/>
          <c:w val="0.88555396019973109"/>
          <c:h val="0.91272498451294204"/>
        </c:manualLayout>
      </c:layout>
      <c:lineChart>
        <c:grouping val="standard"/>
        <c:varyColors val="0"/>
        <c:ser>
          <c:idx val="0"/>
          <c:order val="0"/>
          <c:tx>
            <c:strRef>
              <c:f>[API_NY.GDP.MKTP.KD.ZG_DS2_en_excel_v2_9984752.xls]Data!$A$32</c:f>
              <c:strCache>
                <c:ptCount val="1"/>
                <c:pt idx="0">
                  <c:v>Brazil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[API_NY.GDP.MKTP.KD.ZG_DS2_en_excel_v2_9984752.xls]Data!$E$32:$BK$32</c:f>
              <c:numCache>
                <c:formatCode>_(* #,##0.0_);_(* \(#,##0.0\);_(* "-"_);_(@_)</c:formatCode>
                <c:ptCount val="11"/>
                <c:pt idx="0">
                  <c:v>5.0908579111455623</c:v>
                </c:pt>
                <c:pt idx="1">
                  <c:v>-0.12577515362765723</c:v>
                </c:pt>
                <c:pt idx="2">
                  <c:v>7.5417986357016531</c:v>
                </c:pt>
                <c:pt idx="3">
                  <c:v>3.985277614638207</c:v>
                </c:pt>
                <c:pt idx="4">
                  <c:v>1.9331078892995066</c:v>
                </c:pt>
                <c:pt idx="5">
                  <c:v>3.0103055806618642</c:v>
                </c:pt>
                <c:pt idx="6">
                  <c:v>0.50821025424974664</c:v>
                </c:pt>
                <c:pt idx="7">
                  <c:v>-3.549767246601121</c:v>
                </c:pt>
                <c:pt idx="8">
                  <c:v>-3.4681628556261614</c:v>
                </c:pt>
                <c:pt idx="9">
                  <c:v>0.97608568137594887</c:v>
                </c:pt>
                <c:pt idx="10">
                  <c:v>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F4-4E4F-A426-493538641903}"/>
            </c:ext>
          </c:extLst>
        </c:ser>
        <c:ser>
          <c:idx val="1"/>
          <c:order val="1"/>
          <c:tx>
            <c:strRef>
              <c:f>[API_NY.GDP.MKTP.KD.ZG_DS2_en_excel_v2_9984752.xls]Data!$A$33:$D$33</c:f>
              <c:strCache>
                <c:ptCount val="4"/>
                <c:pt idx="0">
                  <c:v>Barbados</c:v>
                </c:pt>
                <c:pt idx="1">
                  <c:v>BRB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[API_NY.GDP.MKTP.KD.ZG_DS2_en_excel_v2_9984752.xls]Data!$E$33:$BK$33</c:f>
            </c:numRef>
          </c:val>
          <c:smooth val="0"/>
          <c:extLst>
            <c:ext xmlns:c16="http://schemas.microsoft.com/office/drawing/2014/chart" uri="{C3380CC4-5D6E-409C-BE32-E72D297353CC}">
              <c16:uniqueId val="{00000001-1EF4-4E4F-A426-493538641903}"/>
            </c:ext>
          </c:extLst>
        </c:ser>
        <c:ser>
          <c:idx val="2"/>
          <c:order val="2"/>
          <c:tx>
            <c:strRef>
              <c:f>[API_NY.GDP.MKTP.KD.ZG_DS2_en_excel_v2_9984752.xls]Data!$A$34:$D$34</c:f>
              <c:strCache>
                <c:ptCount val="4"/>
                <c:pt idx="0">
                  <c:v>Brunei Darussalam</c:v>
                </c:pt>
                <c:pt idx="1">
                  <c:v>BRN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[API_NY.GDP.MKTP.KD.ZG_DS2_en_excel_v2_9984752.xls]Data!$E$34:$BK$34</c:f>
            </c:numRef>
          </c:val>
          <c:smooth val="0"/>
          <c:extLst>
            <c:ext xmlns:c16="http://schemas.microsoft.com/office/drawing/2014/chart" uri="{C3380CC4-5D6E-409C-BE32-E72D297353CC}">
              <c16:uniqueId val="{00000002-1EF4-4E4F-A426-493538641903}"/>
            </c:ext>
          </c:extLst>
        </c:ser>
        <c:ser>
          <c:idx val="3"/>
          <c:order val="3"/>
          <c:tx>
            <c:strRef>
              <c:f>[API_NY.GDP.MKTP.KD.ZG_DS2_en_excel_v2_9984752.xls]Data!$A$35:$D$35</c:f>
              <c:strCache>
                <c:ptCount val="4"/>
                <c:pt idx="0">
                  <c:v>Bhutan</c:v>
                </c:pt>
                <c:pt idx="1">
                  <c:v>BTN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[API_NY.GDP.MKTP.KD.ZG_DS2_en_excel_v2_9984752.xls]Data!$E$35:$BK$35</c:f>
            </c:numRef>
          </c:val>
          <c:smooth val="0"/>
          <c:extLst>
            <c:ext xmlns:c16="http://schemas.microsoft.com/office/drawing/2014/chart" uri="{C3380CC4-5D6E-409C-BE32-E72D297353CC}">
              <c16:uniqueId val="{00000003-1EF4-4E4F-A426-493538641903}"/>
            </c:ext>
          </c:extLst>
        </c:ser>
        <c:ser>
          <c:idx val="4"/>
          <c:order val="4"/>
          <c:tx>
            <c:strRef>
              <c:f>[API_NY.GDP.MKTP.KD.ZG_DS2_en_excel_v2_9984752.xls]Data!$A$36:$D$36</c:f>
              <c:strCache>
                <c:ptCount val="4"/>
                <c:pt idx="0">
                  <c:v>Botswana</c:v>
                </c:pt>
                <c:pt idx="1">
                  <c:v>BWA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[API_NY.GDP.MKTP.KD.ZG_DS2_en_excel_v2_9984752.xls]Data!$E$36:$BK$36</c:f>
            </c:numRef>
          </c:val>
          <c:smooth val="0"/>
          <c:extLst>
            <c:ext xmlns:c16="http://schemas.microsoft.com/office/drawing/2014/chart" uri="{C3380CC4-5D6E-409C-BE32-E72D297353CC}">
              <c16:uniqueId val="{00000004-1EF4-4E4F-A426-493538641903}"/>
            </c:ext>
          </c:extLst>
        </c:ser>
        <c:ser>
          <c:idx val="5"/>
          <c:order val="5"/>
          <c:tx>
            <c:strRef>
              <c:f>[API_NY.GDP.MKTP.KD.ZG_DS2_en_excel_v2_9984752.xls]Data!$A$37:$D$37</c:f>
              <c:strCache>
                <c:ptCount val="4"/>
                <c:pt idx="0">
                  <c:v>Central African Republic</c:v>
                </c:pt>
                <c:pt idx="1">
                  <c:v>CAF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[API_NY.GDP.MKTP.KD.ZG_DS2_en_excel_v2_9984752.xls]Data!$E$37:$BK$37</c:f>
            </c:numRef>
          </c:val>
          <c:smooth val="0"/>
          <c:extLst>
            <c:ext xmlns:c16="http://schemas.microsoft.com/office/drawing/2014/chart" uri="{C3380CC4-5D6E-409C-BE32-E72D297353CC}">
              <c16:uniqueId val="{00000005-1EF4-4E4F-A426-493538641903}"/>
            </c:ext>
          </c:extLst>
        </c:ser>
        <c:ser>
          <c:idx val="6"/>
          <c:order val="6"/>
          <c:tx>
            <c:strRef>
              <c:f>[API_NY.GDP.MKTP.KD.ZG_DS2_en_excel_v2_9984752.xls]Data!$A$38:$D$38</c:f>
              <c:strCache>
                <c:ptCount val="4"/>
                <c:pt idx="0">
                  <c:v>Canada</c:v>
                </c:pt>
                <c:pt idx="1">
                  <c:v>CAN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[API_NY.GDP.MKTP.KD.ZG_DS2_en_excel_v2_9984752.xls]Data!$E$38:$BK$38</c:f>
            </c:numRef>
          </c:val>
          <c:smooth val="0"/>
          <c:extLst>
            <c:ext xmlns:c16="http://schemas.microsoft.com/office/drawing/2014/chart" uri="{C3380CC4-5D6E-409C-BE32-E72D297353CC}">
              <c16:uniqueId val="{00000006-1EF4-4E4F-A426-493538641903}"/>
            </c:ext>
          </c:extLst>
        </c:ser>
        <c:ser>
          <c:idx val="7"/>
          <c:order val="7"/>
          <c:tx>
            <c:strRef>
              <c:f>[API_NY.GDP.MKTP.KD.ZG_DS2_en_excel_v2_9984752.xls]Data!$A$39:$D$39</c:f>
              <c:strCache>
                <c:ptCount val="4"/>
                <c:pt idx="0">
                  <c:v>Central Europe and the Baltics</c:v>
                </c:pt>
                <c:pt idx="1">
                  <c:v>CEB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[API_NY.GDP.MKTP.KD.ZG_DS2_en_excel_v2_9984752.xls]Data!$E$39:$BK$39</c:f>
            </c:numRef>
          </c:val>
          <c:smooth val="0"/>
          <c:extLst>
            <c:ext xmlns:c16="http://schemas.microsoft.com/office/drawing/2014/chart" uri="{C3380CC4-5D6E-409C-BE32-E72D297353CC}">
              <c16:uniqueId val="{00000007-1EF4-4E4F-A426-493538641903}"/>
            </c:ext>
          </c:extLst>
        </c:ser>
        <c:ser>
          <c:idx val="8"/>
          <c:order val="8"/>
          <c:tx>
            <c:strRef>
              <c:f>[API_NY.GDP.MKTP.KD.ZG_DS2_en_excel_v2_9984752.xls]Data!$A$40:$D$40</c:f>
              <c:strCache>
                <c:ptCount val="4"/>
                <c:pt idx="0">
                  <c:v>Switzerland</c:v>
                </c:pt>
                <c:pt idx="1">
                  <c:v>CHE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[API_NY.GDP.MKTP.KD.ZG_DS2_en_excel_v2_9984752.xls]Data!$E$40:$BK$40</c:f>
            </c:numRef>
          </c:val>
          <c:smooth val="0"/>
          <c:extLst>
            <c:ext xmlns:c16="http://schemas.microsoft.com/office/drawing/2014/chart" uri="{C3380CC4-5D6E-409C-BE32-E72D297353CC}">
              <c16:uniqueId val="{00000008-1EF4-4E4F-A426-493538641903}"/>
            </c:ext>
          </c:extLst>
        </c:ser>
        <c:ser>
          <c:idx val="9"/>
          <c:order val="9"/>
          <c:tx>
            <c:strRef>
              <c:f>[API_NY.GDP.MKTP.KD.ZG_DS2_en_excel_v2_9984752.xls]Data!$A$41:$D$41</c:f>
              <c:strCache>
                <c:ptCount val="4"/>
                <c:pt idx="0">
                  <c:v>Channel Islands</c:v>
                </c:pt>
                <c:pt idx="1">
                  <c:v>CHI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[API_NY.GDP.MKTP.KD.ZG_DS2_en_excel_v2_9984752.xls]Data!$E$41:$BK$41</c:f>
            </c:numRef>
          </c:val>
          <c:smooth val="0"/>
          <c:extLst>
            <c:ext xmlns:c16="http://schemas.microsoft.com/office/drawing/2014/chart" uri="{C3380CC4-5D6E-409C-BE32-E72D297353CC}">
              <c16:uniqueId val="{00000009-1EF4-4E4F-A426-493538641903}"/>
            </c:ext>
          </c:extLst>
        </c:ser>
        <c:ser>
          <c:idx val="10"/>
          <c:order val="10"/>
          <c:tx>
            <c:strRef>
              <c:f>[API_NY.GDP.MKTP.KD.ZG_DS2_en_excel_v2_9984752.xls]Data!$A$42:$D$42</c:f>
              <c:strCache>
                <c:ptCount val="4"/>
                <c:pt idx="0">
                  <c:v>Chile</c:v>
                </c:pt>
                <c:pt idx="1">
                  <c:v>CHL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[API_NY.GDP.MKTP.KD.ZG_DS2_en_excel_v2_9984752.xls]Data!$E$42:$BK$42</c:f>
            </c:numRef>
          </c:val>
          <c:smooth val="0"/>
          <c:extLst>
            <c:ext xmlns:c16="http://schemas.microsoft.com/office/drawing/2014/chart" uri="{C3380CC4-5D6E-409C-BE32-E72D297353CC}">
              <c16:uniqueId val="{0000000A-1EF4-4E4F-A426-493538641903}"/>
            </c:ext>
          </c:extLst>
        </c:ser>
        <c:ser>
          <c:idx val="11"/>
          <c:order val="11"/>
          <c:tx>
            <c:strRef>
              <c:f>[API_NY.GDP.MKTP.KD.ZG_DS2_en_excel_v2_9984752.xls]Data!$A$43:$D$43</c:f>
              <c:strCache>
                <c:ptCount val="4"/>
                <c:pt idx="0">
                  <c:v>China</c:v>
                </c:pt>
                <c:pt idx="1">
                  <c:v>CHN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[API_NY.GDP.MKTP.KD.ZG_DS2_en_excel_v2_9984752.xls]Data!$E$43:$BK$43</c:f>
            </c:numRef>
          </c:val>
          <c:smooth val="0"/>
          <c:extLst>
            <c:ext xmlns:c16="http://schemas.microsoft.com/office/drawing/2014/chart" uri="{C3380CC4-5D6E-409C-BE32-E72D297353CC}">
              <c16:uniqueId val="{0000000B-1EF4-4E4F-A426-493538641903}"/>
            </c:ext>
          </c:extLst>
        </c:ser>
        <c:ser>
          <c:idx val="12"/>
          <c:order val="12"/>
          <c:tx>
            <c:strRef>
              <c:f>[API_NY.GDP.MKTP.KD.ZG_DS2_en_excel_v2_9984752.xls]Data!$A$44:$D$44</c:f>
              <c:strCache>
                <c:ptCount val="4"/>
                <c:pt idx="0">
                  <c:v>Cote d'Ivoire</c:v>
                </c:pt>
                <c:pt idx="1">
                  <c:v>CIV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[API_NY.GDP.MKTP.KD.ZG_DS2_en_excel_v2_9984752.xls]Data!$E$44:$BK$44</c:f>
            </c:numRef>
          </c:val>
          <c:smooth val="0"/>
          <c:extLst>
            <c:ext xmlns:c16="http://schemas.microsoft.com/office/drawing/2014/chart" uri="{C3380CC4-5D6E-409C-BE32-E72D297353CC}">
              <c16:uniqueId val="{0000000C-1EF4-4E4F-A426-493538641903}"/>
            </c:ext>
          </c:extLst>
        </c:ser>
        <c:ser>
          <c:idx val="13"/>
          <c:order val="13"/>
          <c:tx>
            <c:strRef>
              <c:f>[API_NY.GDP.MKTP.KD.ZG_DS2_en_excel_v2_9984752.xls]Data!$A$45:$D$45</c:f>
              <c:strCache>
                <c:ptCount val="4"/>
                <c:pt idx="0">
                  <c:v>Cameroon</c:v>
                </c:pt>
                <c:pt idx="1">
                  <c:v>CMR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[API_NY.GDP.MKTP.KD.ZG_DS2_en_excel_v2_9984752.xls]Data!$E$45:$BK$45</c:f>
            </c:numRef>
          </c:val>
          <c:smooth val="0"/>
          <c:extLst>
            <c:ext xmlns:c16="http://schemas.microsoft.com/office/drawing/2014/chart" uri="{C3380CC4-5D6E-409C-BE32-E72D297353CC}">
              <c16:uniqueId val="{0000000D-1EF4-4E4F-A426-493538641903}"/>
            </c:ext>
          </c:extLst>
        </c:ser>
        <c:ser>
          <c:idx val="14"/>
          <c:order val="14"/>
          <c:tx>
            <c:strRef>
              <c:f>[API_NY.GDP.MKTP.KD.ZG_DS2_en_excel_v2_9984752.xls]Data!$A$46:$D$46</c:f>
              <c:strCache>
                <c:ptCount val="4"/>
                <c:pt idx="0">
                  <c:v>Congo, Dem. Rep.</c:v>
                </c:pt>
                <c:pt idx="1">
                  <c:v>COD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[API_NY.GDP.MKTP.KD.ZG_DS2_en_excel_v2_9984752.xls]Data!$E$46:$BK$46</c:f>
            </c:numRef>
          </c:val>
          <c:smooth val="0"/>
          <c:extLst>
            <c:ext xmlns:c16="http://schemas.microsoft.com/office/drawing/2014/chart" uri="{C3380CC4-5D6E-409C-BE32-E72D297353CC}">
              <c16:uniqueId val="{0000000E-1EF4-4E4F-A426-493538641903}"/>
            </c:ext>
          </c:extLst>
        </c:ser>
        <c:ser>
          <c:idx val="15"/>
          <c:order val="15"/>
          <c:tx>
            <c:strRef>
              <c:f>[API_NY.GDP.MKTP.KD.ZG_DS2_en_excel_v2_9984752.xls]Data!$A$47:$D$47</c:f>
              <c:strCache>
                <c:ptCount val="4"/>
                <c:pt idx="0">
                  <c:v>Congo, Rep.</c:v>
                </c:pt>
                <c:pt idx="1">
                  <c:v>COG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[API_NY.GDP.MKTP.KD.ZG_DS2_en_excel_v2_9984752.xls]Data!$E$47:$BK$47</c:f>
            </c:numRef>
          </c:val>
          <c:smooth val="0"/>
          <c:extLst>
            <c:ext xmlns:c16="http://schemas.microsoft.com/office/drawing/2014/chart" uri="{C3380CC4-5D6E-409C-BE32-E72D297353CC}">
              <c16:uniqueId val="{0000000F-1EF4-4E4F-A426-493538641903}"/>
            </c:ext>
          </c:extLst>
        </c:ser>
        <c:ser>
          <c:idx val="16"/>
          <c:order val="16"/>
          <c:tx>
            <c:strRef>
              <c:f>[API_NY.GDP.MKTP.KD.ZG_DS2_en_excel_v2_9984752.xls]Data!$A$48:$D$48</c:f>
              <c:strCache>
                <c:ptCount val="4"/>
                <c:pt idx="0">
                  <c:v>Colombia</c:v>
                </c:pt>
                <c:pt idx="1">
                  <c:v>COL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[API_NY.GDP.MKTP.KD.ZG_DS2_en_excel_v2_9984752.xls]Data!$E$48:$BK$48</c:f>
            </c:numRef>
          </c:val>
          <c:smooth val="0"/>
          <c:extLst>
            <c:ext xmlns:c16="http://schemas.microsoft.com/office/drawing/2014/chart" uri="{C3380CC4-5D6E-409C-BE32-E72D297353CC}">
              <c16:uniqueId val="{00000010-1EF4-4E4F-A426-493538641903}"/>
            </c:ext>
          </c:extLst>
        </c:ser>
        <c:ser>
          <c:idx val="17"/>
          <c:order val="17"/>
          <c:tx>
            <c:strRef>
              <c:f>[API_NY.GDP.MKTP.KD.ZG_DS2_en_excel_v2_9984752.xls]Data!$A$49:$D$49</c:f>
              <c:strCache>
                <c:ptCount val="4"/>
                <c:pt idx="0">
                  <c:v>Comoros</c:v>
                </c:pt>
                <c:pt idx="1">
                  <c:v>COM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[API_NY.GDP.MKTP.KD.ZG_DS2_en_excel_v2_9984752.xls]Data!$E$49:$BK$49</c:f>
            </c:numRef>
          </c:val>
          <c:smooth val="0"/>
          <c:extLst>
            <c:ext xmlns:c16="http://schemas.microsoft.com/office/drawing/2014/chart" uri="{C3380CC4-5D6E-409C-BE32-E72D297353CC}">
              <c16:uniqueId val="{00000011-1EF4-4E4F-A426-493538641903}"/>
            </c:ext>
          </c:extLst>
        </c:ser>
        <c:ser>
          <c:idx val="18"/>
          <c:order val="18"/>
          <c:tx>
            <c:strRef>
              <c:f>[API_NY.GDP.MKTP.KD.ZG_DS2_en_excel_v2_9984752.xls]Data!$A$50:$D$50</c:f>
              <c:strCache>
                <c:ptCount val="4"/>
                <c:pt idx="0">
                  <c:v>Cabo Verde</c:v>
                </c:pt>
                <c:pt idx="1">
                  <c:v>CPV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</a:schemeClr>
              </a:solidFill>
              <a:ln w="9525">
                <a:solidFill>
                  <a:schemeClr val="accent1">
                    <a:lumMod val="8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[API_NY.GDP.MKTP.KD.ZG_DS2_en_excel_v2_9984752.xls]Data!$E$50:$BK$50</c:f>
            </c:numRef>
          </c:val>
          <c:smooth val="0"/>
          <c:extLst>
            <c:ext xmlns:c16="http://schemas.microsoft.com/office/drawing/2014/chart" uri="{C3380CC4-5D6E-409C-BE32-E72D297353CC}">
              <c16:uniqueId val="{00000012-1EF4-4E4F-A426-493538641903}"/>
            </c:ext>
          </c:extLst>
        </c:ser>
        <c:ser>
          <c:idx val="19"/>
          <c:order val="19"/>
          <c:tx>
            <c:strRef>
              <c:f>[API_NY.GDP.MKTP.KD.ZG_DS2_en_excel_v2_9984752.xls]Data!$A$51:$D$51</c:f>
              <c:strCache>
                <c:ptCount val="4"/>
                <c:pt idx="0">
                  <c:v>Costa Rica</c:v>
                </c:pt>
                <c:pt idx="1">
                  <c:v>CRI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</a:schemeClr>
              </a:solidFill>
              <a:ln w="9525">
                <a:solidFill>
                  <a:schemeClr val="accent2">
                    <a:lumMod val="8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[API_NY.GDP.MKTP.KD.ZG_DS2_en_excel_v2_9984752.xls]Data!$E$51:$BK$51</c:f>
            </c:numRef>
          </c:val>
          <c:smooth val="0"/>
          <c:extLst>
            <c:ext xmlns:c16="http://schemas.microsoft.com/office/drawing/2014/chart" uri="{C3380CC4-5D6E-409C-BE32-E72D297353CC}">
              <c16:uniqueId val="{00000013-1EF4-4E4F-A426-493538641903}"/>
            </c:ext>
          </c:extLst>
        </c:ser>
        <c:ser>
          <c:idx val="20"/>
          <c:order val="20"/>
          <c:tx>
            <c:strRef>
              <c:f>[API_NY.GDP.MKTP.KD.ZG_DS2_en_excel_v2_9984752.xls]Data!$A$52:$D$52</c:f>
              <c:strCache>
                <c:ptCount val="4"/>
                <c:pt idx="0">
                  <c:v>Caribbean small states</c:v>
                </c:pt>
                <c:pt idx="1">
                  <c:v>CSS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</a:schemeClr>
              </a:solidFill>
              <a:ln w="9525">
                <a:solidFill>
                  <a:schemeClr val="accent3">
                    <a:lumMod val="8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[API_NY.GDP.MKTP.KD.ZG_DS2_en_excel_v2_9984752.xls]Data!$E$52:$BK$52</c:f>
            </c:numRef>
          </c:val>
          <c:smooth val="0"/>
          <c:extLst>
            <c:ext xmlns:c16="http://schemas.microsoft.com/office/drawing/2014/chart" uri="{C3380CC4-5D6E-409C-BE32-E72D297353CC}">
              <c16:uniqueId val="{00000014-1EF4-4E4F-A426-493538641903}"/>
            </c:ext>
          </c:extLst>
        </c:ser>
        <c:ser>
          <c:idx val="21"/>
          <c:order val="21"/>
          <c:tx>
            <c:strRef>
              <c:f>[API_NY.GDP.MKTP.KD.ZG_DS2_en_excel_v2_9984752.xls]Data!$A$53:$D$53</c:f>
              <c:strCache>
                <c:ptCount val="4"/>
                <c:pt idx="0">
                  <c:v>Cuba</c:v>
                </c:pt>
                <c:pt idx="1">
                  <c:v>CUB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</a:schemeClr>
              </a:solidFill>
              <a:ln w="9525">
                <a:solidFill>
                  <a:schemeClr val="accent4">
                    <a:lumMod val="8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[API_NY.GDP.MKTP.KD.ZG_DS2_en_excel_v2_9984752.xls]Data!$E$53:$BK$53</c:f>
            </c:numRef>
          </c:val>
          <c:smooth val="0"/>
          <c:extLst>
            <c:ext xmlns:c16="http://schemas.microsoft.com/office/drawing/2014/chart" uri="{C3380CC4-5D6E-409C-BE32-E72D297353CC}">
              <c16:uniqueId val="{00000015-1EF4-4E4F-A426-493538641903}"/>
            </c:ext>
          </c:extLst>
        </c:ser>
        <c:ser>
          <c:idx val="22"/>
          <c:order val="22"/>
          <c:tx>
            <c:strRef>
              <c:f>[API_NY.GDP.MKTP.KD.ZG_DS2_en_excel_v2_9984752.xls]Data!$A$54:$D$54</c:f>
              <c:strCache>
                <c:ptCount val="4"/>
                <c:pt idx="0">
                  <c:v>Curacao</c:v>
                </c:pt>
                <c:pt idx="1">
                  <c:v>CUW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</a:schemeClr>
              </a:solidFill>
              <a:ln w="9525">
                <a:solidFill>
                  <a:schemeClr val="accent5">
                    <a:lumMod val="8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[API_NY.GDP.MKTP.KD.ZG_DS2_en_excel_v2_9984752.xls]Data!$E$54:$BK$54</c:f>
            </c:numRef>
          </c:val>
          <c:smooth val="0"/>
          <c:extLst>
            <c:ext xmlns:c16="http://schemas.microsoft.com/office/drawing/2014/chart" uri="{C3380CC4-5D6E-409C-BE32-E72D297353CC}">
              <c16:uniqueId val="{00000016-1EF4-4E4F-A426-493538641903}"/>
            </c:ext>
          </c:extLst>
        </c:ser>
        <c:ser>
          <c:idx val="23"/>
          <c:order val="23"/>
          <c:tx>
            <c:strRef>
              <c:f>[API_NY.GDP.MKTP.KD.ZG_DS2_en_excel_v2_9984752.xls]Data!$A$55:$D$55</c:f>
              <c:strCache>
                <c:ptCount val="4"/>
                <c:pt idx="0">
                  <c:v>Cayman Islands</c:v>
                </c:pt>
                <c:pt idx="1">
                  <c:v>CYM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</a:schemeClr>
              </a:solidFill>
              <a:ln w="9525">
                <a:solidFill>
                  <a:schemeClr val="accent6">
                    <a:lumMod val="8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[API_NY.GDP.MKTP.KD.ZG_DS2_en_excel_v2_9984752.xls]Data!$E$55:$BK$55</c:f>
            </c:numRef>
          </c:val>
          <c:smooth val="0"/>
          <c:extLst>
            <c:ext xmlns:c16="http://schemas.microsoft.com/office/drawing/2014/chart" uri="{C3380CC4-5D6E-409C-BE32-E72D297353CC}">
              <c16:uniqueId val="{00000017-1EF4-4E4F-A426-493538641903}"/>
            </c:ext>
          </c:extLst>
        </c:ser>
        <c:ser>
          <c:idx val="24"/>
          <c:order val="24"/>
          <c:tx>
            <c:strRef>
              <c:f>[API_NY.GDP.MKTP.KD.ZG_DS2_en_excel_v2_9984752.xls]Data!$A$56:$D$56</c:f>
              <c:strCache>
                <c:ptCount val="4"/>
                <c:pt idx="0">
                  <c:v>Cyprus</c:v>
                </c:pt>
                <c:pt idx="1">
                  <c:v>CYP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[API_NY.GDP.MKTP.KD.ZG_DS2_en_excel_v2_9984752.xls]Data!$E$56:$BK$56</c:f>
            </c:numRef>
          </c:val>
          <c:smooth val="0"/>
          <c:extLst>
            <c:ext xmlns:c16="http://schemas.microsoft.com/office/drawing/2014/chart" uri="{C3380CC4-5D6E-409C-BE32-E72D297353CC}">
              <c16:uniqueId val="{00000018-1EF4-4E4F-A426-493538641903}"/>
            </c:ext>
          </c:extLst>
        </c:ser>
        <c:ser>
          <c:idx val="25"/>
          <c:order val="25"/>
          <c:tx>
            <c:strRef>
              <c:f>[API_NY.GDP.MKTP.KD.ZG_DS2_en_excel_v2_9984752.xls]Data!$A$57:$D$57</c:f>
              <c:strCache>
                <c:ptCount val="4"/>
                <c:pt idx="0">
                  <c:v>Czech Republic</c:v>
                </c:pt>
                <c:pt idx="1">
                  <c:v>CZE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[API_NY.GDP.MKTP.KD.ZG_DS2_en_excel_v2_9984752.xls]Data!$E$57:$BK$57</c:f>
            </c:numRef>
          </c:val>
          <c:smooth val="0"/>
          <c:extLst>
            <c:ext xmlns:c16="http://schemas.microsoft.com/office/drawing/2014/chart" uri="{C3380CC4-5D6E-409C-BE32-E72D297353CC}">
              <c16:uniqueId val="{00000019-1EF4-4E4F-A426-493538641903}"/>
            </c:ext>
          </c:extLst>
        </c:ser>
        <c:ser>
          <c:idx val="26"/>
          <c:order val="26"/>
          <c:tx>
            <c:strRef>
              <c:f>[API_NY.GDP.MKTP.KD.ZG_DS2_en_excel_v2_9984752.xls]Data!$A$58:$D$58</c:f>
              <c:strCache>
                <c:ptCount val="4"/>
                <c:pt idx="0">
                  <c:v>Germany</c:v>
                </c:pt>
                <c:pt idx="1">
                  <c:v>DEU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[API_NY.GDP.MKTP.KD.ZG_DS2_en_excel_v2_9984752.xls]Data!$E$58:$BK$58</c:f>
            </c:numRef>
          </c:val>
          <c:smooth val="0"/>
          <c:extLst>
            <c:ext xmlns:c16="http://schemas.microsoft.com/office/drawing/2014/chart" uri="{C3380CC4-5D6E-409C-BE32-E72D297353CC}">
              <c16:uniqueId val="{0000001A-1EF4-4E4F-A426-493538641903}"/>
            </c:ext>
          </c:extLst>
        </c:ser>
        <c:ser>
          <c:idx val="27"/>
          <c:order val="27"/>
          <c:tx>
            <c:strRef>
              <c:f>[API_NY.GDP.MKTP.KD.ZG_DS2_en_excel_v2_9984752.xls]Data!$A$59:$D$59</c:f>
              <c:strCache>
                <c:ptCount val="4"/>
                <c:pt idx="0">
                  <c:v>Djibouti</c:v>
                </c:pt>
                <c:pt idx="1">
                  <c:v>DJI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[API_NY.GDP.MKTP.KD.ZG_DS2_en_excel_v2_9984752.xls]Data!$E$59:$BK$59</c:f>
            </c:numRef>
          </c:val>
          <c:smooth val="0"/>
          <c:extLst>
            <c:ext xmlns:c16="http://schemas.microsoft.com/office/drawing/2014/chart" uri="{C3380CC4-5D6E-409C-BE32-E72D297353CC}">
              <c16:uniqueId val="{0000001B-1EF4-4E4F-A426-493538641903}"/>
            </c:ext>
          </c:extLst>
        </c:ser>
        <c:ser>
          <c:idx val="28"/>
          <c:order val="28"/>
          <c:tx>
            <c:strRef>
              <c:f>[API_NY.GDP.MKTP.KD.ZG_DS2_en_excel_v2_9984752.xls]Data!$A$60:$D$60</c:f>
              <c:strCache>
                <c:ptCount val="4"/>
                <c:pt idx="0">
                  <c:v>Dominica</c:v>
                </c:pt>
                <c:pt idx="1">
                  <c:v>DMA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  <a:lumOff val="40000"/>
                </a:schemeClr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[API_NY.GDP.MKTP.KD.ZG_DS2_en_excel_v2_9984752.xls]Data!$E$60:$BK$60</c:f>
            </c:numRef>
          </c:val>
          <c:smooth val="0"/>
          <c:extLst>
            <c:ext xmlns:c16="http://schemas.microsoft.com/office/drawing/2014/chart" uri="{C3380CC4-5D6E-409C-BE32-E72D297353CC}">
              <c16:uniqueId val="{0000001C-1EF4-4E4F-A426-493538641903}"/>
            </c:ext>
          </c:extLst>
        </c:ser>
        <c:ser>
          <c:idx val="29"/>
          <c:order val="29"/>
          <c:tx>
            <c:strRef>
              <c:f>[API_NY.GDP.MKTP.KD.ZG_DS2_en_excel_v2_9984752.xls]Data!$A$61:$D$61</c:f>
              <c:strCache>
                <c:ptCount val="4"/>
                <c:pt idx="0">
                  <c:v>Denmark</c:v>
                </c:pt>
                <c:pt idx="1">
                  <c:v>DNK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[API_NY.GDP.MKTP.KD.ZG_DS2_en_excel_v2_9984752.xls]Data!$E$61:$BK$61</c:f>
            </c:numRef>
          </c:val>
          <c:smooth val="0"/>
          <c:extLst>
            <c:ext xmlns:c16="http://schemas.microsoft.com/office/drawing/2014/chart" uri="{C3380CC4-5D6E-409C-BE32-E72D297353CC}">
              <c16:uniqueId val="{0000001D-1EF4-4E4F-A426-493538641903}"/>
            </c:ext>
          </c:extLst>
        </c:ser>
        <c:ser>
          <c:idx val="30"/>
          <c:order val="30"/>
          <c:tx>
            <c:strRef>
              <c:f>[API_NY.GDP.MKTP.KD.ZG_DS2_en_excel_v2_9984752.xls]Data!$A$62:$D$62</c:f>
              <c:strCache>
                <c:ptCount val="4"/>
                <c:pt idx="0">
                  <c:v>Dominican Republic</c:v>
                </c:pt>
                <c:pt idx="1">
                  <c:v>DOM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>
                    <a:lumMod val="5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[API_NY.GDP.MKTP.KD.ZG_DS2_en_excel_v2_9984752.xls]Data!$E$62:$BK$62</c:f>
            </c:numRef>
          </c:val>
          <c:smooth val="0"/>
          <c:extLst>
            <c:ext xmlns:c16="http://schemas.microsoft.com/office/drawing/2014/chart" uri="{C3380CC4-5D6E-409C-BE32-E72D297353CC}">
              <c16:uniqueId val="{0000001E-1EF4-4E4F-A426-493538641903}"/>
            </c:ext>
          </c:extLst>
        </c:ser>
        <c:ser>
          <c:idx val="31"/>
          <c:order val="31"/>
          <c:tx>
            <c:strRef>
              <c:f>[API_NY.GDP.MKTP.KD.ZG_DS2_en_excel_v2_9984752.xls]Data!$A$63:$D$63</c:f>
              <c:strCache>
                <c:ptCount val="4"/>
                <c:pt idx="0">
                  <c:v>Algeria</c:v>
                </c:pt>
                <c:pt idx="1">
                  <c:v>DZA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50000"/>
                </a:schemeClr>
              </a:solidFill>
              <a:ln w="9525">
                <a:solidFill>
                  <a:schemeClr val="accent2">
                    <a:lumMod val="5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[API_NY.GDP.MKTP.KD.ZG_DS2_en_excel_v2_9984752.xls]Data!$E$63:$BK$63</c:f>
            </c:numRef>
          </c:val>
          <c:smooth val="0"/>
          <c:extLst>
            <c:ext xmlns:c16="http://schemas.microsoft.com/office/drawing/2014/chart" uri="{C3380CC4-5D6E-409C-BE32-E72D297353CC}">
              <c16:uniqueId val="{0000001F-1EF4-4E4F-A426-493538641903}"/>
            </c:ext>
          </c:extLst>
        </c:ser>
        <c:ser>
          <c:idx val="32"/>
          <c:order val="32"/>
          <c:tx>
            <c:strRef>
              <c:f>[API_NY.GDP.MKTP.KD.ZG_DS2_en_excel_v2_9984752.xls]Data!$A$64:$D$64</c:f>
              <c:strCache>
                <c:ptCount val="4"/>
                <c:pt idx="0">
                  <c:v>East Asia &amp; Pacific (excluding high income)</c:v>
                </c:pt>
                <c:pt idx="1">
                  <c:v>EAP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 w="9525">
                <a:solidFill>
                  <a:schemeClr val="accent3">
                    <a:lumMod val="5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[API_NY.GDP.MKTP.KD.ZG_DS2_en_excel_v2_9984752.xls]Data!$E$64:$BK$64</c:f>
            </c:numRef>
          </c:val>
          <c:smooth val="0"/>
          <c:extLst>
            <c:ext xmlns:c16="http://schemas.microsoft.com/office/drawing/2014/chart" uri="{C3380CC4-5D6E-409C-BE32-E72D297353CC}">
              <c16:uniqueId val="{00000020-1EF4-4E4F-A426-493538641903}"/>
            </c:ext>
          </c:extLst>
        </c:ser>
        <c:ser>
          <c:idx val="33"/>
          <c:order val="33"/>
          <c:tx>
            <c:strRef>
              <c:f>[API_NY.GDP.MKTP.KD.ZG_DS2_en_excel_v2_9984752.xls]Data!$A$65:$D$65</c:f>
              <c:strCache>
                <c:ptCount val="4"/>
                <c:pt idx="0">
                  <c:v>Early-demographic dividend</c:v>
                </c:pt>
                <c:pt idx="1">
                  <c:v>EAR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[API_NY.GDP.MKTP.KD.ZG_DS2_en_excel_v2_9984752.xls]Data!$E$65:$BK$65</c:f>
            </c:numRef>
          </c:val>
          <c:smooth val="0"/>
          <c:extLst>
            <c:ext xmlns:c16="http://schemas.microsoft.com/office/drawing/2014/chart" uri="{C3380CC4-5D6E-409C-BE32-E72D297353CC}">
              <c16:uniqueId val="{00000021-1EF4-4E4F-A426-493538641903}"/>
            </c:ext>
          </c:extLst>
        </c:ser>
        <c:ser>
          <c:idx val="34"/>
          <c:order val="34"/>
          <c:tx>
            <c:strRef>
              <c:f>[API_NY.GDP.MKTP.KD.ZG_DS2_en_excel_v2_9984752.xls]Data!$A$66:$D$66</c:f>
              <c:strCache>
                <c:ptCount val="4"/>
                <c:pt idx="0">
                  <c:v>East Asia &amp; Pacific</c:v>
                </c:pt>
                <c:pt idx="1">
                  <c:v>EAS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[API_NY.GDP.MKTP.KD.ZG_DS2_en_excel_v2_9984752.xls]Data!$E$66:$BK$66</c:f>
            </c:numRef>
          </c:val>
          <c:smooth val="0"/>
          <c:extLst>
            <c:ext xmlns:c16="http://schemas.microsoft.com/office/drawing/2014/chart" uri="{C3380CC4-5D6E-409C-BE32-E72D297353CC}">
              <c16:uniqueId val="{00000022-1EF4-4E4F-A426-493538641903}"/>
            </c:ext>
          </c:extLst>
        </c:ser>
        <c:ser>
          <c:idx val="35"/>
          <c:order val="35"/>
          <c:tx>
            <c:strRef>
              <c:f>[API_NY.GDP.MKTP.KD.ZG_DS2_en_excel_v2_9984752.xls]Data!$A$67:$D$67</c:f>
              <c:strCache>
                <c:ptCount val="4"/>
                <c:pt idx="0">
                  <c:v>Europe &amp; Central Asia (excluding high income)</c:v>
                </c:pt>
                <c:pt idx="1">
                  <c:v>ECA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5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[API_NY.GDP.MKTP.KD.ZG_DS2_en_excel_v2_9984752.xls]Data!$E$67:$BK$67</c:f>
            </c:numRef>
          </c:val>
          <c:smooth val="0"/>
          <c:extLst>
            <c:ext xmlns:c16="http://schemas.microsoft.com/office/drawing/2014/chart" uri="{C3380CC4-5D6E-409C-BE32-E72D297353CC}">
              <c16:uniqueId val="{00000023-1EF4-4E4F-A426-493538641903}"/>
            </c:ext>
          </c:extLst>
        </c:ser>
        <c:ser>
          <c:idx val="36"/>
          <c:order val="36"/>
          <c:tx>
            <c:strRef>
              <c:f>[API_NY.GDP.MKTP.KD.ZG_DS2_en_excel_v2_9984752.xls]Data!$A$68:$D$68</c:f>
              <c:strCache>
                <c:ptCount val="4"/>
                <c:pt idx="0">
                  <c:v>Europe &amp; Central Asia</c:v>
                </c:pt>
                <c:pt idx="1">
                  <c:v>ECS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0000"/>
                  <a:lumOff val="30000"/>
                </a:schemeClr>
              </a:solidFill>
              <a:ln w="9525">
                <a:solidFill>
                  <a:schemeClr val="accent1">
                    <a:lumMod val="70000"/>
                    <a:lumOff val="3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[API_NY.GDP.MKTP.KD.ZG_DS2_en_excel_v2_9984752.xls]Data!$E$68:$BK$68</c:f>
            </c:numRef>
          </c:val>
          <c:smooth val="0"/>
          <c:extLst>
            <c:ext xmlns:c16="http://schemas.microsoft.com/office/drawing/2014/chart" uri="{C3380CC4-5D6E-409C-BE32-E72D297353CC}">
              <c16:uniqueId val="{00000024-1EF4-4E4F-A426-493538641903}"/>
            </c:ext>
          </c:extLst>
        </c:ser>
        <c:ser>
          <c:idx val="37"/>
          <c:order val="37"/>
          <c:tx>
            <c:strRef>
              <c:f>[API_NY.GDP.MKTP.KD.ZG_DS2_en_excel_v2_9984752.xls]Data!$A$69:$D$69</c:f>
              <c:strCache>
                <c:ptCount val="4"/>
                <c:pt idx="0">
                  <c:v>Ecuador</c:v>
                </c:pt>
                <c:pt idx="1">
                  <c:v>ECU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0000"/>
                  <a:lumOff val="30000"/>
                </a:schemeClr>
              </a:solidFill>
              <a:ln w="9525">
                <a:solidFill>
                  <a:schemeClr val="accent2">
                    <a:lumMod val="70000"/>
                    <a:lumOff val="3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[API_NY.GDP.MKTP.KD.ZG_DS2_en_excel_v2_9984752.xls]Data!$E$69:$BK$69</c:f>
            </c:numRef>
          </c:val>
          <c:smooth val="0"/>
          <c:extLst>
            <c:ext xmlns:c16="http://schemas.microsoft.com/office/drawing/2014/chart" uri="{C3380CC4-5D6E-409C-BE32-E72D297353CC}">
              <c16:uniqueId val="{00000025-1EF4-4E4F-A426-493538641903}"/>
            </c:ext>
          </c:extLst>
        </c:ser>
        <c:ser>
          <c:idx val="38"/>
          <c:order val="38"/>
          <c:tx>
            <c:strRef>
              <c:f>[API_NY.GDP.MKTP.KD.ZG_DS2_en_excel_v2_9984752.xls]Data!$A$70:$D$70</c:f>
              <c:strCache>
                <c:ptCount val="4"/>
                <c:pt idx="0">
                  <c:v>Egypt, Arab Rep.</c:v>
                </c:pt>
                <c:pt idx="1">
                  <c:v>EGY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70000"/>
                  <a:lumOff val="30000"/>
                </a:schemeClr>
              </a:solidFill>
              <a:ln w="9525">
                <a:solidFill>
                  <a:schemeClr val="accent3">
                    <a:lumMod val="70000"/>
                    <a:lumOff val="3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[API_NY.GDP.MKTP.KD.ZG_DS2_en_excel_v2_9984752.xls]Data!$E$70:$BK$70</c:f>
            </c:numRef>
          </c:val>
          <c:smooth val="0"/>
          <c:extLst>
            <c:ext xmlns:c16="http://schemas.microsoft.com/office/drawing/2014/chart" uri="{C3380CC4-5D6E-409C-BE32-E72D297353CC}">
              <c16:uniqueId val="{00000026-1EF4-4E4F-A426-493538641903}"/>
            </c:ext>
          </c:extLst>
        </c:ser>
        <c:ser>
          <c:idx val="39"/>
          <c:order val="39"/>
          <c:tx>
            <c:strRef>
              <c:f>[API_NY.GDP.MKTP.KD.ZG_DS2_en_excel_v2_9984752.xls]Data!$A$71:$D$71</c:f>
              <c:strCache>
                <c:ptCount val="4"/>
                <c:pt idx="0">
                  <c:v>Euro area</c:v>
                </c:pt>
                <c:pt idx="1">
                  <c:v>EMU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70000"/>
                  <a:lumOff val="30000"/>
                </a:schemeClr>
              </a:solidFill>
              <a:ln w="9525">
                <a:solidFill>
                  <a:schemeClr val="accent4">
                    <a:lumMod val="70000"/>
                    <a:lumOff val="3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[API_NY.GDP.MKTP.KD.ZG_DS2_en_excel_v2_9984752.xls]Data!$E$71:$BK$71</c:f>
            </c:numRef>
          </c:val>
          <c:smooth val="0"/>
          <c:extLst>
            <c:ext xmlns:c16="http://schemas.microsoft.com/office/drawing/2014/chart" uri="{C3380CC4-5D6E-409C-BE32-E72D297353CC}">
              <c16:uniqueId val="{00000027-1EF4-4E4F-A426-493538641903}"/>
            </c:ext>
          </c:extLst>
        </c:ser>
        <c:ser>
          <c:idx val="40"/>
          <c:order val="40"/>
          <c:tx>
            <c:strRef>
              <c:f>[API_NY.GDP.MKTP.KD.ZG_DS2_en_excel_v2_9984752.xls]Data!$A$72:$D$72</c:f>
              <c:strCache>
                <c:ptCount val="4"/>
                <c:pt idx="0">
                  <c:v>Eritrea</c:v>
                </c:pt>
                <c:pt idx="1">
                  <c:v>ERI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0000"/>
                  <a:lumOff val="30000"/>
                </a:schemeClr>
              </a:solidFill>
              <a:ln w="9525">
                <a:solidFill>
                  <a:schemeClr val="accent5">
                    <a:lumMod val="70000"/>
                    <a:lumOff val="3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[API_NY.GDP.MKTP.KD.ZG_DS2_en_excel_v2_9984752.xls]Data!$E$72:$BK$72</c:f>
            </c:numRef>
          </c:val>
          <c:smooth val="0"/>
          <c:extLst>
            <c:ext xmlns:c16="http://schemas.microsoft.com/office/drawing/2014/chart" uri="{C3380CC4-5D6E-409C-BE32-E72D297353CC}">
              <c16:uniqueId val="{00000028-1EF4-4E4F-A426-493538641903}"/>
            </c:ext>
          </c:extLst>
        </c:ser>
        <c:ser>
          <c:idx val="41"/>
          <c:order val="41"/>
          <c:tx>
            <c:strRef>
              <c:f>[API_NY.GDP.MKTP.KD.ZG_DS2_en_excel_v2_9984752.xls]Data!$A$73:$D$73</c:f>
              <c:strCache>
                <c:ptCount val="4"/>
                <c:pt idx="0">
                  <c:v>Spain</c:v>
                </c:pt>
                <c:pt idx="1">
                  <c:v>ESP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0000"/>
                  <a:lumOff val="30000"/>
                </a:schemeClr>
              </a:solidFill>
              <a:ln w="9525">
                <a:solidFill>
                  <a:schemeClr val="accent6">
                    <a:lumMod val="70000"/>
                    <a:lumOff val="3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[API_NY.GDP.MKTP.KD.ZG_DS2_en_excel_v2_9984752.xls]Data!$E$73:$BK$73</c:f>
            </c:numRef>
          </c:val>
          <c:smooth val="0"/>
          <c:extLst>
            <c:ext xmlns:c16="http://schemas.microsoft.com/office/drawing/2014/chart" uri="{C3380CC4-5D6E-409C-BE32-E72D297353CC}">
              <c16:uniqueId val="{00000029-1EF4-4E4F-A426-493538641903}"/>
            </c:ext>
          </c:extLst>
        </c:ser>
        <c:ser>
          <c:idx val="42"/>
          <c:order val="42"/>
          <c:tx>
            <c:strRef>
              <c:f>[API_NY.GDP.MKTP.KD.ZG_DS2_en_excel_v2_9984752.xls]Data!$A$74:$D$74</c:f>
              <c:strCache>
                <c:ptCount val="4"/>
                <c:pt idx="0">
                  <c:v>Estonia</c:v>
                </c:pt>
                <c:pt idx="1">
                  <c:v>EST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70000"/>
                </a:schemeClr>
              </a:solidFill>
              <a:ln w="9525">
                <a:solidFill>
                  <a:schemeClr val="accent1">
                    <a:lumMod val="7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[API_NY.GDP.MKTP.KD.ZG_DS2_en_excel_v2_9984752.xls]Data!$E$74:$BK$74</c:f>
            </c:numRef>
          </c:val>
          <c:smooth val="0"/>
          <c:extLst>
            <c:ext xmlns:c16="http://schemas.microsoft.com/office/drawing/2014/chart" uri="{C3380CC4-5D6E-409C-BE32-E72D297353CC}">
              <c16:uniqueId val="{0000002A-1EF4-4E4F-A426-493538641903}"/>
            </c:ext>
          </c:extLst>
        </c:ser>
        <c:ser>
          <c:idx val="43"/>
          <c:order val="43"/>
          <c:tx>
            <c:strRef>
              <c:f>[API_NY.GDP.MKTP.KD.ZG_DS2_en_excel_v2_9984752.xls]Data!$A$75:$D$75</c:f>
              <c:strCache>
                <c:ptCount val="4"/>
                <c:pt idx="0">
                  <c:v>Ethiopia</c:v>
                </c:pt>
                <c:pt idx="1">
                  <c:v>ETH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0000"/>
                </a:schemeClr>
              </a:solidFill>
              <a:ln w="9525">
                <a:solidFill>
                  <a:schemeClr val="accent2">
                    <a:lumMod val="7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[API_NY.GDP.MKTP.KD.ZG_DS2_en_excel_v2_9984752.xls]Data!$E$75:$BK$75</c:f>
            </c:numRef>
          </c:val>
          <c:smooth val="0"/>
          <c:extLst>
            <c:ext xmlns:c16="http://schemas.microsoft.com/office/drawing/2014/chart" uri="{C3380CC4-5D6E-409C-BE32-E72D297353CC}">
              <c16:uniqueId val="{0000002B-1EF4-4E4F-A426-493538641903}"/>
            </c:ext>
          </c:extLst>
        </c:ser>
        <c:ser>
          <c:idx val="44"/>
          <c:order val="44"/>
          <c:tx>
            <c:strRef>
              <c:f>[API_NY.GDP.MKTP.KD.ZG_DS2_en_excel_v2_9984752.xls]Data!$A$76:$D$76</c:f>
              <c:strCache>
                <c:ptCount val="4"/>
                <c:pt idx="0">
                  <c:v>European Union</c:v>
                </c:pt>
                <c:pt idx="1">
                  <c:v>EUU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70000"/>
                </a:schemeClr>
              </a:solidFill>
              <a:ln w="9525">
                <a:solidFill>
                  <a:schemeClr val="accent3">
                    <a:lumMod val="7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[API_NY.GDP.MKTP.KD.ZG_DS2_en_excel_v2_9984752.xls]Data!$E$76:$BK$76</c:f>
            </c:numRef>
          </c:val>
          <c:smooth val="0"/>
          <c:extLst>
            <c:ext xmlns:c16="http://schemas.microsoft.com/office/drawing/2014/chart" uri="{C3380CC4-5D6E-409C-BE32-E72D297353CC}">
              <c16:uniqueId val="{0000002C-1EF4-4E4F-A426-493538641903}"/>
            </c:ext>
          </c:extLst>
        </c:ser>
        <c:ser>
          <c:idx val="45"/>
          <c:order val="45"/>
          <c:tx>
            <c:strRef>
              <c:f>[API_NY.GDP.MKTP.KD.ZG_DS2_en_excel_v2_9984752.xls]Data!$A$77:$D$77</c:f>
              <c:strCache>
                <c:ptCount val="4"/>
                <c:pt idx="0">
                  <c:v>Fragile and conflict affected situations</c:v>
                </c:pt>
                <c:pt idx="1">
                  <c:v>FCS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70000"/>
                </a:schemeClr>
              </a:solidFill>
              <a:ln w="9525">
                <a:solidFill>
                  <a:schemeClr val="accent4">
                    <a:lumMod val="7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[API_NY.GDP.MKTP.KD.ZG_DS2_en_excel_v2_9984752.xls]Data!$E$77:$BK$77</c:f>
            </c:numRef>
          </c:val>
          <c:smooth val="0"/>
          <c:extLst>
            <c:ext xmlns:c16="http://schemas.microsoft.com/office/drawing/2014/chart" uri="{C3380CC4-5D6E-409C-BE32-E72D297353CC}">
              <c16:uniqueId val="{0000002D-1EF4-4E4F-A426-493538641903}"/>
            </c:ext>
          </c:extLst>
        </c:ser>
        <c:ser>
          <c:idx val="46"/>
          <c:order val="46"/>
          <c:tx>
            <c:strRef>
              <c:f>[API_NY.GDP.MKTP.KD.ZG_DS2_en_excel_v2_9984752.xls]Data!$A$78:$D$78</c:f>
              <c:strCache>
                <c:ptCount val="4"/>
                <c:pt idx="0">
                  <c:v>Finland</c:v>
                </c:pt>
                <c:pt idx="1">
                  <c:v>FIN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0000"/>
                </a:schemeClr>
              </a:solidFill>
              <a:ln w="9525">
                <a:solidFill>
                  <a:schemeClr val="accent5">
                    <a:lumMod val="7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[API_NY.GDP.MKTP.KD.ZG_DS2_en_excel_v2_9984752.xls]Data!$E$78:$BK$78</c:f>
            </c:numRef>
          </c:val>
          <c:smooth val="0"/>
          <c:extLst>
            <c:ext xmlns:c16="http://schemas.microsoft.com/office/drawing/2014/chart" uri="{C3380CC4-5D6E-409C-BE32-E72D297353CC}">
              <c16:uniqueId val="{0000002E-1EF4-4E4F-A426-493538641903}"/>
            </c:ext>
          </c:extLst>
        </c:ser>
        <c:ser>
          <c:idx val="47"/>
          <c:order val="47"/>
          <c:tx>
            <c:strRef>
              <c:f>[API_NY.GDP.MKTP.KD.ZG_DS2_en_excel_v2_9984752.xls]Data!$A$79:$D$79</c:f>
              <c:strCache>
                <c:ptCount val="4"/>
                <c:pt idx="0">
                  <c:v>Fiji</c:v>
                </c:pt>
                <c:pt idx="1">
                  <c:v>FJI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0000"/>
                </a:schemeClr>
              </a:solidFill>
              <a:ln w="9525">
                <a:solidFill>
                  <a:schemeClr val="accent6">
                    <a:lumMod val="70000"/>
                  </a:schemeClr>
                </a:solidFill>
              </a:ln>
              <a:effectLst/>
            </c:spPr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[API_NY.GDP.MKTP.KD.ZG_DS2_en_excel_v2_9984752.xls]Data!$E$79:$BK$79</c:f>
            </c:numRef>
          </c:val>
          <c:smooth val="0"/>
          <c:extLst>
            <c:ext xmlns:c16="http://schemas.microsoft.com/office/drawing/2014/chart" uri="{C3380CC4-5D6E-409C-BE32-E72D297353CC}">
              <c16:uniqueId val="{0000002F-1EF4-4E4F-A426-493538641903}"/>
            </c:ext>
          </c:extLst>
        </c:ser>
        <c:ser>
          <c:idx val="48"/>
          <c:order val="48"/>
          <c:tx>
            <c:strRef>
              <c:f>[API_NY.GDP.MKTP.KD.ZG_DS2_en_excel_v2_9984752.xls]Data!$A$80:$D$80</c:f>
              <c:strCache>
                <c:ptCount val="4"/>
                <c:pt idx="0">
                  <c:v>France</c:v>
                </c:pt>
                <c:pt idx="1">
                  <c:v>FRA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[API_NY.GDP.MKTP.KD.ZG_DS2_en_excel_v2_9984752.xls]Data!$E$80:$BK$80</c:f>
            </c:numRef>
          </c:val>
          <c:smooth val="0"/>
          <c:extLst>
            <c:ext xmlns:c16="http://schemas.microsoft.com/office/drawing/2014/chart" uri="{C3380CC4-5D6E-409C-BE32-E72D297353CC}">
              <c16:uniqueId val="{00000030-1EF4-4E4F-A426-493538641903}"/>
            </c:ext>
          </c:extLst>
        </c:ser>
        <c:ser>
          <c:idx val="49"/>
          <c:order val="49"/>
          <c:tx>
            <c:strRef>
              <c:f>[API_NY.GDP.MKTP.KD.ZG_DS2_en_excel_v2_9984752.xls]Data!$A$81:$D$81</c:f>
              <c:strCache>
                <c:ptCount val="4"/>
                <c:pt idx="0">
                  <c:v>Faroe Islands</c:v>
                </c:pt>
                <c:pt idx="1">
                  <c:v>FRO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[API_NY.GDP.MKTP.KD.ZG_DS2_en_excel_v2_9984752.xls]Data!$E$81:$BK$81</c:f>
            </c:numRef>
          </c:val>
          <c:smooth val="0"/>
          <c:extLst>
            <c:ext xmlns:c16="http://schemas.microsoft.com/office/drawing/2014/chart" uri="{C3380CC4-5D6E-409C-BE32-E72D297353CC}">
              <c16:uniqueId val="{00000031-1EF4-4E4F-A426-493538641903}"/>
            </c:ext>
          </c:extLst>
        </c:ser>
        <c:ser>
          <c:idx val="50"/>
          <c:order val="50"/>
          <c:tx>
            <c:strRef>
              <c:f>[API_NY.GDP.MKTP.KD.ZG_DS2_en_excel_v2_9984752.xls]Data!$A$82:$D$82</c:f>
              <c:strCache>
                <c:ptCount val="4"/>
                <c:pt idx="0">
                  <c:v>Micronesia, Fed. Sts.</c:v>
                </c:pt>
                <c:pt idx="1">
                  <c:v>FSM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[API_NY.GDP.MKTP.KD.ZG_DS2_en_excel_v2_9984752.xls]Data!$E$82:$BK$82</c:f>
            </c:numRef>
          </c:val>
          <c:smooth val="0"/>
          <c:extLst>
            <c:ext xmlns:c16="http://schemas.microsoft.com/office/drawing/2014/chart" uri="{C3380CC4-5D6E-409C-BE32-E72D297353CC}">
              <c16:uniqueId val="{00000032-1EF4-4E4F-A426-493538641903}"/>
            </c:ext>
          </c:extLst>
        </c:ser>
        <c:ser>
          <c:idx val="51"/>
          <c:order val="51"/>
          <c:tx>
            <c:strRef>
              <c:f>[API_NY.GDP.MKTP.KD.ZG_DS2_en_excel_v2_9984752.xls]Data!$A$83:$D$83</c:f>
              <c:strCache>
                <c:ptCount val="4"/>
                <c:pt idx="0">
                  <c:v>Gabon</c:v>
                </c:pt>
                <c:pt idx="1">
                  <c:v>GAB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[API_NY.GDP.MKTP.KD.ZG_DS2_en_excel_v2_9984752.xls]Data!$E$83:$BK$83</c:f>
            </c:numRef>
          </c:val>
          <c:smooth val="0"/>
          <c:extLst>
            <c:ext xmlns:c16="http://schemas.microsoft.com/office/drawing/2014/chart" uri="{C3380CC4-5D6E-409C-BE32-E72D297353CC}">
              <c16:uniqueId val="{00000033-1EF4-4E4F-A426-493538641903}"/>
            </c:ext>
          </c:extLst>
        </c:ser>
        <c:ser>
          <c:idx val="52"/>
          <c:order val="52"/>
          <c:tx>
            <c:strRef>
              <c:f>[API_NY.GDP.MKTP.KD.ZG_DS2_en_excel_v2_9984752.xls]Data!$A$84:$D$84</c:f>
              <c:strCache>
                <c:ptCount val="4"/>
                <c:pt idx="0">
                  <c:v>United Kingdom</c:v>
                </c:pt>
                <c:pt idx="1">
                  <c:v>GBR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[API_NY.GDP.MKTP.KD.ZG_DS2_en_excel_v2_9984752.xls]Data!$E$84:$BK$84</c:f>
            </c:numRef>
          </c:val>
          <c:smooth val="0"/>
          <c:extLst>
            <c:ext xmlns:c16="http://schemas.microsoft.com/office/drawing/2014/chart" uri="{C3380CC4-5D6E-409C-BE32-E72D297353CC}">
              <c16:uniqueId val="{00000034-1EF4-4E4F-A426-493538641903}"/>
            </c:ext>
          </c:extLst>
        </c:ser>
        <c:ser>
          <c:idx val="53"/>
          <c:order val="53"/>
          <c:tx>
            <c:strRef>
              <c:f>[API_NY.GDP.MKTP.KD.ZG_DS2_en_excel_v2_9984752.xls]Data!$A$85:$D$85</c:f>
              <c:strCache>
                <c:ptCount val="4"/>
                <c:pt idx="0">
                  <c:v>Georgia</c:v>
                </c:pt>
                <c:pt idx="1">
                  <c:v>GEO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[API_NY.GDP.MKTP.KD.ZG_DS2_en_excel_v2_9984752.xls]Data!$E$85:$BK$85</c:f>
            </c:numRef>
          </c:val>
          <c:smooth val="0"/>
          <c:extLst>
            <c:ext xmlns:c16="http://schemas.microsoft.com/office/drawing/2014/chart" uri="{C3380CC4-5D6E-409C-BE32-E72D297353CC}">
              <c16:uniqueId val="{00000035-1EF4-4E4F-A426-493538641903}"/>
            </c:ext>
          </c:extLst>
        </c:ser>
        <c:ser>
          <c:idx val="54"/>
          <c:order val="54"/>
          <c:tx>
            <c:strRef>
              <c:f>[API_NY.GDP.MKTP.KD.ZG_DS2_en_excel_v2_9984752.xls]Data!$A$86:$D$86</c:f>
              <c:strCache>
                <c:ptCount val="4"/>
                <c:pt idx="0">
                  <c:v>Ghana</c:v>
                </c:pt>
                <c:pt idx="1">
                  <c:v>GHA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[API_NY.GDP.MKTP.KD.ZG_DS2_en_excel_v2_9984752.xls]Data!$E$86:$BK$86</c:f>
            </c:numRef>
          </c:val>
          <c:smooth val="0"/>
          <c:extLst>
            <c:ext xmlns:c16="http://schemas.microsoft.com/office/drawing/2014/chart" uri="{C3380CC4-5D6E-409C-BE32-E72D297353CC}">
              <c16:uniqueId val="{00000036-1EF4-4E4F-A426-493538641903}"/>
            </c:ext>
          </c:extLst>
        </c:ser>
        <c:ser>
          <c:idx val="55"/>
          <c:order val="55"/>
          <c:tx>
            <c:strRef>
              <c:f>[API_NY.GDP.MKTP.KD.ZG_DS2_en_excel_v2_9984752.xls]Data!$A$87:$D$87</c:f>
              <c:strCache>
                <c:ptCount val="4"/>
                <c:pt idx="0">
                  <c:v>Gibraltar</c:v>
                </c:pt>
                <c:pt idx="1">
                  <c:v>GIB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[API_NY.GDP.MKTP.KD.ZG_DS2_en_excel_v2_9984752.xls]Data!$E$87:$BK$87</c:f>
            </c:numRef>
          </c:val>
          <c:smooth val="0"/>
          <c:extLst>
            <c:ext xmlns:c16="http://schemas.microsoft.com/office/drawing/2014/chart" uri="{C3380CC4-5D6E-409C-BE32-E72D297353CC}">
              <c16:uniqueId val="{00000037-1EF4-4E4F-A426-493538641903}"/>
            </c:ext>
          </c:extLst>
        </c:ser>
        <c:ser>
          <c:idx val="56"/>
          <c:order val="56"/>
          <c:tx>
            <c:strRef>
              <c:f>[API_NY.GDP.MKTP.KD.ZG_DS2_en_excel_v2_9984752.xls]Data!$A$88:$D$88</c:f>
              <c:strCache>
                <c:ptCount val="4"/>
                <c:pt idx="0">
                  <c:v>Guinea</c:v>
                </c:pt>
                <c:pt idx="1">
                  <c:v>GIN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[API_NY.GDP.MKTP.KD.ZG_DS2_en_excel_v2_9984752.xls]Data!$E$88:$BK$88</c:f>
            </c:numRef>
          </c:val>
          <c:smooth val="0"/>
          <c:extLst>
            <c:ext xmlns:c16="http://schemas.microsoft.com/office/drawing/2014/chart" uri="{C3380CC4-5D6E-409C-BE32-E72D297353CC}">
              <c16:uniqueId val="{00000038-1EF4-4E4F-A426-493538641903}"/>
            </c:ext>
          </c:extLst>
        </c:ser>
        <c:ser>
          <c:idx val="57"/>
          <c:order val="57"/>
          <c:tx>
            <c:strRef>
              <c:f>[API_NY.GDP.MKTP.KD.ZG_DS2_en_excel_v2_9984752.xls]Data!$A$89:$D$89</c:f>
              <c:strCache>
                <c:ptCount val="4"/>
                <c:pt idx="0">
                  <c:v>Gambia, The</c:v>
                </c:pt>
                <c:pt idx="1">
                  <c:v>GMB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[API_NY.GDP.MKTP.KD.ZG_DS2_en_excel_v2_9984752.xls]Data!$E$89:$BK$89</c:f>
            </c:numRef>
          </c:val>
          <c:smooth val="0"/>
          <c:extLst>
            <c:ext xmlns:c16="http://schemas.microsoft.com/office/drawing/2014/chart" uri="{C3380CC4-5D6E-409C-BE32-E72D297353CC}">
              <c16:uniqueId val="{00000039-1EF4-4E4F-A426-493538641903}"/>
            </c:ext>
          </c:extLst>
        </c:ser>
        <c:ser>
          <c:idx val="58"/>
          <c:order val="58"/>
          <c:tx>
            <c:strRef>
              <c:f>[API_NY.GDP.MKTP.KD.ZG_DS2_en_excel_v2_9984752.xls]Data!$A$90:$D$90</c:f>
              <c:strCache>
                <c:ptCount val="4"/>
                <c:pt idx="0">
                  <c:v>Guinea-Bissau</c:v>
                </c:pt>
                <c:pt idx="1">
                  <c:v>GNB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[API_NY.GDP.MKTP.KD.ZG_DS2_en_excel_v2_9984752.xls]Data!$E$90:$BK$90</c:f>
            </c:numRef>
          </c:val>
          <c:smooth val="0"/>
          <c:extLst>
            <c:ext xmlns:c16="http://schemas.microsoft.com/office/drawing/2014/chart" uri="{C3380CC4-5D6E-409C-BE32-E72D297353CC}">
              <c16:uniqueId val="{0000003A-1EF4-4E4F-A426-493538641903}"/>
            </c:ext>
          </c:extLst>
        </c:ser>
        <c:ser>
          <c:idx val="59"/>
          <c:order val="59"/>
          <c:tx>
            <c:strRef>
              <c:f>[API_NY.GDP.MKTP.KD.ZG_DS2_en_excel_v2_9984752.xls]Data!$A$91:$D$91</c:f>
              <c:strCache>
                <c:ptCount val="4"/>
                <c:pt idx="0">
                  <c:v>Equatorial Guinea</c:v>
                </c:pt>
                <c:pt idx="1">
                  <c:v>GNQ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[API_NY.GDP.MKTP.KD.ZG_DS2_en_excel_v2_9984752.xls]Data!$E$91:$BK$91</c:f>
            </c:numRef>
          </c:val>
          <c:smooth val="0"/>
          <c:extLst>
            <c:ext xmlns:c16="http://schemas.microsoft.com/office/drawing/2014/chart" uri="{C3380CC4-5D6E-409C-BE32-E72D297353CC}">
              <c16:uniqueId val="{0000003B-1EF4-4E4F-A426-493538641903}"/>
            </c:ext>
          </c:extLst>
        </c:ser>
        <c:ser>
          <c:idx val="60"/>
          <c:order val="60"/>
          <c:tx>
            <c:strRef>
              <c:f>[API_NY.GDP.MKTP.KD.ZG_DS2_en_excel_v2_9984752.xls]Data!$A$92:$D$92</c:f>
              <c:strCache>
                <c:ptCount val="4"/>
                <c:pt idx="0">
                  <c:v>Greece</c:v>
                </c:pt>
                <c:pt idx="1">
                  <c:v>GRC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[API_NY.GDP.MKTP.KD.ZG_DS2_en_excel_v2_9984752.xls]Data!$E$92:$BK$92</c:f>
            </c:numRef>
          </c:val>
          <c:smooth val="0"/>
          <c:extLst>
            <c:ext xmlns:c16="http://schemas.microsoft.com/office/drawing/2014/chart" uri="{C3380CC4-5D6E-409C-BE32-E72D297353CC}">
              <c16:uniqueId val="{0000003C-1EF4-4E4F-A426-493538641903}"/>
            </c:ext>
          </c:extLst>
        </c:ser>
        <c:ser>
          <c:idx val="61"/>
          <c:order val="61"/>
          <c:tx>
            <c:strRef>
              <c:f>[API_NY.GDP.MKTP.KD.ZG_DS2_en_excel_v2_9984752.xls]Data!$A$93:$D$93</c:f>
              <c:strCache>
                <c:ptCount val="4"/>
                <c:pt idx="0">
                  <c:v>Grenada</c:v>
                </c:pt>
                <c:pt idx="1">
                  <c:v>GRD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[API_NY.GDP.MKTP.KD.ZG_DS2_en_excel_v2_9984752.xls]Data!$E$93:$BK$93</c:f>
            </c:numRef>
          </c:val>
          <c:smooth val="0"/>
          <c:extLst>
            <c:ext xmlns:c16="http://schemas.microsoft.com/office/drawing/2014/chart" uri="{C3380CC4-5D6E-409C-BE32-E72D297353CC}">
              <c16:uniqueId val="{0000003D-1EF4-4E4F-A426-493538641903}"/>
            </c:ext>
          </c:extLst>
        </c:ser>
        <c:ser>
          <c:idx val="62"/>
          <c:order val="62"/>
          <c:tx>
            <c:strRef>
              <c:f>[API_NY.GDP.MKTP.KD.ZG_DS2_en_excel_v2_9984752.xls]Data!$A$94:$D$94</c:f>
              <c:strCache>
                <c:ptCount val="4"/>
                <c:pt idx="0">
                  <c:v>Greenland</c:v>
                </c:pt>
                <c:pt idx="1">
                  <c:v>GRL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[API_NY.GDP.MKTP.KD.ZG_DS2_en_excel_v2_9984752.xls]Data!$E$94:$BK$94</c:f>
            </c:numRef>
          </c:val>
          <c:smooth val="0"/>
          <c:extLst>
            <c:ext xmlns:c16="http://schemas.microsoft.com/office/drawing/2014/chart" uri="{C3380CC4-5D6E-409C-BE32-E72D297353CC}">
              <c16:uniqueId val="{0000003E-1EF4-4E4F-A426-493538641903}"/>
            </c:ext>
          </c:extLst>
        </c:ser>
        <c:ser>
          <c:idx val="63"/>
          <c:order val="63"/>
          <c:tx>
            <c:strRef>
              <c:f>[API_NY.GDP.MKTP.KD.ZG_DS2_en_excel_v2_9984752.xls]Data!$A$95:$D$95</c:f>
              <c:strCache>
                <c:ptCount val="4"/>
                <c:pt idx="0">
                  <c:v>Guatemala</c:v>
                </c:pt>
                <c:pt idx="1">
                  <c:v>GTM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[API_NY.GDP.MKTP.KD.ZG_DS2_en_excel_v2_9984752.xls]Data!$E$95:$BK$95</c:f>
            </c:numRef>
          </c:val>
          <c:smooth val="0"/>
          <c:extLst>
            <c:ext xmlns:c16="http://schemas.microsoft.com/office/drawing/2014/chart" uri="{C3380CC4-5D6E-409C-BE32-E72D297353CC}">
              <c16:uniqueId val="{0000003F-1EF4-4E4F-A426-493538641903}"/>
            </c:ext>
          </c:extLst>
        </c:ser>
        <c:ser>
          <c:idx val="64"/>
          <c:order val="64"/>
          <c:tx>
            <c:strRef>
              <c:f>[API_NY.GDP.MKTP.KD.ZG_DS2_en_excel_v2_9984752.xls]Data!$A$96:$D$96</c:f>
              <c:strCache>
                <c:ptCount val="4"/>
                <c:pt idx="0">
                  <c:v>Guam</c:v>
                </c:pt>
                <c:pt idx="1">
                  <c:v>GUM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[API_NY.GDP.MKTP.KD.ZG_DS2_en_excel_v2_9984752.xls]Data!$E$96:$BK$96</c:f>
            </c:numRef>
          </c:val>
          <c:smooth val="0"/>
          <c:extLst>
            <c:ext xmlns:c16="http://schemas.microsoft.com/office/drawing/2014/chart" uri="{C3380CC4-5D6E-409C-BE32-E72D297353CC}">
              <c16:uniqueId val="{00000040-1EF4-4E4F-A426-493538641903}"/>
            </c:ext>
          </c:extLst>
        </c:ser>
        <c:ser>
          <c:idx val="65"/>
          <c:order val="65"/>
          <c:tx>
            <c:strRef>
              <c:f>[API_NY.GDP.MKTP.KD.ZG_DS2_en_excel_v2_9984752.xls]Data!$A$97:$D$97</c:f>
              <c:strCache>
                <c:ptCount val="4"/>
                <c:pt idx="0">
                  <c:v>Guyana</c:v>
                </c:pt>
                <c:pt idx="1">
                  <c:v>GUY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[API_NY.GDP.MKTP.KD.ZG_DS2_en_excel_v2_9984752.xls]Data!$E$97:$BK$97</c:f>
            </c:numRef>
          </c:val>
          <c:smooth val="0"/>
          <c:extLst>
            <c:ext xmlns:c16="http://schemas.microsoft.com/office/drawing/2014/chart" uri="{C3380CC4-5D6E-409C-BE32-E72D297353CC}">
              <c16:uniqueId val="{00000041-1EF4-4E4F-A426-493538641903}"/>
            </c:ext>
          </c:extLst>
        </c:ser>
        <c:ser>
          <c:idx val="66"/>
          <c:order val="66"/>
          <c:tx>
            <c:strRef>
              <c:f>[API_NY.GDP.MKTP.KD.ZG_DS2_en_excel_v2_9984752.xls]Data!$A$98:$D$98</c:f>
              <c:strCache>
                <c:ptCount val="4"/>
                <c:pt idx="0">
                  <c:v>High income</c:v>
                </c:pt>
                <c:pt idx="1">
                  <c:v>HIC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[API_NY.GDP.MKTP.KD.ZG_DS2_en_excel_v2_9984752.xls]Data!$E$98:$BK$98</c:f>
            </c:numRef>
          </c:val>
          <c:smooth val="0"/>
          <c:extLst>
            <c:ext xmlns:c16="http://schemas.microsoft.com/office/drawing/2014/chart" uri="{C3380CC4-5D6E-409C-BE32-E72D297353CC}">
              <c16:uniqueId val="{00000042-1EF4-4E4F-A426-493538641903}"/>
            </c:ext>
          </c:extLst>
        </c:ser>
        <c:ser>
          <c:idx val="67"/>
          <c:order val="67"/>
          <c:tx>
            <c:strRef>
              <c:f>[API_NY.GDP.MKTP.KD.ZG_DS2_en_excel_v2_9984752.xls]Data!$A$99:$D$99</c:f>
              <c:strCache>
                <c:ptCount val="4"/>
                <c:pt idx="0">
                  <c:v>Hong Kong SAR, China</c:v>
                </c:pt>
                <c:pt idx="1">
                  <c:v>HKG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[API_NY.GDP.MKTP.KD.ZG_DS2_en_excel_v2_9984752.xls]Data!$E$99:$BK$99</c:f>
            </c:numRef>
          </c:val>
          <c:smooth val="0"/>
          <c:extLst>
            <c:ext xmlns:c16="http://schemas.microsoft.com/office/drawing/2014/chart" uri="{C3380CC4-5D6E-409C-BE32-E72D297353CC}">
              <c16:uniqueId val="{00000043-1EF4-4E4F-A426-493538641903}"/>
            </c:ext>
          </c:extLst>
        </c:ser>
        <c:ser>
          <c:idx val="68"/>
          <c:order val="68"/>
          <c:tx>
            <c:strRef>
              <c:f>[API_NY.GDP.MKTP.KD.ZG_DS2_en_excel_v2_9984752.xls]Data!$A$100:$D$100</c:f>
              <c:strCache>
                <c:ptCount val="4"/>
                <c:pt idx="0">
                  <c:v>Honduras</c:v>
                </c:pt>
                <c:pt idx="1">
                  <c:v>HND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[API_NY.GDP.MKTP.KD.ZG_DS2_en_excel_v2_9984752.xls]Data!$E$100:$BK$100</c:f>
            </c:numRef>
          </c:val>
          <c:smooth val="0"/>
          <c:extLst>
            <c:ext xmlns:c16="http://schemas.microsoft.com/office/drawing/2014/chart" uri="{C3380CC4-5D6E-409C-BE32-E72D297353CC}">
              <c16:uniqueId val="{00000044-1EF4-4E4F-A426-493538641903}"/>
            </c:ext>
          </c:extLst>
        </c:ser>
        <c:ser>
          <c:idx val="69"/>
          <c:order val="69"/>
          <c:tx>
            <c:strRef>
              <c:f>[API_NY.GDP.MKTP.KD.ZG_DS2_en_excel_v2_9984752.xls]Data!$A$101:$D$101</c:f>
              <c:strCache>
                <c:ptCount val="4"/>
                <c:pt idx="0">
                  <c:v>Heavily indebted poor countries (HIPC)</c:v>
                </c:pt>
                <c:pt idx="1">
                  <c:v>HPC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[API_NY.GDP.MKTP.KD.ZG_DS2_en_excel_v2_9984752.xls]Data!$E$101:$BK$101</c:f>
            </c:numRef>
          </c:val>
          <c:smooth val="0"/>
          <c:extLst>
            <c:ext xmlns:c16="http://schemas.microsoft.com/office/drawing/2014/chart" uri="{C3380CC4-5D6E-409C-BE32-E72D297353CC}">
              <c16:uniqueId val="{00000045-1EF4-4E4F-A426-493538641903}"/>
            </c:ext>
          </c:extLst>
        </c:ser>
        <c:ser>
          <c:idx val="70"/>
          <c:order val="70"/>
          <c:tx>
            <c:strRef>
              <c:f>[API_NY.GDP.MKTP.KD.ZG_DS2_en_excel_v2_9984752.xls]Data!$A$102:$D$102</c:f>
              <c:strCache>
                <c:ptCount val="4"/>
                <c:pt idx="0">
                  <c:v>Croatia</c:v>
                </c:pt>
                <c:pt idx="1">
                  <c:v>HRV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[API_NY.GDP.MKTP.KD.ZG_DS2_en_excel_v2_9984752.xls]Data!$E$102:$BK$102</c:f>
            </c:numRef>
          </c:val>
          <c:smooth val="0"/>
          <c:extLst>
            <c:ext xmlns:c16="http://schemas.microsoft.com/office/drawing/2014/chart" uri="{C3380CC4-5D6E-409C-BE32-E72D297353CC}">
              <c16:uniqueId val="{00000046-1EF4-4E4F-A426-493538641903}"/>
            </c:ext>
          </c:extLst>
        </c:ser>
        <c:ser>
          <c:idx val="71"/>
          <c:order val="71"/>
          <c:tx>
            <c:strRef>
              <c:f>[API_NY.GDP.MKTP.KD.ZG_DS2_en_excel_v2_9984752.xls]Data!$A$103:$D$103</c:f>
              <c:strCache>
                <c:ptCount val="4"/>
                <c:pt idx="0">
                  <c:v>Haiti</c:v>
                </c:pt>
                <c:pt idx="1">
                  <c:v>HTI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[API_NY.GDP.MKTP.KD.ZG_DS2_en_excel_v2_9984752.xls]Data!$E$103:$BK$103</c:f>
            </c:numRef>
          </c:val>
          <c:smooth val="0"/>
          <c:extLst>
            <c:ext xmlns:c16="http://schemas.microsoft.com/office/drawing/2014/chart" uri="{C3380CC4-5D6E-409C-BE32-E72D297353CC}">
              <c16:uniqueId val="{00000047-1EF4-4E4F-A426-493538641903}"/>
            </c:ext>
          </c:extLst>
        </c:ser>
        <c:ser>
          <c:idx val="72"/>
          <c:order val="72"/>
          <c:tx>
            <c:strRef>
              <c:f>[API_NY.GDP.MKTP.KD.ZG_DS2_en_excel_v2_9984752.xls]Data!$A$104:$D$104</c:f>
              <c:strCache>
                <c:ptCount val="4"/>
                <c:pt idx="0">
                  <c:v>Hungary</c:v>
                </c:pt>
                <c:pt idx="1">
                  <c:v>HUN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[API_NY.GDP.MKTP.KD.ZG_DS2_en_excel_v2_9984752.xls]Data!$E$104:$BK$104</c:f>
            </c:numRef>
          </c:val>
          <c:smooth val="0"/>
          <c:extLst>
            <c:ext xmlns:c16="http://schemas.microsoft.com/office/drawing/2014/chart" uri="{C3380CC4-5D6E-409C-BE32-E72D297353CC}">
              <c16:uniqueId val="{00000048-1EF4-4E4F-A426-493538641903}"/>
            </c:ext>
          </c:extLst>
        </c:ser>
        <c:ser>
          <c:idx val="73"/>
          <c:order val="73"/>
          <c:tx>
            <c:strRef>
              <c:f>[API_NY.GDP.MKTP.KD.ZG_DS2_en_excel_v2_9984752.xls]Data!$A$105:$D$105</c:f>
              <c:strCache>
                <c:ptCount val="4"/>
                <c:pt idx="0">
                  <c:v>IBRD only</c:v>
                </c:pt>
                <c:pt idx="1">
                  <c:v>IBD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[API_NY.GDP.MKTP.KD.ZG_DS2_en_excel_v2_9984752.xls]Data!$E$105:$BK$105</c:f>
            </c:numRef>
          </c:val>
          <c:smooth val="0"/>
          <c:extLst>
            <c:ext xmlns:c16="http://schemas.microsoft.com/office/drawing/2014/chart" uri="{C3380CC4-5D6E-409C-BE32-E72D297353CC}">
              <c16:uniqueId val="{00000049-1EF4-4E4F-A426-493538641903}"/>
            </c:ext>
          </c:extLst>
        </c:ser>
        <c:ser>
          <c:idx val="74"/>
          <c:order val="74"/>
          <c:tx>
            <c:strRef>
              <c:f>[API_NY.GDP.MKTP.KD.ZG_DS2_en_excel_v2_9984752.xls]Data!$A$106:$D$106</c:f>
              <c:strCache>
                <c:ptCount val="4"/>
                <c:pt idx="0">
                  <c:v>IDA &amp; IBRD total</c:v>
                </c:pt>
                <c:pt idx="1">
                  <c:v>IBT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[API_NY.GDP.MKTP.KD.ZG_DS2_en_excel_v2_9984752.xls]Data!$E$106:$BK$106</c:f>
            </c:numRef>
          </c:val>
          <c:smooth val="0"/>
          <c:extLst>
            <c:ext xmlns:c16="http://schemas.microsoft.com/office/drawing/2014/chart" uri="{C3380CC4-5D6E-409C-BE32-E72D297353CC}">
              <c16:uniqueId val="{0000004A-1EF4-4E4F-A426-493538641903}"/>
            </c:ext>
          </c:extLst>
        </c:ser>
        <c:ser>
          <c:idx val="75"/>
          <c:order val="75"/>
          <c:tx>
            <c:strRef>
              <c:f>[API_NY.GDP.MKTP.KD.ZG_DS2_en_excel_v2_9984752.xls]Data!$A$107:$D$107</c:f>
              <c:strCache>
                <c:ptCount val="4"/>
                <c:pt idx="0">
                  <c:v>IDA total</c:v>
                </c:pt>
                <c:pt idx="1">
                  <c:v>IDA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[API_NY.GDP.MKTP.KD.ZG_DS2_en_excel_v2_9984752.xls]Data!$E$107:$BK$107</c:f>
            </c:numRef>
          </c:val>
          <c:smooth val="0"/>
          <c:extLst>
            <c:ext xmlns:c16="http://schemas.microsoft.com/office/drawing/2014/chart" uri="{C3380CC4-5D6E-409C-BE32-E72D297353CC}">
              <c16:uniqueId val="{0000004B-1EF4-4E4F-A426-493538641903}"/>
            </c:ext>
          </c:extLst>
        </c:ser>
        <c:ser>
          <c:idx val="76"/>
          <c:order val="76"/>
          <c:tx>
            <c:strRef>
              <c:f>[API_NY.GDP.MKTP.KD.ZG_DS2_en_excel_v2_9984752.xls]Data!$A$108:$D$108</c:f>
              <c:strCache>
                <c:ptCount val="4"/>
                <c:pt idx="0">
                  <c:v>IDA blend</c:v>
                </c:pt>
                <c:pt idx="1">
                  <c:v>IDB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[API_NY.GDP.MKTP.KD.ZG_DS2_en_excel_v2_9984752.xls]Data!$E$108:$BK$108</c:f>
            </c:numRef>
          </c:val>
          <c:smooth val="0"/>
          <c:extLst>
            <c:ext xmlns:c16="http://schemas.microsoft.com/office/drawing/2014/chart" uri="{C3380CC4-5D6E-409C-BE32-E72D297353CC}">
              <c16:uniqueId val="{0000004C-1EF4-4E4F-A426-493538641903}"/>
            </c:ext>
          </c:extLst>
        </c:ser>
        <c:ser>
          <c:idx val="77"/>
          <c:order val="77"/>
          <c:tx>
            <c:strRef>
              <c:f>[API_NY.GDP.MKTP.KD.ZG_DS2_en_excel_v2_9984752.xls]Data!$A$109</c:f>
              <c:strCache>
                <c:ptCount val="1"/>
                <c:pt idx="0">
                  <c:v>Indonesia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circle"/>
            <c:size val="13"/>
            <c:spPr>
              <a:solidFill>
                <a:srgbClr val="FFFF00"/>
              </a:solidFill>
              <a:ln w="9525">
                <a:solidFill>
                  <a:srgbClr val="C00000"/>
                </a:solidFill>
                <a:prstDash val="sysDash"/>
              </a:ln>
              <a:effectLst/>
            </c:spPr>
          </c:marker>
          <c:dLbls>
            <c:dLbl>
              <c:idx val="1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50" b="1" dirty="0">
                        <a:solidFill>
                          <a:schemeClr val="bg1"/>
                        </a:solidFill>
                      </a:rPr>
                      <a:t>5,27%</a:t>
                    </a:r>
                  </a:p>
                </c:rich>
              </c:tx>
              <c:spPr>
                <a:solidFill>
                  <a:srgbClr val="C0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C9-4B33-8C62-986225F72A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[API_NY.GDP.MKTP.KD.ZG_DS2_en_excel_v2_9984752.xls]Data!$E$109:$BK$109</c:f>
              <c:numCache>
                <c:formatCode>_(* #,##0.0_);_(* \(#,##0.0\);_(* "-"_);_(@_)</c:formatCode>
                <c:ptCount val="11"/>
                <c:pt idx="0">
                  <c:v>6.0137036000912332</c:v>
                </c:pt>
                <c:pt idx="1">
                  <c:v>4.6288711825615394</c:v>
                </c:pt>
                <c:pt idx="2">
                  <c:v>6.2238541806236611</c:v>
                </c:pt>
                <c:pt idx="3">
                  <c:v>6.1697842077100802</c:v>
                </c:pt>
                <c:pt idx="4">
                  <c:v>6.0300506530561222</c:v>
                </c:pt>
                <c:pt idx="5">
                  <c:v>5.5572636889101261</c:v>
                </c:pt>
                <c:pt idx="6">
                  <c:v>5.0066684257549952</c:v>
                </c:pt>
                <c:pt idx="7">
                  <c:v>4.8763223002212186</c:v>
                </c:pt>
                <c:pt idx="8">
                  <c:v>5.0332795915301034</c:v>
                </c:pt>
                <c:pt idx="9">
                  <c:v>5.0676802740897529</c:v>
                </c:pt>
                <c:pt idx="10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D-1EF4-4E4F-A426-493538641903}"/>
            </c:ext>
          </c:extLst>
        </c:ser>
        <c:ser>
          <c:idx val="78"/>
          <c:order val="78"/>
          <c:tx>
            <c:strRef>
              <c:f>[API_NY.GDP.MKTP.KD.ZG_DS2_en_excel_v2_9984752.xls]Data!$A$110:$D$110</c:f>
              <c:strCache>
                <c:ptCount val="4"/>
                <c:pt idx="0">
                  <c:v>IDA only</c:v>
                </c:pt>
                <c:pt idx="1">
                  <c:v>IDX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[API_NY.GDP.MKTP.KD.ZG_DS2_en_excel_v2_9984752.xls]Data!$E$110:$BK$110</c:f>
            </c:numRef>
          </c:val>
          <c:smooth val="0"/>
          <c:extLst>
            <c:ext xmlns:c16="http://schemas.microsoft.com/office/drawing/2014/chart" uri="{C3380CC4-5D6E-409C-BE32-E72D297353CC}">
              <c16:uniqueId val="{0000004E-1EF4-4E4F-A426-493538641903}"/>
            </c:ext>
          </c:extLst>
        </c:ser>
        <c:ser>
          <c:idx val="79"/>
          <c:order val="79"/>
          <c:tx>
            <c:strRef>
              <c:f>[API_NY.GDP.MKTP.KD.ZG_DS2_en_excel_v2_9984752.xls]Data!$A$111:$D$111</c:f>
              <c:strCache>
                <c:ptCount val="4"/>
                <c:pt idx="0">
                  <c:v>Isle of Man</c:v>
                </c:pt>
                <c:pt idx="1">
                  <c:v>IMN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[API_NY.GDP.MKTP.KD.ZG_DS2_en_excel_v2_9984752.xls]Data!$E$111:$BK$111</c:f>
            </c:numRef>
          </c:val>
          <c:smooth val="0"/>
          <c:extLst>
            <c:ext xmlns:c16="http://schemas.microsoft.com/office/drawing/2014/chart" uri="{C3380CC4-5D6E-409C-BE32-E72D297353CC}">
              <c16:uniqueId val="{0000004F-1EF4-4E4F-A426-493538641903}"/>
            </c:ext>
          </c:extLst>
        </c:ser>
        <c:ser>
          <c:idx val="80"/>
          <c:order val="80"/>
          <c:tx>
            <c:strRef>
              <c:f>[API_NY.GDP.MKTP.KD.ZG_DS2_en_excel_v2_9984752.xls]Data!$A$112</c:f>
              <c:strCache>
                <c:ptCount val="1"/>
                <c:pt idx="0">
                  <c:v>India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[API_NY.GDP.MKTP.KD.ZG_DS2_en_excel_v2_9984752.xls]Data!$E$112:$BK$112</c:f>
              <c:numCache>
                <c:formatCode>_(* #,##0.0_);_(* \(#,##0.0\);_(* "-"_);_(@_)</c:formatCode>
                <c:ptCount val="11"/>
                <c:pt idx="0">
                  <c:v>3.8909570624956444</c:v>
                </c:pt>
                <c:pt idx="1">
                  <c:v>8.4797838969021768</c:v>
                </c:pt>
                <c:pt idx="2">
                  <c:v>10.25996306455454</c:v>
                </c:pt>
                <c:pt idx="3">
                  <c:v>6.6383637999949343</c:v>
                </c:pt>
                <c:pt idx="4">
                  <c:v>5.4563875516470119</c:v>
                </c:pt>
                <c:pt idx="5">
                  <c:v>6.3861064009234809</c:v>
                </c:pt>
                <c:pt idx="6">
                  <c:v>7.410227605164053</c:v>
                </c:pt>
                <c:pt idx="7">
                  <c:v>8.1544250277990784</c:v>
                </c:pt>
                <c:pt idx="8">
                  <c:v>7.1126860972615731</c:v>
                </c:pt>
                <c:pt idx="9">
                  <c:v>6.6242271160448212</c:v>
                </c:pt>
                <c:pt idx="10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0-1EF4-4E4F-A426-493538641903}"/>
            </c:ext>
          </c:extLst>
        </c:ser>
        <c:ser>
          <c:idx val="81"/>
          <c:order val="81"/>
          <c:tx>
            <c:strRef>
              <c:f>[API_NY.GDP.MKTP.KD.ZG_DS2_en_excel_v2_9984752.xls]Data!$A$113:$D$113</c:f>
              <c:strCache>
                <c:ptCount val="4"/>
                <c:pt idx="0">
                  <c:v>Not classified</c:v>
                </c:pt>
                <c:pt idx="1">
                  <c:v>INX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[API_NY.GDP.MKTP.KD.ZG_DS2_en_excel_v2_9984752.xls]Data!$E$113:$BK$113</c:f>
            </c:numRef>
          </c:val>
          <c:smooth val="0"/>
          <c:extLst>
            <c:ext xmlns:c16="http://schemas.microsoft.com/office/drawing/2014/chart" uri="{C3380CC4-5D6E-409C-BE32-E72D297353CC}">
              <c16:uniqueId val="{00000051-1EF4-4E4F-A426-493538641903}"/>
            </c:ext>
          </c:extLst>
        </c:ser>
        <c:ser>
          <c:idx val="82"/>
          <c:order val="82"/>
          <c:tx>
            <c:strRef>
              <c:f>[API_NY.GDP.MKTP.KD.ZG_DS2_en_excel_v2_9984752.xls]Data!$A$114:$D$114</c:f>
              <c:strCache>
                <c:ptCount val="4"/>
                <c:pt idx="0">
                  <c:v>Ireland</c:v>
                </c:pt>
                <c:pt idx="1">
                  <c:v>IRL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[API_NY.GDP.MKTP.KD.ZG_DS2_en_excel_v2_9984752.xls]Data!$E$114:$BK$114</c:f>
            </c:numRef>
          </c:val>
          <c:smooth val="0"/>
          <c:extLst>
            <c:ext xmlns:c16="http://schemas.microsoft.com/office/drawing/2014/chart" uri="{C3380CC4-5D6E-409C-BE32-E72D297353CC}">
              <c16:uniqueId val="{00000052-1EF4-4E4F-A426-493538641903}"/>
            </c:ext>
          </c:extLst>
        </c:ser>
        <c:ser>
          <c:idx val="83"/>
          <c:order val="83"/>
          <c:tx>
            <c:strRef>
              <c:f>[API_NY.GDP.MKTP.KD.ZG_DS2_en_excel_v2_9984752.xls]Data!$A$115:$D$115</c:f>
              <c:strCache>
                <c:ptCount val="4"/>
                <c:pt idx="0">
                  <c:v>Iran, Islamic Rep.</c:v>
                </c:pt>
                <c:pt idx="1">
                  <c:v>IRN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[API_NY.GDP.MKTP.KD.ZG_DS2_en_excel_v2_9984752.xls]Data!$E$115:$BK$115</c:f>
            </c:numRef>
          </c:val>
          <c:smooth val="0"/>
          <c:extLst>
            <c:ext xmlns:c16="http://schemas.microsoft.com/office/drawing/2014/chart" uri="{C3380CC4-5D6E-409C-BE32-E72D297353CC}">
              <c16:uniqueId val="{00000053-1EF4-4E4F-A426-493538641903}"/>
            </c:ext>
          </c:extLst>
        </c:ser>
        <c:ser>
          <c:idx val="84"/>
          <c:order val="84"/>
          <c:tx>
            <c:strRef>
              <c:f>[API_NY.GDP.MKTP.KD.ZG_DS2_en_excel_v2_9984752.xls]Data!$A$116:$D$116</c:f>
              <c:strCache>
                <c:ptCount val="4"/>
                <c:pt idx="0">
                  <c:v>Iraq</c:v>
                </c:pt>
                <c:pt idx="1">
                  <c:v>IRQ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[API_NY.GDP.MKTP.KD.ZG_DS2_en_excel_v2_9984752.xls]Data!$E$116:$BK$116</c:f>
            </c:numRef>
          </c:val>
          <c:smooth val="0"/>
          <c:extLst>
            <c:ext xmlns:c16="http://schemas.microsoft.com/office/drawing/2014/chart" uri="{C3380CC4-5D6E-409C-BE32-E72D297353CC}">
              <c16:uniqueId val="{00000054-1EF4-4E4F-A426-493538641903}"/>
            </c:ext>
          </c:extLst>
        </c:ser>
        <c:ser>
          <c:idx val="85"/>
          <c:order val="85"/>
          <c:tx>
            <c:strRef>
              <c:f>[API_NY.GDP.MKTP.KD.ZG_DS2_en_excel_v2_9984752.xls]Data!$A$117:$D$117</c:f>
              <c:strCache>
                <c:ptCount val="4"/>
                <c:pt idx="0">
                  <c:v>Iceland</c:v>
                </c:pt>
                <c:pt idx="1">
                  <c:v>ISL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[API_NY.GDP.MKTP.KD.ZG_DS2_en_excel_v2_9984752.xls]Data!$E$117:$BK$117</c:f>
            </c:numRef>
          </c:val>
          <c:smooth val="0"/>
          <c:extLst>
            <c:ext xmlns:c16="http://schemas.microsoft.com/office/drawing/2014/chart" uri="{C3380CC4-5D6E-409C-BE32-E72D297353CC}">
              <c16:uniqueId val="{00000055-1EF4-4E4F-A426-493538641903}"/>
            </c:ext>
          </c:extLst>
        </c:ser>
        <c:ser>
          <c:idx val="86"/>
          <c:order val="86"/>
          <c:tx>
            <c:strRef>
              <c:f>[API_NY.GDP.MKTP.KD.ZG_DS2_en_excel_v2_9984752.xls]Data!$A$118:$D$118</c:f>
              <c:strCache>
                <c:ptCount val="4"/>
                <c:pt idx="0">
                  <c:v>Israel</c:v>
                </c:pt>
                <c:pt idx="1">
                  <c:v>ISR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[API_NY.GDP.MKTP.KD.ZG_DS2_en_excel_v2_9984752.xls]Data!$E$118:$BK$118</c:f>
            </c:numRef>
          </c:val>
          <c:smooth val="0"/>
          <c:extLst>
            <c:ext xmlns:c16="http://schemas.microsoft.com/office/drawing/2014/chart" uri="{C3380CC4-5D6E-409C-BE32-E72D297353CC}">
              <c16:uniqueId val="{00000056-1EF4-4E4F-A426-493538641903}"/>
            </c:ext>
          </c:extLst>
        </c:ser>
        <c:ser>
          <c:idx val="87"/>
          <c:order val="87"/>
          <c:tx>
            <c:strRef>
              <c:f>[API_NY.GDP.MKTP.KD.ZG_DS2_en_excel_v2_9984752.xls]Data!$A$119:$D$119</c:f>
              <c:strCache>
                <c:ptCount val="4"/>
                <c:pt idx="0">
                  <c:v>Italy</c:v>
                </c:pt>
                <c:pt idx="1">
                  <c:v>ITA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[API_NY.GDP.MKTP.KD.ZG_DS2_en_excel_v2_9984752.xls]Data!$E$119:$BK$119</c:f>
            </c:numRef>
          </c:val>
          <c:smooth val="0"/>
          <c:extLst>
            <c:ext xmlns:c16="http://schemas.microsoft.com/office/drawing/2014/chart" uri="{C3380CC4-5D6E-409C-BE32-E72D297353CC}">
              <c16:uniqueId val="{00000057-1EF4-4E4F-A426-493538641903}"/>
            </c:ext>
          </c:extLst>
        </c:ser>
        <c:ser>
          <c:idx val="88"/>
          <c:order val="88"/>
          <c:tx>
            <c:strRef>
              <c:f>[API_NY.GDP.MKTP.KD.ZG_DS2_en_excel_v2_9984752.xls]Data!$A$120:$D$120</c:f>
              <c:strCache>
                <c:ptCount val="4"/>
                <c:pt idx="0">
                  <c:v>Jamaica</c:v>
                </c:pt>
                <c:pt idx="1">
                  <c:v>JAM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[API_NY.GDP.MKTP.KD.ZG_DS2_en_excel_v2_9984752.xls]Data!$E$120:$BK$120</c:f>
            </c:numRef>
          </c:val>
          <c:smooth val="0"/>
          <c:extLst>
            <c:ext xmlns:c16="http://schemas.microsoft.com/office/drawing/2014/chart" uri="{C3380CC4-5D6E-409C-BE32-E72D297353CC}">
              <c16:uniqueId val="{00000058-1EF4-4E4F-A426-493538641903}"/>
            </c:ext>
          </c:extLst>
        </c:ser>
        <c:ser>
          <c:idx val="89"/>
          <c:order val="89"/>
          <c:tx>
            <c:strRef>
              <c:f>[API_NY.GDP.MKTP.KD.ZG_DS2_en_excel_v2_9984752.xls]Data!$A$121:$D$121</c:f>
              <c:strCache>
                <c:ptCount val="4"/>
                <c:pt idx="0">
                  <c:v>Jordan</c:v>
                </c:pt>
                <c:pt idx="1">
                  <c:v>JOR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[API_NY.GDP.MKTP.KD.ZG_DS2_en_excel_v2_9984752.xls]Data!$E$121:$BK$121</c:f>
            </c:numRef>
          </c:val>
          <c:smooth val="0"/>
          <c:extLst>
            <c:ext xmlns:c16="http://schemas.microsoft.com/office/drawing/2014/chart" uri="{C3380CC4-5D6E-409C-BE32-E72D297353CC}">
              <c16:uniqueId val="{00000059-1EF4-4E4F-A426-493538641903}"/>
            </c:ext>
          </c:extLst>
        </c:ser>
        <c:ser>
          <c:idx val="90"/>
          <c:order val="90"/>
          <c:tx>
            <c:strRef>
              <c:f>[API_NY.GDP.MKTP.KD.ZG_DS2_en_excel_v2_9984752.xls]Data!$A$122:$D$122</c:f>
              <c:strCache>
                <c:ptCount val="4"/>
                <c:pt idx="0">
                  <c:v>Japan</c:v>
                </c:pt>
                <c:pt idx="1">
                  <c:v>JPN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[API_NY.GDP.MKTP.KD.ZG_DS2_en_excel_v2_9984752.xls]Data!$E$122:$BK$122</c:f>
            </c:numRef>
          </c:val>
          <c:smooth val="0"/>
          <c:extLst>
            <c:ext xmlns:c16="http://schemas.microsoft.com/office/drawing/2014/chart" uri="{C3380CC4-5D6E-409C-BE32-E72D297353CC}">
              <c16:uniqueId val="{0000005A-1EF4-4E4F-A426-493538641903}"/>
            </c:ext>
          </c:extLst>
        </c:ser>
        <c:ser>
          <c:idx val="91"/>
          <c:order val="91"/>
          <c:tx>
            <c:strRef>
              <c:f>[API_NY.GDP.MKTP.KD.ZG_DS2_en_excel_v2_9984752.xls]Data!$A$123:$D$123</c:f>
              <c:strCache>
                <c:ptCount val="4"/>
                <c:pt idx="0">
                  <c:v>Kazakhstan</c:v>
                </c:pt>
                <c:pt idx="1">
                  <c:v>KAZ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[API_NY.GDP.MKTP.KD.ZG_DS2_en_excel_v2_9984752.xls]Data!$E$123:$BK$123</c:f>
            </c:numRef>
          </c:val>
          <c:smooth val="0"/>
          <c:extLst>
            <c:ext xmlns:c16="http://schemas.microsoft.com/office/drawing/2014/chart" uri="{C3380CC4-5D6E-409C-BE32-E72D297353CC}">
              <c16:uniqueId val="{0000005B-1EF4-4E4F-A426-493538641903}"/>
            </c:ext>
          </c:extLst>
        </c:ser>
        <c:ser>
          <c:idx val="92"/>
          <c:order val="92"/>
          <c:tx>
            <c:strRef>
              <c:f>[API_NY.GDP.MKTP.KD.ZG_DS2_en_excel_v2_9984752.xls]Data!$A$124:$D$124</c:f>
              <c:strCache>
                <c:ptCount val="4"/>
                <c:pt idx="0">
                  <c:v>Kenya</c:v>
                </c:pt>
                <c:pt idx="1">
                  <c:v>KEN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[API_NY.GDP.MKTP.KD.ZG_DS2_en_excel_v2_9984752.xls]Data!$E$124:$BK$124</c:f>
            </c:numRef>
          </c:val>
          <c:smooth val="0"/>
          <c:extLst>
            <c:ext xmlns:c16="http://schemas.microsoft.com/office/drawing/2014/chart" uri="{C3380CC4-5D6E-409C-BE32-E72D297353CC}">
              <c16:uniqueId val="{0000005C-1EF4-4E4F-A426-493538641903}"/>
            </c:ext>
          </c:extLst>
        </c:ser>
        <c:ser>
          <c:idx val="93"/>
          <c:order val="93"/>
          <c:tx>
            <c:strRef>
              <c:f>[API_NY.GDP.MKTP.KD.ZG_DS2_en_excel_v2_9984752.xls]Data!$A$125:$D$125</c:f>
              <c:strCache>
                <c:ptCount val="4"/>
                <c:pt idx="0">
                  <c:v>Kyrgyz Republic</c:v>
                </c:pt>
                <c:pt idx="1">
                  <c:v>KGZ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[API_NY.GDP.MKTP.KD.ZG_DS2_en_excel_v2_9984752.xls]Data!$E$125:$BK$125</c:f>
            </c:numRef>
          </c:val>
          <c:smooth val="0"/>
          <c:extLst>
            <c:ext xmlns:c16="http://schemas.microsoft.com/office/drawing/2014/chart" uri="{C3380CC4-5D6E-409C-BE32-E72D297353CC}">
              <c16:uniqueId val="{0000005D-1EF4-4E4F-A426-493538641903}"/>
            </c:ext>
          </c:extLst>
        </c:ser>
        <c:ser>
          <c:idx val="94"/>
          <c:order val="94"/>
          <c:tx>
            <c:strRef>
              <c:f>[API_NY.GDP.MKTP.KD.ZG_DS2_en_excel_v2_9984752.xls]Data!$A$126:$D$126</c:f>
              <c:strCache>
                <c:ptCount val="4"/>
                <c:pt idx="0">
                  <c:v>Cambodia</c:v>
                </c:pt>
                <c:pt idx="1">
                  <c:v>KHM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[API_NY.GDP.MKTP.KD.ZG_DS2_en_excel_v2_9984752.xls]Data!$E$126:$BK$126</c:f>
            </c:numRef>
          </c:val>
          <c:smooth val="0"/>
          <c:extLst>
            <c:ext xmlns:c16="http://schemas.microsoft.com/office/drawing/2014/chart" uri="{C3380CC4-5D6E-409C-BE32-E72D297353CC}">
              <c16:uniqueId val="{0000005E-1EF4-4E4F-A426-493538641903}"/>
            </c:ext>
          </c:extLst>
        </c:ser>
        <c:ser>
          <c:idx val="95"/>
          <c:order val="95"/>
          <c:tx>
            <c:strRef>
              <c:f>[API_NY.GDP.MKTP.KD.ZG_DS2_en_excel_v2_9984752.xls]Data!$A$127:$D$127</c:f>
              <c:strCache>
                <c:ptCount val="4"/>
                <c:pt idx="0">
                  <c:v>Kiribati</c:v>
                </c:pt>
                <c:pt idx="1">
                  <c:v>KIR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[API_NY.GDP.MKTP.KD.ZG_DS2_en_excel_v2_9984752.xls]Data!$E$127:$BK$127</c:f>
            </c:numRef>
          </c:val>
          <c:smooth val="0"/>
          <c:extLst>
            <c:ext xmlns:c16="http://schemas.microsoft.com/office/drawing/2014/chart" uri="{C3380CC4-5D6E-409C-BE32-E72D297353CC}">
              <c16:uniqueId val="{0000005F-1EF4-4E4F-A426-493538641903}"/>
            </c:ext>
          </c:extLst>
        </c:ser>
        <c:ser>
          <c:idx val="96"/>
          <c:order val="96"/>
          <c:tx>
            <c:strRef>
              <c:f>[API_NY.GDP.MKTP.KD.ZG_DS2_en_excel_v2_9984752.xls]Data!$A$128:$D$128</c:f>
              <c:strCache>
                <c:ptCount val="4"/>
                <c:pt idx="0">
                  <c:v>St. Kitts and Nevis</c:v>
                </c:pt>
                <c:pt idx="1">
                  <c:v>KNA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[API_NY.GDP.MKTP.KD.ZG_DS2_en_excel_v2_9984752.xls]Data!$E$128:$BK$128</c:f>
            </c:numRef>
          </c:val>
          <c:smooth val="0"/>
          <c:extLst>
            <c:ext xmlns:c16="http://schemas.microsoft.com/office/drawing/2014/chart" uri="{C3380CC4-5D6E-409C-BE32-E72D297353CC}">
              <c16:uniqueId val="{00000060-1EF4-4E4F-A426-493538641903}"/>
            </c:ext>
          </c:extLst>
        </c:ser>
        <c:ser>
          <c:idx val="97"/>
          <c:order val="97"/>
          <c:tx>
            <c:strRef>
              <c:f>[API_NY.GDP.MKTP.KD.ZG_DS2_en_excel_v2_9984752.xls]Data!$A$129:$D$129</c:f>
              <c:strCache>
                <c:ptCount val="4"/>
                <c:pt idx="0">
                  <c:v>Korea, Rep.</c:v>
                </c:pt>
                <c:pt idx="1">
                  <c:v>KOR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[API_NY.GDP.MKTP.KD.ZG_DS2_en_excel_v2_9984752.xls]Data!$E$129:$BK$129</c:f>
            </c:numRef>
          </c:val>
          <c:smooth val="0"/>
          <c:extLst>
            <c:ext xmlns:c16="http://schemas.microsoft.com/office/drawing/2014/chart" uri="{C3380CC4-5D6E-409C-BE32-E72D297353CC}">
              <c16:uniqueId val="{00000061-1EF4-4E4F-A426-493538641903}"/>
            </c:ext>
          </c:extLst>
        </c:ser>
        <c:ser>
          <c:idx val="98"/>
          <c:order val="98"/>
          <c:tx>
            <c:strRef>
              <c:f>[API_NY.GDP.MKTP.KD.ZG_DS2_en_excel_v2_9984752.xls]Data!$A$130:$D$130</c:f>
              <c:strCache>
                <c:ptCount val="4"/>
                <c:pt idx="0">
                  <c:v>Kuwait</c:v>
                </c:pt>
                <c:pt idx="1">
                  <c:v>KWT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[API_NY.GDP.MKTP.KD.ZG_DS2_en_excel_v2_9984752.xls]Data!$E$130:$BK$130</c:f>
            </c:numRef>
          </c:val>
          <c:smooth val="0"/>
          <c:extLst>
            <c:ext xmlns:c16="http://schemas.microsoft.com/office/drawing/2014/chart" uri="{C3380CC4-5D6E-409C-BE32-E72D297353CC}">
              <c16:uniqueId val="{00000062-1EF4-4E4F-A426-493538641903}"/>
            </c:ext>
          </c:extLst>
        </c:ser>
        <c:ser>
          <c:idx val="99"/>
          <c:order val="99"/>
          <c:tx>
            <c:strRef>
              <c:f>[API_NY.GDP.MKTP.KD.ZG_DS2_en_excel_v2_9984752.xls]Data!$A$131:$D$131</c:f>
              <c:strCache>
                <c:ptCount val="4"/>
                <c:pt idx="0">
                  <c:v>Latin America &amp; Caribbean (excluding high income)</c:v>
                </c:pt>
                <c:pt idx="1">
                  <c:v>LAC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[API_NY.GDP.MKTP.KD.ZG_DS2_en_excel_v2_9984752.xls]Data!$E$131:$BK$131</c:f>
            </c:numRef>
          </c:val>
          <c:smooth val="0"/>
          <c:extLst>
            <c:ext xmlns:c16="http://schemas.microsoft.com/office/drawing/2014/chart" uri="{C3380CC4-5D6E-409C-BE32-E72D297353CC}">
              <c16:uniqueId val="{00000063-1EF4-4E4F-A426-493538641903}"/>
            </c:ext>
          </c:extLst>
        </c:ser>
        <c:ser>
          <c:idx val="100"/>
          <c:order val="100"/>
          <c:tx>
            <c:strRef>
              <c:f>[API_NY.GDP.MKTP.KD.ZG_DS2_en_excel_v2_9984752.xls]Data!$A$132:$D$132</c:f>
              <c:strCache>
                <c:ptCount val="4"/>
                <c:pt idx="0">
                  <c:v>Lao PDR</c:v>
                </c:pt>
                <c:pt idx="1">
                  <c:v>LAO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[API_NY.GDP.MKTP.KD.ZG_DS2_en_excel_v2_9984752.xls]Data!$E$132:$BK$132</c:f>
            </c:numRef>
          </c:val>
          <c:smooth val="0"/>
          <c:extLst>
            <c:ext xmlns:c16="http://schemas.microsoft.com/office/drawing/2014/chart" uri="{C3380CC4-5D6E-409C-BE32-E72D297353CC}">
              <c16:uniqueId val="{00000064-1EF4-4E4F-A426-493538641903}"/>
            </c:ext>
          </c:extLst>
        </c:ser>
        <c:ser>
          <c:idx val="101"/>
          <c:order val="101"/>
          <c:tx>
            <c:strRef>
              <c:f>[API_NY.GDP.MKTP.KD.ZG_DS2_en_excel_v2_9984752.xls]Data!$A$133:$D$133</c:f>
              <c:strCache>
                <c:ptCount val="4"/>
                <c:pt idx="0">
                  <c:v>Lebanon</c:v>
                </c:pt>
                <c:pt idx="1">
                  <c:v>LBN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[API_NY.GDP.MKTP.KD.ZG_DS2_en_excel_v2_9984752.xls]Data!$E$133:$BK$133</c:f>
            </c:numRef>
          </c:val>
          <c:smooth val="0"/>
          <c:extLst>
            <c:ext xmlns:c16="http://schemas.microsoft.com/office/drawing/2014/chart" uri="{C3380CC4-5D6E-409C-BE32-E72D297353CC}">
              <c16:uniqueId val="{00000065-1EF4-4E4F-A426-493538641903}"/>
            </c:ext>
          </c:extLst>
        </c:ser>
        <c:ser>
          <c:idx val="102"/>
          <c:order val="102"/>
          <c:tx>
            <c:strRef>
              <c:f>[API_NY.GDP.MKTP.KD.ZG_DS2_en_excel_v2_9984752.xls]Data!$A$134:$D$134</c:f>
              <c:strCache>
                <c:ptCount val="4"/>
                <c:pt idx="0">
                  <c:v>Liberia</c:v>
                </c:pt>
                <c:pt idx="1">
                  <c:v>LBR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[API_NY.GDP.MKTP.KD.ZG_DS2_en_excel_v2_9984752.xls]Data!$E$134:$BK$134</c:f>
            </c:numRef>
          </c:val>
          <c:smooth val="0"/>
          <c:extLst>
            <c:ext xmlns:c16="http://schemas.microsoft.com/office/drawing/2014/chart" uri="{C3380CC4-5D6E-409C-BE32-E72D297353CC}">
              <c16:uniqueId val="{00000066-1EF4-4E4F-A426-493538641903}"/>
            </c:ext>
          </c:extLst>
        </c:ser>
        <c:ser>
          <c:idx val="103"/>
          <c:order val="103"/>
          <c:tx>
            <c:strRef>
              <c:f>[API_NY.GDP.MKTP.KD.ZG_DS2_en_excel_v2_9984752.xls]Data!$A$135:$D$135</c:f>
              <c:strCache>
                <c:ptCount val="4"/>
                <c:pt idx="0">
                  <c:v>Libya</c:v>
                </c:pt>
                <c:pt idx="1">
                  <c:v>LBY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[API_NY.GDP.MKTP.KD.ZG_DS2_en_excel_v2_9984752.xls]Data!$E$135:$BK$135</c:f>
            </c:numRef>
          </c:val>
          <c:smooth val="0"/>
          <c:extLst>
            <c:ext xmlns:c16="http://schemas.microsoft.com/office/drawing/2014/chart" uri="{C3380CC4-5D6E-409C-BE32-E72D297353CC}">
              <c16:uniqueId val="{00000067-1EF4-4E4F-A426-493538641903}"/>
            </c:ext>
          </c:extLst>
        </c:ser>
        <c:ser>
          <c:idx val="104"/>
          <c:order val="104"/>
          <c:tx>
            <c:strRef>
              <c:f>[API_NY.GDP.MKTP.KD.ZG_DS2_en_excel_v2_9984752.xls]Data!$A$136:$D$136</c:f>
              <c:strCache>
                <c:ptCount val="4"/>
                <c:pt idx="0">
                  <c:v>St. Lucia</c:v>
                </c:pt>
                <c:pt idx="1">
                  <c:v>LCA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[API_NY.GDP.MKTP.KD.ZG_DS2_en_excel_v2_9984752.xls]Data!$E$136:$BK$136</c:f>
            </c:numRef>
          </c:val>
          <c:smooth val="0"/>
          <c:extLst>
            <c:ext xmlns:c16="http://schemas.microsoft.com/office/drawing/2014/chart" uri="{C3380CC4-5D6E-409C-BE32-E72D297353CC}">
              <c16:uniqueId val="{00000068-1EF4-4E4F-A426-493538641903}"/>
            </c:ext>
          </c:extLst>
        </c:ser>
        <c:ser>
          <c:idx val="105"/>
          <c:order val="105"/>
          <c:tx>
            <c:strRef>
              <c:f>[API_NY.GDP.MKTP.KD.ZG_DS2_en_excel_v2_9984752.xls]Data!$A$137:$D$137</c:f>
              <c:strCache>
                <c:ptCount val="4"/>
                <c:pt idx="0">
                  <c:v>Latin America &amp; Caribbean</c:v>
                </c:pt>
                <c:pt idx="1">
                  <c:v>LCN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[API_NY.GDP.MKTP.KD.ZG_DS2_en_excel_v2_9984752.xls]Data!$E$137:$BK$137</c:f>
            </c:numRef>
          </c:val>
          <c:smooth val="0"/>
          <c:extLst>
            <c:ext xmlns:c16="http://schemas.microsoft.com/office/drawing/2014/chart" uri="{C3380CC4-5D6E-409C-BE32-E72D297353CC}">
              <c16:uniqueId val="{00000069-1EF4-4E4F-A426-493538641903}"/>
            </c:ext>
          </c:extLst>
        </c:ser>
        <c:ser>
          <c:idx val="106"/>
          <c:order val="106"/>
          <c:tx>
            <c:strRef>
              <c:f>[API_NY.GDP.MKTP.KD.ZG_DS2_en_excel_v2_9984752.xls]Data!$A$138:$D$138</c:f>
              <c:strCache>
                <c:ptCount val="4"/>
                <c:pt idx="0">
                  <c:v>Least developed countries: UN classification</c:v>
                </c:pt>
                <c:pt idx="1">
                  <c:v>LDC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[API_NY.GDP.MKTP.KD.ZG_DS2_en_excel_v2_9984752.xls]Data!$E$138:$BK$138</c:f>
            </c:numRef>
          </c:val>
          <c:smooth val="0"/>
          <c:extLst>
            <c:ext xmlns:c16="http://schemas.microsoft.com/office/drawing/2014/chart" uri="{C3380CC4-5D6E-409C-BE32-E72D297353CC}">
              <c16:uniqueId val="{0000006A-1EF4-4E4F-A426-493538641903}"/>
            </c:ext>
          </c:extLst>
        </c:ser>
        <c:ser>
          <c:idx val="107"/>
          <c:order val="107"/>
          <c:tx>
            <c:strRef>
              <c:f>[API_NY.GDP.MKTP.KD.ZG_DS2_en_excel_v2_9984752.xls]Data!$A$139:$D$139</c:f>
              <c:strCache>
                <c:ptCount val="4"/>
                <c:pt idx="0">
                  <c:v>Low income</c:v>
                </c:pt>
                <c:pt idx="1">
                  <c:v>LIC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[API_NY.GDP.MKTP.KD.ZG_DS2_en_excel_v2_9984752.xls]Data!$E$139:$BK$139</c:f>
            </c:numRef>
          </c:val>
          <c:smooth val="0"/>
          <c:extLst>
            <c:ext xmlns:c16="http://schemas.microsoft.com/office/drawing/2014/chart" uri="{C3380CC4-5D6E-409C-BE32-E72D297353CC}">
              <c16:uniqueId val="{0000006B-1EF4-4E4F-A426-493538641903}"/>
            </c:ext>
          </c:extLst>
        </c:ser>
        <c:ser>
          <c:idx val="108"/>
          <c:order val="108"/>
          <c:tx>
            <c:strRef>
              <c:f>[API_NY.GDP.MKTP.KD.ZG_DS2_en_excel_v2_9984752.xls]Data!$A$140:$D$140</c:f>
              <c:strCache>
                <c:ptCount val="4"/>
                <c:pt idx="0">
                  <c:v>Liechtenstein</c:v>
                </c:pt>
                <c:pt idx="1">
                  <c:v>LIE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[API_NY.GDP.MKTP.KD.ZG_DS2_en_excel_v2_9984752.xls]Data!$E$140:$BK$140</c:f>
            </c:numRef>
          </c:val>
          <c:smooth val="0"/>
          <c:extLst>
            <c:ext xmlns:c16="http://schemas.microsoft.com/office/drawing/2014/chart" uri="{C3380CC4-5D6E-409C-BE32-E72D297353CC}">
              <c16:uniqueId val="{0000006C-1EF4-4E4F-A426-493538641903}"/>
            </c:ext>
          </c:extLst>
        </c:ser>
        <c:ser>
          <c:idx val="109"/>
          <c:order val="109"/>
          <c:tx>
            <c:strRef>
              <c:f>[API_NY.GDP.MKTP.KD.ZG_DS2_en_excel_v2_9984752.xls]Data!$A$141:$D$141</c:f>
              <c:strCache>
                <c:ptCount val="4"/>
                <c:pt idx="0">
                  <c:v>Sri Lanka</c:v>
                </c:pt>
                <c:pt idx="1">
                  <c:v>LKA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[API_NY.GDP.MKTP.KD.ZG_DS2_en_excel_v2_9984752.xls]Data!$E$141:$BK$141</c:f>
            </c:numRef>
          </c:val>
          <c:smooth val="0"/>
          <c:extLst>
            <c:ext xmlns:c16="http://schemas.microsoft.com/office/drawing/2014/chart" uri="{C3380CC4-5D6E-409C-BE32-E72D297353CC}">
              <c16:uniqueId val="{0000006D-1EF4-4E4F-A426-493538641903}"/>
            </c:ext>
          </c:extLst>
        </c:ser>
        <c:ser>
          <c:idx val="110"/>
          <c:order val="110"/>
          <c:tx>
            <c:strRef>
              <c:f>[API_NY.GDP.MKTP.KD.ZG_DS2_en_excel_v2_9984752.xls]Data!$A$142:$D$142</c:f>
              <c:strCache>
                <c:ptCount val="4"/>
                <c:pt idx="0">
                  <c:v>Lower middle income</c:v>
                </c:pt>
                <c:pt idx="1">
                  <c:v>LMC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[API_NY.GDP.MKTP.KD.ZG_DS2_en_excel_v2_9984752.xls]Data!$E$142:$BK$142</c:f>
            </c:numRef>
          </c:val>
          <c:smooth val="0"/>
          <c:extLst>
            <c:ext xmlns:c16="http://schemas.microsoft.com/office/drawing/2014/chart" uri="{C3380CC4-5D6E-409C-BE32-E72D297353CC}">
              <c16:uniqueId val="{0000006E-1EF4-4E4F-A426-493538641903}"/>
            </c:ext>
          </c:extLst>
        </c:ser>
        <c:ser>
          <c:idx val="111"/>
          <c:order val="111"/>
          <c:tx>
            <c:strRef>
              <c:f>[API_NY.GDP.MKTP.KD.ZG_DS2_en_excel_v2_9984752.xls]Data!$A$143:$D$143</c:f>
              <c:strCache>
                <c:ptCount val="4"/>
                <c:pt idx="0">
                  <c:v>Low &amp; middle income</c:v>
                </c:pt>
                <c:pt idx="1">
                  <c:v>LMY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[API_NY.GDP.MKTP.KD.ZG_DS2_en_excel_v2_9984752.xls]Data!$E$143:$BK$143</c:f>
            </c:numRef>
          </c:val>
          <c:smooth val="0"/>
          <c:extLst>
            <c:ext xmlns:c16="http://schemas.microsoft.com/office/drawing/2014/chart" uri="{C3380CC4-5D6E-409C-BE32-E72D297353CC}">
              <c16:uniqueId val="{0000006F-1EF4-4E4F-A426-493538641903}"/>
            </c:ext>
          </c:extLst>
        </c:ser>
        <c:ser>
          <c:idx val="112"/>
          <c:order val="112"/>
          <c:tx>
            <c:strRef>
              <c:f>[API_NY.GDP.MKTP.KD.ZG_DS2_en_excel_v2_9984752.xls]Data!$A$144:$D$144</c:f>
              <c:strCache>
                <c:ptCount val="4"/>
                <c:pt idx="0">
                  <c:v>Lesotho</c:v>
                </c:pt>
                <c:pt idx="1">
                  <c:v>LSO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[API_NY.GDP.MKTP.KD.ZG_DS2_en_excel_v2_9984752.xls]Data!$E$144:$BK$144</c:f>
            </c:numRef>
          </c:val>
          <c:smooth val="0"/>
          <c:extLst>
            <c:ext xmlns:c16="http://schemas.microsoft.com/office/drawing/2014/chart" uri="{C3380CC4-5D6E-409C-BE32-E72D297353CC}">
              <c16:uniqueId val="{00000070-1EF4-4E4F-A426-493538641903}"/>
            </c:ext>
          </c:extLst>
        </c:ser>
        <c:ser>
          <c:idx val="113"/>
          <c:order val="113"/>
          <c:tx>
            <c:strRef>
              <c:f>[API_NY.GDP.MKTP.KD.ZG_DS2_en_excel_v2_9984752.xls]Data!$A$145:$D$145</c:f>
              <c:strCache>
                <c:ptCount val="4"/>
                <c:pt idx="0">
                  <c:v>Late-demographic dividend</c:v>
                </c:pt>
                <c:pt idx="1">
                  <c:v>LTE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[API_NY.GDP.MKTP.KD.ZG_DS2_en_excel_v2_9984752.xls]Data!$E$145:$BK$145</c:f>
            </c:numRef>
          </c:val>
          <c:smooth val="0"/>
          <c:extLst>
            <c:ext xmlns:c16="http://schemas.microsoft.com/office/drawing/2014/chart" uri="{C3380CC4-5D6E-409C-BE32-E72D297353CC}">
              <c16:uniqueId val="{00000071-1EF4-4E4F-A426-493538641903}"/>
            </c:ext>
          </c:extLst>
        </c:ser>
        <c:ser>
          <c:idx val="114"/>
          <c:order val="114"/>
          <c:tx>
            <c:strRef>
              <c:f>[API_NY.GDP.MKTP.KD.ZG_DS2_en_excel_v2_9984752.xls]Data!$A$146:$D$146</c:f>
              <c:strCache>
                <c:ptCount val="4"/>
                <c:pt idx="0">
                  <c:v>Lithuania</c:v>
                </c:pt>
                <c:pt idx="1">
                  <c:v>LTU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[API_NY.GDP.MKTP.KD.ZG_DS2_en_excel_v2_9984752.xls]Data!$E$146:$BK$146</c:f>
            </c:numRef>
          </c:val>
          <c:smooth val="0"/>
          <c:extLst>
            <c:ext xmlns:c16="http://schemas.microsoft.com/office/drawing/2014/chart" uri="{C3380CC4-5D6E-409C-BE32-E72D297353CC}">
              <c16:uniqueId val="{00000072-1EF4-4E4F-A426-493538641903}"/>
            </c:ext>
          </c:extLst>
        </c:ser>
        <c:ser>
          <c:idx val="115"/>
          <c:order val="115"/>
          <c:tx>
            <c:strRef>
              <c:f>[API_NY.GDP.MKTP.KD.ZG_DS2_en_excel_v2_9984752.xls]Data!$A$147:$D$147</c:f>
              <c:strCache>
                <c:ptCount val="4"/>
                <c:pt idx="0">
                  <c:v>Luxembourg</c:v>
                </c:pt>
                <c:pt idx="1">
                  <c:v>LUX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[API_NY.GDP.MKTP.KD.ZG_DS2_en_excel_v2_9984752.xls]Data!$E$147:$BK$147</c:f>
            </c:numRef>
          </c:val>
          <c:smooth val="0"/>
          <c:extLst>
            <c:ext xmlns:c16="http://schemas.microsoft.com/office/drawing/2014/chart" uri="{C3380CC4-5D6E-409C-BE32-E72D297353CC}">
              <c16:uniqueId val="{00000073-1EF4-4E4F-A426-493538641903}"/>
            </c:ext>
          </c:extLst>
        </c:ser>
        <c:ser>
          <c:idx val="116"/>
          <c:order val="116"/>
          <c:tx>
            <c:strRef>
              <c:f>[API_NY.GDP.MKTP.KD.ZG_DS2_en_excel_v2_9984752.xls]Data!$A$148:$D$148</c:f>
              <c:strCache>
                <c:ptCount val="4"/>
                <c:pt idx="0">
                  <c:v>Latvia</c:v>
                </c:pt>
                <c:pt idx="1">
                  <c:v>LVA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[API_NY.GDP.MKTP.KD.ZG_DS2_en_excel_v2_9984752.xls]Data!$E$148:$BK$148</c:f>
            </c:numRef>
          </c:val>
          <c:smooth val="0"/>
          <c:extLst>
            <c:ext xmlns:c16="http://schemas.microsoft.com/office/drawing/2014/chart" uri="{C3380CC4-5D6E-409C-BE32-E72D297353CC}">
              <c16:uniqueId val="{00000074-1EF4-4E4F-A426-493538641903}"/>
            </c:ext>
          </c:extLst>
        </c:ser>
        <c:ser>
          <c:idx val="117"/>
          <c:order val="117"/>
          <c:tx>
            <c:strRef>
              <c:f>[API_NY.GDP.MKTP.KD.ZG_DS2_en_excel_v2_9984752.xls]Data!$A$149:$D$149</c:f>
              <c:strCache>
                <c:ptCount val="4"/>
                <c:pt idx="0">
                  <c:v>Macao SAR, China</c:v>
                </c:pt>
                <c:pt idx="1">
                  <c:v>MAC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[API_NY.GDP.MKTP.KD.ZG_DS2_en_excel_v2_9984752.xls]Data!$E$149:$BK$149</c:f>
            </c:numRef>
          </c:val>
          <c:smooth val="0"/>
          <c:extLst>
            <c:ext xmlns:c16="http://schemas.microsoft.com/office/drawing/2014/chart" uri="{C3380CC4-5D6E-409C-BE32-E72D297353CC}">
              <c16:uniqueId val="{00000075-1EF4-4E4F-A426-493538641903}"/>
            </c:ext>
          </c:extLst>
        </c:ser>
        <c:ser>
          <c:idx val="118"/>
          <c:order val="118"/>
          <c:tx>
            <c:strRef>
              <c:f>[API_NY.GDP.MKTP.KD.ZG_DS2_en_excel_v2_9984752.xls]Data!$A$150:$D$150</c:f>
              <c:strCache>
                <c:ptCount val="4"/>
                <c:pt idx="0">
                  <c:v>St. Martin (French part)</c:v>
                </c:pt>
                <c:pt idx="1">
                  <c:v>MAF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[API_NY.GDP.MKTP.KD.ZG_DS2_en_excel_v2_9984752.xls]Data!$E$150:$BK$150</c:f>
            </c:numRef>
          </c:val>
          <c:smooth val="0"/>
          <c:extLst>
            <c:ext xmlns:c16="http://schemas.microsoft.com/office/drawing/2014/chart" uri="{C3380CC4-5D6E-409C-BE32-E72D297353CC}">
              <c16:uniqueId val="{00000076-1EF4-4E4F-A426-493538641903}"/>
            </c:ext>
          </c:extLst>
        </c:ser>
        <c:ser>
          <c:idx val="119"/>
          <c:order val="119"/>
          <c:tx>
            <c:strRef>
              <c:f>[API_NY.GDP.MKTP.KD.ZG_DS2_en_excel_v2_9984752.xls]Data!$A$151:$D$151</c:f>
              <c:strCache>
                <c:ptCount val="4"/>
                <c:pt idx="0">
                  <c:v>Morocco</c:v>
                </c:pt>
                <c:pt idx="1">
                  <c:v>MAR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[API_NY.GDP.MKTP.KD.ZG_DS2_en_excel_v2_9984752.xls]Data!$E$151:$BK$151</c:f>
            </c:numRef>
          </c:val>
          <c:smooth val="0"/>
          <c:extLst>
            <c:ext xmlns:c16="http://schemas.microsoft.com/office/drawing/2014/chart" uri="{C3380CC4-5D6E-409C-BE32-E72D297353CC}">
              <c16:uniqueId val="{00000077-1EF4-4E4F-A426-493538641903}"/>
            </c:ext>
          </c:extLst>
        </c:ser>
        <c:ser>
          <c:idx val="120"/>
          <c:order val="120"/>
          <c:tx>
            <c:strRef>
              <c:f>[API_NY.GDP.MKTP.KD.ZG_DS2_en_excel_v2_9984752.xls]Data!$A$152:$D$152</c:f>
              <c:strCache>
                <c:ptCount val="4"/>
                <c:pt idx="0">
                  <c:v>Monaco</c:v>
                </c:pt>
                <c:pt idx="1">
                  <c:v>MCO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[API_NY.GDP.MKTP.KD.ZG_DS2_en_excel_v2_9984752.xls]Data!$E$152:$BK$152</c:f>
            </c:numRef>
          </c:val>
          <c:smooth val="0"/>
          <c:extLst>
            <c:ext xmlns:c16="http://schemas.microsoft.com/office/drawing/2014/chart" uri="{C3380CC4-5D6E-409C-BE32-E72D297353CC}">
              <c16:uniqueId val="{00000078-1EF4-4E4F-A426-493538641903}"/>
            </c:ext>
          </c:extLst>
        </c:ser>
        <c:ser>
          <c:idx val="121"/>
          <c:order val="121"/>
          <c:tx>
            <c:strRef>
              <c:f>[API_NY.GDP.MKTP.KD.ZG_DS2_en_excel_v2_9984752.xls]Data!$A$153:$D$153</c:f>
              <c:strCache>
                <c:ptCount val="4"/>
                <c:pt idx="0">
                  <c:v>Moldova</c:v>
                </c:pt>
                <c:pt idx="1">
                  <c:v>MDA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[API_NY.GDP.MKTP.KD.ZG_DS2_en_excel_v2_9984752.xls]Data!$E$153:$BK$153</c:f>
            </c:numRef>
          </c:val>
          <c:smooth val="0"/>
          <c:extLst>
            <c:ext xmlns:c16="http://schemas.microsoft.com/office/drawing/2014/chart" uri="{C3380CC4-5D6E-409C-BE32-E72D297353CC}">
              <c16:uniqueId val="{00000079-1EF4-4E4F-A426-493538641903}"/>
            </c:ext>
          </c:extLst>
        </c:ser>
        <c:ser>
          <c:idx val="122"/>
          <c:order val="122"/>
          <c:tx>
            <c:strRef>
              <c:f>[API_NY.GDP.MKTP.KD.ZG_DS2_en_excel_v2_9984752.xls]Data!$A$154:$D$154</c:f>
              <c:strCache>
                <c:ptCount val="4"/>
                <c:pt idx="0">
                  <c:v>Madagascar</c:v>
                </c:pt>
                <c:pt idx="1">
                  <c:v>MDG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[API_NY.GDP.MKTP.KD.ZG_DS2_en_excel_v2_9984752.xls]Data!$E$154:$BK$154</c:f>
            </c:numRef>
          </c:val>
          <c:smooth val="0"/>
          <c:extLst>
            <c:ext xmlns:c16="http://schemas.microsoft.com/office/drawing/2014/chart" uri="{C3380CC4-5D6E-409C-BE32-E72D297353CC}">
              <c16:uniqueId val="{0000007A-1EF4-4E4F-A426-493538641903}"/>
            </c:ext>
          </c:extLst>
        </c:ser>
        <c:ser>
          <c:idx val="123"/>
          <c:order val="123"/>
          <c:tx>
            <c:strRef>
              <c:f>[API_NY.GDP.MKTP.KD.ZG_DS2_en_excel_v2_9984752.xls]Data!$A$155:$D$155</c:f>
              <c:strCache>
                <c:ptCount val="4"/>
                <c:pt idx="0">
                  <c:v>Maldives</c:v>
                </c:pt>
                <c:pt idx="1">
                  <c:v>MDV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[API_NY.GDP.MKTP.KD.ZG_DS2_en_excel_v2_9984752.xls]Data!$E$155:$BK$155</c:f>
            </c:numRef>
          </c:val>
          <c:smooth val="0"/>
          <c:extLst>
            <c:ext xmlns:c16="http://schemas.microsoft.com/office/drawing/2014/chart" uri="{C3380CC4-5D6E-409C-BE32-E72D297353CC}">
              <c16:uniqueId val="{0000007B-1EF4-4E4F-A426-493538641903}"/>
            </c:ext>
          </c:extLst>
        </c:ser>
        <c:ser>
          <c:idx val="124"/>
          <c:order val="124"/>
          <c:tx>
            <c:strRef>
              <c:f>[API_NY.GDP.MKTP.KD.ZG_DS2_en_excel_v2_9984752.xls]Data!$A$156:$D$156</c:f>
              <c:strCache>
                <c:ptCount val="4"/>
                <c:pt idx="0">
                  <c:v>Middle East &amp; North Africa</c:v>
                </c:pt>
                <c:pt idx="1">
                  <c:v>MEA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[API_NY.GDP.MKTP.KD.ZG_DS2_en_excel_v2_9984752.xls]Data!$E$156:$BK$156</c:f>
            </c:numRef>
          </c:val>
          <c:smooth val="0"/>
          <c:extLst>
            <c:ext xmlns:c16="http://schemas.microsoft.com/office/drawing/2014/chart" uri="{C3380CC4-5D6E-409C-BE32-E72D297353CC}">
              <c16:uniqueId val="{0000007C-1EF4-4E4F-A426-493538641903}"/>
            </c:ext>
          </c:extLst>
        </c:ser>
        <c:ser>
          <c:idx val="125"/>
          <c:order val="125"/>
          <c:tx>
            <c:strRef>
              <c:f>[API_NY.GDP.MKTP.KD.ZG_DS2_en_excel_v2_9984752.xls]Data!$A$157:$D$157</c:f>
              <c:strCache>
                <c:ptCount val="4"/>
                <c:pt idx="0">
                  <c:v>Mexico</c:v>
                </c:pt>
                <c:pt idx="1">
                  <c:v>MEX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[API_NY.GDP.MKTP.KD.ZG_DS2_en_excel_v2_9984752.xls]Data!$E$157:$BK$157</c:f>
            </c:numRef>
          </c:val>
          <c:smooth val="0"/>
          <c:extLst>
            <c:ext xmlns:c16="http://schemas.microsoft.com/office/drawing/2014/chart" uri="{C3380CC4-5D6E-409C-BE32-E72D297353CC}">
              <c16:uniqueId val="{0000007D-1EF4-4E4F-A426-493538641903}"/>
            </c:ext>
          </c:extLst>
        </c:ser>
        <c:ser>
          <c:idx val="126"/>
          <c:order val="126"/>
          <c:tx>
            <c:strRef>
              <c:f>[API_NY.GDP.MKTP.KD.ZG_DS2_en_excel_v2_9984752.xls]Data!$A$158:$D$158</c:f>
              <c:strCache>
                <c:ptCount val="4"/>
                <c:pt idx="0">
                  <c:v>Marshall Islands</c:v>
                </c:pt>
                <c:pt idx="1">
                  <c:v>MHL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[API_NY.GDP.MKTP.KD.ZG_DS2_en_excel_v2_9984752.xls]Data!$E$158:$BK$158</c:f>
            </c:numRef>
          </c:val>
          <c:smooth val="0"/>
          <c:extLst>
            <c:ext xmlns:c16="http://schemas.microsoft.com/office/drawing/2014/chart" uri="{C3380CC4-5D6E-409C-BE32-E72D297353CC}">
              <c16:uniqueId val="{0000007E-1EF4-4E4F-A426-493538641903}"/>
            </c:ext>
          </c:extLst>
        </c:ser>
        <c:ser>
          <c:idx val="127"/>
          <c:order val="127"/>
          <c:tx>
            <c:strRef>
              <c:f>[API_NY.GDP.MKTP.KD.ZG_DS2_en_excel_v2_9984752.xls]Data!$A$159:$D$159</c:f>
              <c:strCache>
                <c:ptCount val="4"/>
                <c:pt idx="0">
                  <c:v>Middle income</c:v>
                </c:pt>
                <c:pt idx="1">
                  <c:v>MIC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[API_NY.GDP.MKTP.KD.ZG_DS2_en_excel_v2_9984752.xls]Data!$E$159:$BK$159</c:f>
            </c:numRef>
          </c:val>
          <c:smooth val="0"/>
          <c:extLst>
            <c:ext xmlns:c16="http://schemas.microsoft.com/office/drawing/2014/chart" uri="{C3380CC4-5D6E-409C-BE32-E72D297353CC}">
              <c16:uniqueId val="{0000007F-1EF4-4E4F-A426-493538641903}"/>
            </c:ext>
          </c:extLst>
        </c:ser>
        <c:ser>
          <c:idx val="128"/>
          <c:order val="128"/>
          <c:tx>
            <c:strRef>
              <c:f>[API_NY.GDP.MKTP.KD.ZG_DS2_en_excel_v2_9984752.xls]Data!$A$160:$D$160</c:f>
              <c:strCache>
                <c:ptCount val="4"/>
                <c:pt idx="0">
                  <c:v>Macedonia, FYR</c:v>
                </c:pt>
                <c:pt idx="1">
                  <c:v>MKD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[API_NY.GDP.MKTP.KD.ZG_DS2_en_excel_v2_9984752.xls]Data!$E$160:$BK$160</c:f>
            </c:numRef>
          </c:val>
          <c:smooth val="0"/>
          <c:extLst>
            <c:ext xmlns:c16="http://schemas.microsoft.com/office/drawing/2014/chart" uri="{C3380CC4-5D6E-409C-BE32-E72D297353CC}">
              <c16:uniqueId val="{00000080-1EF4-4E4F-A426-493538641903}"/>
            </c:ext>
          </c:extLst>
        </c:ser>
        <c:ser>
          <c:idx val="129"/>
          <c:order val="129"/>
          <c:tx>
            <c:strRef>
              <c:f>[API_NY.GDP.MKTP.KD.ZG_DS2_en_excel_v2_9984752.xls]Data!$A$161:$D$161</c:f>
              <c:strCache>
                <c:ptCount val="4"/>
                <c:pt idx="0">
                  <c:v>Mali</c:v>
                </c:pt>
                <c:pt idx="1">
                  <c:v>MLI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[API_NY.GDP.MKTP.KD.ZG_DS2_en_excel_v2_9984752.xls]Data!$E$161:$BK$161</c:f>
            </c:numRef>
          </c:val>
          <c:smooth val="0"/>
          <c:extLst>
            <c:ext xmlns:c16="http://schemas.microsoft.com/office/drawing/2014/chart" uri="{C3380CC4-5D6E-409C-BE32-E72D297353CC}">
              <c16:uniqueId val="{00000081-1EF4-4E4F-A426-493538641903}"/>
            </c:ext>
          </c:extLst>
        </c:ser>
        <c:ser>
          <c:idx val="130"/>
          <c:order val="130"/>
          <c:tx>
            <c:strRef>
              <c:f>[API_NY.GDP.MKTP.KD.ZG_DS2_en_excel_v2_9984752.xls]Data!$A$162:$D$162</c:f>
              <c:strCache>
                <c:ptCount val="4"/>
                <c:pt idx="0">
                  <c:v>Malta</c:v>
                </c:pt>
                <c:pt idx="1">
                  <c:v>MLT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[API_NY.GDP.MKTP.KD.ZG_DS2_en_excel_v2_9984752.xls]Data!$E$162:$BK$162</c:f>
            </c:numRef>
          </c:val>
          <c:smooth val="0"/>
          <c:extLst>
            <c:ext xmlns:c16="http://schemas.microsoft.com/office/drawing/2014/chart" uri="{C3380CC4-5D6E-409C-BE32-E72D297353CC}">
              <c16:uniqueId val="{00000082-1EF4-4E4F-A426-493538641903}"/>
            </c:ext>
          </c:extLst>
        </c:ser>
        <c:ser>
          <c:idx val="131"/>
          <c:order val="131"/>
          <c:tx>
            <c:strRef>
              <c:f>[API_NY.GDP.MKTP.KD.ZG_DS2_en_excel_v2_9984752.xls]Data!$A$163:$D$163</c:f>
              <c:strCache>
                <c:ptCount val="4"/>
                <c:pt idx="0">
                  <c:v>Myanmar</c:v>
                </c:pt>
                <c:pt idx="1">
                  <c:v>MMR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[API_NY.GDP.MKTP.KD.ZG_DS2_en_excel_v2_9984752.xls]Data!$E$163:$BK$163</c:f>
            </c:numRef>
          </c:val>
          <c:smooth val="0"/>
          <c:extLst>
            <c:ext xmlns:c16="http://schemas.microsoft.com/office/drawing/2014/chart" uri="{C3380CC4-5D6E-409C-BE32-E72D297353CC}">
              <c16:uniqueId val="{00000083-1EF4-4E4F-A426-493538641903}"/>
            </c:ext>
          </c:extLst>
        </c:ser>
        <c:ser>
          <c:idx val="132"/>
          <c:order val="132"/>
          <c:tx>
            <c:strRef>
              <c:f>[API_NY.GDP.MKTP.KD.ZG_DS2_en_excel_v2_9984752.xls]Data!$A$164:$D$164</c:f>
              <c:strCache>
                <c:ptCount val="4"/>
                <c:pt idx="0">
                  <c:v>Middle East &amp; North Africa (excluding high income)</c:v>
                </c:pt>
                <c:pt idx="1">
                  <c:v>MNA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[API_NY.GDP.MKTP.KD.ZG_DS2_en_excel_v2_9984752.xls]Data!$E$164:$BK$164</c:f>
            </c:numRef>
          </c:val>
          <c:smooth val="0"/>
          <c:extLst>
            <c:ext xmlns:c16="http://schemas.microsoft.com/office/drawing/2014/chart" uri="{C3380CC4-5D6E-409C-BE32-E72D297353CC}">
              <c16:uniqueId val="{00000084-1EF4-4E4F-A426-493538641903}"/>
            </c:ext>
          </c:extLst>
        </c:ser>
        <c:ser>
          <c:idx val="133"/>
          <c:order val="133"/>
          <c:tx>
            <c:strRef>
              <c:f>[API_NY.GDP.MKTP.KD.ZG_DS2_en_excel_v2_9984752.xls]Data!$A$165:$D$165</c:f>
              <c:strCache>
                <c:ptCount val="4"/>
                <c:pt idx="0">
                  <c:v>Montenegro</c:v>
                </c:pt>
                <c:pt idx="1">
                  <c:v>MNE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[API_NY.GDP.MKTP.KD.ZG_DS2_en_excel_v2_9984752.xls]Data!$E$165:$BK$165</c:f>
            </c:numRef>
          </c:val>
          <c:smooth val="0"/>
          <c:extLst>
            <c:ext xmlns:c16="http://schemas.microsoft.com/office/drawing/2014/chart" uri="{C3380CC4-5D6E-409C-BE32-E72D297353CC}">
              <c16:uniqueId val="{00000085-1EF4-4E4F-A426-493538641903}"/>
            </c:ext>
          </c:extLst>
        </c:ser>
        <c:ser>
          <c:idx val="134"/>
          <c:order val="134"/>
          <c:tx>
            <c:strRef>
              <c:f>[API_NY.GDP.MKTP.KD.ZG_DS2_en_excel_v2_9984752.xls]Data!$A$166:$D$166</c:f>
              <c:strCache>
                <c:ptCount val="4"/>
                <c:pt idx="0">
                  <c:v>Mongolia</c:v>
                </c:pt>
                <c:pt idx="1">
                  <c:v>MNG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[API_NY.GDP.MKTP.KD.ZG_DS2_en_excel_v2_9984752.xls]Data!$E$166:$BK$166</c:f>
            </c:numRef>
          </c:val>
          <c:smooth val="0"/>
          <c:extLst>
            <c:ext xmlns:c16="http://schemas.microsoft.com/office/drawing/2014/chart" uri="{C3380CC4-5D6E-409C-BE32-E72D297353CC}">
              <c16:uniqueId val="{00000086-1EF4-4E4F-A426-493538641903}"/>
            </c:ext>
          </c:extLst>
        </c:ser>
        <c:ser>
          <c:idx val="135"/>
          <c:order val="135"/>
          <c:tx>
            <c:strRef>
              <c:f>[API_NY.GDP.MKTP.KD.ZG_DS2_en_excel_v2_9984752.xls]Data!$A$167:$D$167</c:f>
              <c:strCache>
                <c:ptCount val="4"/>
                <c:pt idx="0">
                  <c:v>Northern Mariana Islands</c:v>
                </c:pt>
                <c:pt idx="1">
                  <c:v>MNP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[API_NY.GDP.MKTP.KD.ZG_DS2_en_excel_v2_9984752.xls]Data!$E$167:$BK$167</c:f>
            </c:numRef>
          </c:val>
          <c:smooth val="0"/>
          <c:extLst>
            <c:ext xmlns:c16="http://schemas.microsoft.com/office/drawing/2014/chart" uri="{C3380CC4-5D6E-409C-BE32-E72D297353CC}">
              <c16:uniqueId val="{00000087-1EF4-4E4F-A426-493538641903}"/>
            </c:ext>
          </c:extLst>
        </c:ser>
        <c:ser>
          <c:idx val="136"/>
          <c:order val="136"/>
          <c:tx>
            <c:strRef>
              <c:f>[API_NY.GDP.MKTP.KD.ZG_DS2_en_excel_v2_9984752.xls]Data!$A$168:$D$168</c:f>
              <c:strCache>
                <c:ptCount val="4"/>
                <c:pt idx="0">
                  <c:v>Mozambique</c:v>
                </c:pt>
                <c:pt idx="1">
                  <c:v>MOZ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[API_NY.GDP.MKTP.KD.ZG_DS2_en_excel_v2_9984752.xls]Data!$E$168:$BK$168</c:f>
            </c:numRef>
          </c:val>
          <c:smooth val="0"/>
          <c:extLst>
            <c:ext xmlns:c16="http://schemas.microsoft.com/office/drawing/2014/chart" uri="{C3380CC4-5D6E-409C-BE32-E72D297353CC}">
              <c16:uniqueId val="{00000088-1EF4-4E4F-A426-493538641903}"/>
            </c:ext>
          </c:extLst>
        </c:ser>
        <c:ser>
          <c:idx val="137"/>
          <c:order val="137"/>
          <c:tx>
            <c:strRef>
              <c:f>[API_NY.GDP.MKTP.KD.ZG_DS2_en_excel_v2_9984752.xls]Data!$A$169:$D$169</c:f>
              <c:strCache>
                <c:ptCount val="4"/>
                <c:pt idx="0">
                  <c:v>Mauritania</c:v>
                </c:pt>
                <c:pt idx="1">
                  <c:v>MRT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[API_NY.GDP.MKTP.KD.ZG_DS2_en_excel_v2_9984752.xls]Data!$E$169:$BK$169</c:f>
            </c:numRef>
          </c:val>
          <c:smooth val="0"/>
          <c:extLst>
            <c:ext xmlns:c16="http://schemas.microsoft.com/office/drawing/2014/chart" uri="{C3380CC4-5D6E-409C-BE32-E72D297353CC}">
              <c16:uniqueId val="{00000089-1EF4-4E4F-A426-493538641903}"/>
            </c:ext>
          </c:extLst>
        </c:ser>
        <c:ser>
          <c:idx val="138"/>
          <c:order val="138"/>
          <c:tx>
            <c:strRef>
              <c:f>[API_NY.GDP.MKTP.KD.ZG_DS2_en_excel_v2_9984752.xls]Data!$A$170:$D$170</c:f>
              <c:strCache>
                <c:ptCount val="4"/>
                <c:pt idx="0">
                  <c:v>Mauritius</c:v>
                </c:pt>
                <c:pt idx="1">
                  <c:v>MUS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[API_NY.GDP.MKTP.KD.ZG_DS2_en_excel_v2_9984752.xls]Data!$E$170:$BK$170</c:f>
            </c:numRef>
          </c:val>
          <c:smooth val="0"/>
          <c:extLst>
            <c:ext xmlns:c16="http://schemas.microsoft.com/office/drawing/2014/chart" uri="{C3380CC4-5D6E-409C-BE32-E72D297353CC}">
              <c16:uniqueId val="{0000008A-1EF4-4E4F-A426-493538641903}"/>
            </c:ext>
          </c:extLst>
        </c:ser>
        <c:ser>
          <c:idx val="139"/>
          <c:order val="139"/>
          <c:tx>
            <c:strRef>
              <c:f>[API_NY.GDP.MKTP.KD.ZG_DS2_en_excel_v2_9984752.xls]Data!$A$171:$D$171</c:f>
              <c:strCache>
                <c:ptCount val="4"/>
                <c:pt idx="0">
                  <c:v>Malawi</c:v>
                </c:pt>
                <c:pt idx="1">
                  <c:v>MWI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[API_NY.GDP.MKTP.KD.ZG_DS2_en_excel_v2_9984752.xls]Data!$E$171:$BK$171</c:f>
            </c:numRef>
          </c:val>
          <c:smooth val="0"/>
          <c:extLst>
            <c:ext xmlns:c16="http://schemas.microsoft.com/office/drawing/2014/chart" uri="{C3380CC4-5D6E-409C-BE32-E72D297353CC}">
              <c16:uniqueId val="{0000008B-1EF4-4E4F-A426-493538641903}"/>
            </c:ext>
          </c:extLst>
        </c:ser>
        <c:ser>
          <c:idx val="140"/>
          <c:order val="140"/>
          <c:tx>
            <c:strRef>
              <c:f>[API_NY.GDP.MKTP.KD.ZG_DS2_en_excel_v2_9984752.xls]Data!$A$172:$D$172</c:f>
              <c:strCache>
                <c:ptCount val="4"/>
                <c:pt idx="0">
                  <c:v>Malaysia</c:v>
                </c:pt>
                <c:pt idx="1">
                  <c:v>MYS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[API_NY.GDP.MKTP.KD.ZG_DS2_en_excel_v2_9984752.xls]Data!$E$172:$BK$172</c:f>
            </c:numRef>
          </c:val>
          <c:smooth val="0"/>
          <c:extLst>
            <c:ext xmlns:c16="http://schemas.microsoft.com/office/drawing/2014/chart" uri="{C3380CC4-5D6E-409C-BE32-E72D297353CC}">
              <c16:uniqueId val="{0000008C-1EF4-4E4F-A426-493538641903}"/>
            </c:ext>
          </c:extLst>
        </c:ser>
        <c:ser>
          <c:idx val="141"/>
          <c:order val="141"/>
          <c:tx>
            <c:strRef>
              <c:f>[API_NY.GDP.MKTP.KD.ZG_DS2_en_excel_v2_9984752.xls]Data!$A$173:$D$173</c:f>
              <c:strCache>
                <c:ptCount val="4"/>
                <c:pt idx="0">
                  <c:v>North America</c:v>
                </c:pt>
                <c:pt idx="1">
                  <c:v>NAC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[API_NY.GDP.MKTP.KD.ZG_DS2_en_excel_v2_9984752.xls]Data!$E$173:$BK$173</c:f>
            </c:numRef>
          </c:val>
          <c:smooth val="0"/>
          <c:extLst>
            <c:ext xmlns:c16="http://schemas.microsoft.com/office/drawing/2014/chart" uri="{C3380CC4-5D6E-409C-BE32-E72D297353CC}">
              <c16:uniqueId val="{0000008D-1EF4-4E4F-A426-493538641903}"/>
            </c:ext>
          </c:extLst>
        </c:ser>
        <c:ser>
          <c:idx val="142"/>
          <c:order val="142"/>
          <c:tx>
            <c:strRef>
              <c:f>[API_NY.GDP.MKTP.KD.ZG_DS2_en_excel_v2_9984752.xls]Data!$A$174:$D$174</c:f>
              <c:strCache>
                <c:ptCount val="4"/>
                <c:pt idx="0">
                  <c:v>Namibia</c:v>
                </c:pt>
                <c:pt idx="1">
                  <c:v>NAM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[API_NY.GDP.MKTP.KD.ZG_DS2_en_excel_v2_9984752.xls]Data!$E$174:$BK$174</c:f>
            </c:numRef>
          </c:val>
          <c:smooth val="0"/>
          <c:extLst>
            <c:ext xmlns:c16="http://schemas.microsoft.com/office/drawing/2014/chart" uri="{C3380CC4-5D6E-409C-BE32-E72D297353CC}">
              <c16:uniqueId val="{0000008E-1EF4-4E4F-A426-493538641903}"/>
            </c:ext>
          </c:extLst>
        </c:ser>
        <c:ser>
          <c:idx val="143"/>
          <c:order val="143"/>
          <c:tx>
            <c:strRef>
              <c:f>[API_NY.GDP.MKTP.KD.ZG_DS2_en_excel_v2_9984752.xls]Data!$A$175:$D$175</c:f>
              <c:strCache>
                <c:ptCount val="4"/>
                <c:pt idx="0">
                  <c:v>New Caledonia</c:v>
                </c:pt>
                <c:pt idx="1">
                  <c:v>NCL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[API_NY.GDP.MKTP.KD.ZG_DS2_en_excel_v2_9984752.xls]Data!$E$175:$BK$175</c:f>
            </c:numRef>
          </c:val>
          <c:smooth val="0"/>
          <c:extLst>
            <c:ext xmlns:c16="http://schemas.microsoft.com/office/drawing/2014/chart" uri="{C3380CC4-5D6E-409C-BE32-E72D297353CC}">
              <c16:uniqueId val="{0000008F-1EF4-4E4F-A426-493538641903}"/>
            </c:ext>
          </c:extLst>
        </c:ser>
        <c:ser>
          <c:idx val="144"/>
          <c:order val="144"/>
          <c:tx>
            <c:strRef>
              <c:f>[API_NY.GDP.MKTP.KD.ZG_DS2_en_excel_v2_9984752.xls]Data!$A$176:$D$176</c:f>
              <c:strCache>
                <c:ptCount val="4"/>
                <c:pt idx="0">
                  <c:v>Niger</c:v>
                </c:pt>
                <c:pt idx="1">
                  <c:v>NER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[API_NY.GDP.MKTP.KD.ZG_DS2_en_excel_v2_9984752.xls]Data!$E$176:$BK$176</c:f>
            </c:numRef>
          </c:val>
          <c:smooth val="0"/>
          <c:extLst>
            <c:ext xmlns:c16="http://schemas.microsoft.com/office/drawing/2014/chart" uri="{C3380CC4-5D6E-409C-BE32-E72D297353CC}">
              <c16:uniqueId val="{00000090-1EF4-4E4F-A426-493538641903}"/>
            </c:ext>
          </c:extLst>
        </c:ser>
        <c:ser>
          <c:idx val="145"/>
          <c:order val="145"/>
          <c:tx>
            <c:strRef>
              <c:f>[API_NY.GDP.MKTP.KD.ZG_DS2_en_excel_v2_9984752.xls]Data!$A$177:$D$177</c:f>
              <c:strCache>
                <c:ptCount val="4"/>
                <c:pt idx="0">
                  <c:v>Nigeria</c:v>
                </c:pt>
                <c:pt idx="1">
                  <c:v>NGA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[API_NY.GDP.MKTP.KD.ZG_DS2_en_excel_v2_9984752.xls]Data!$E$177:$BK$177</c:f>
            </c:numRef>
          </c:val>
          <c:smooth val="0"/>
          <c:extLst>
            <c:ext xmlns:c16="http://schemas.microsoft.com/office/drawing/2014/chart" uri="{C3380CC4-5D6E-409C-BE32-E72D297353CC}">
              <c16:uniqueId val="{00000091-1EF4-4E4F-A426-493538641903}"/>
            </c:ext>
          </c:extLst>
        </c:ser>
        <c:ser>
          <c:idx val="146"/>
          <c:order val="146"/>
          <c:tx>
            <c:strRef>
              <c:f>[API_NY.GDP.MKTP.KD.ZG_DS2_en_excel_v2_9984752.xls]Data!$A$178:$D$178</c:f>
              <c:strCache>
                <c:ptCount val="4"/>
                <c:pt idx="0">
                  <c:v>Nicaragua</c:v>
                </c:pt>
                <c:pt idx="1">
                  <c:v>NIC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[API_NY.GDP.MKTP.KD.ZG_DS2_en_excel_v2_9984752.xls]Data!$E$178:$BK$178</c:f>
            </c:numRef>
          </c:val>
          <c:smooth val="0"/>
          <c:extLst>
            <c:ext xmlns:c16="http://schemas.microsoft.com/office/drawing/2014/chart" uri="{C3380CC4-5D6E-409C-BE32-E72D297353CC}">
              <c16:uniqueId val="{00000092-1EF4-4E4F-A426-493538641903}"/>
            </c:ext>
          </c:extLst>
        </c:ser>
        <c:ser>
          <c:idx val="147"/>
          <c:order val="147"/>
          <c:tx>
            <c:strRef>
              <c:f>[API_NY.GDP.MKTP.KD.ZG_DS2_en_excel_v2_9984752.xls]Data!$A$179:$D$179</c:f>
              <c:strCache>
                <c:ptCount val="4"/>
                <c:pt idx="0">
                  <c:v>Netherlands</c:v>
                </c:pt>
                <c:pt idx="1">
                  <c:v>NLD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[API_NY.GDP.MKTP.KD.ZG_DS2_en_excel_v2_9984752.xls]Data!$E$179:$BK$179</c:f>
            </c:numRef>
          </c:val>
          <c:smooth val="0"/>
          <c:extLst>
            <c:ext xmlns:c16="http://schemas.microsoft.com/office/drawing/2014/chart" uri="{C3380CC4-5D6E-409C-BE32-E72D297353CC}">
              <c16:uniqueId val="{00000093-1EF4-4E4F-A426-493538641903}"/>
            </c:ext>
          </c:extLst>
        </c:ser>
        <c:ser>
          <c:idx val="148"/>
          <c:order val="148"/>
          <c:tx>
            <c:strRef>
              <c:f>[API_NY.GDP.MKTP.KD.ZG_DS2_en_excel_v2_9984752.xls]Data!$A$180:$D$180</c:f>
              <c:strCache>
                <c:ptCount val="4"/>
                <c:pt idx="0">
                  <c:v>Norway</c:v>
                </c:pt>
                <c:pt idx="1">
                  <c:v>NOR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[API_NY.GDP.MKTP.KD.ZG_DS2_en_excel_v2_9984752.xls]Data!$E$180:$BK$180</c:f>
            </c:numRef>
          </c:val>
          <c:smooth val="0"/>
          <c:extLst>
            <c:ext xmlns:c16="http://schemas.microsoft.com/office/drawing/2014/chart" uri="{C3380CC4-5D6E-409C-BE32-E72D297353CC}">
              <c16:uniqueId val="{00000094-1EF4-4E4F-A426-493538641903}"/>
            </c:ext>
          </c:extLst>
        </c:ser>
        <c:ser>
          <c:idx val="149"/>
          <c:order val="149"/>
          <c:tx>
            <c:strRef>
              <c:f>[API_NY.GDP.MKTP.KD.ZG_DS2_en_excel_v2_9984752.xls]Data!$A$181:$D$181</c:f>
              <c:strCache>
                <c:ptCount val="4"/>
                <c:pt idx="0">
                  <c:v>Nepal</c:v>
                </c:pt>
                <c:pt idx="1">
                  <c:v>NPL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[API_NY.GDP.MKTP.KD.ZG_DS2_en_excel_v2_9984752.xls]Data!$E$181:$BK$181</c:f>
            </c:numRef>
          </c:val>
          <c:smooth val="0"/>
          <c:extLst>
            <c:ext xmlns:c16="http://schemas.microsoft.com/office/drawing/2014/chart" uri="{C3380CC4-5D6E-409C-BE32-E72D297353CC}">
              <c16:uniqueId val="{00000095-1EF4-4E4F-A426-493538641903}"/>
            </c:ext>
          </c:extLst>
        </c:ser>
        <c:ser>
          <c:idx val="150"/>
          <c:order val="150"/>
          <c:tx>
            <c:strRef>
              <c:f>[API_NY.GDP.MKTP.KD.ZG_DS2_en_excel_v2_9984752.xls]Data!$A$182:$D$182</c:f>
              <c:strCache>
                <c:ptCount val="4"/>
                <c:pt idx="0">
                  <c:v>Nauru</c:v>
                </c:pt>
                <c:pt idx="1">
                  <c:v>NRU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[API_NY.GDP.MKTP.KD.ZG_DS2_en_excel_v2_9984752.xls]Data!$E$182:$BK$182</c:f>
            </c:numRef>
          </c:val>
          <c:smooth val="0"/>
          <c:extLst>
            <c:ext xmlns:c16="http://schemas.microsoft.com/office/drawing/2014/chart" uri="{C3380CC4-5D6E-409C-BE32-E72D297353CC}">
              <c16:uniqueId val="{00000096-1EF4-4E4F-A426-493538641903}"/>
            </c:ext>
          </c:extLst>
        </c:ser>
        <c:ser>
          <c:idx val="151"/>
          <c:order val="151"/>
          <c:tx>
            <c:strRef>
              <c:f>[API_NY.GDP.MKTP.KD.ZG_DS2_en_excel_v2_9984752.xls]Data!$A$183:$D$183</c:f>
              <c:strCache>
                <c:ptCount val="4"/>
                <c:pt idx="0">
                  <c:v>New Zealand</c:v>
                </c:pt>
                <c:pt idx="1">
                  <c:v>NZL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[API_NY.GDP.MKTP.KD.ZG_DS2_en_excel_v2_9984752.xls]Data!$E$183:$BK$183</c:f>
            </c:numRef>
          </c:val>
          <c:smooth val="0"/>
          <c:extLst>
            <c:ext xmlns:c16="http://schemas.microsoft.com/office/drawing/2014/chart" uri="{C3380CC4-5D6E-409C-BE32-E72D297353CC}">
              <c16:uniqueId val="{00000097-1EF4-4E4F-A426-493538641903}"/>
            </c:ext>
          </c:extLst>
        </c:ser>
        <c:ser>
          <c:idx val="152"/>
          <c:order val="152"/>
          <c:tx>
            <c:strRef>
              <c:f>[API_NY.GDP.MKTP.KD.ZG_DS2_en_excel_v2_9984752.xls]Data!$A$184:$D$184</c:f>
              <c:strCache>
                <c:ptCount val="4"/>
                <c:pt idx="0">
                  <c:v>OECD members</c:v>
                </c:pt>
                <c:pt idx="1">
                  <c:v>OED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[API_NY.GDP.MKTP.KD.ZG_DS2_en_excel_v2_9984752.xls]Data!$E$184:$BK$184</c:f>
            </c:numRef>
          </c:val>
          <c:smooth val="0"/>
          <c:extLst>
            <c:ext xmlns:c16="http://schemas.microsoft.com/office/drawing/2014/chart" uri="{C3380CC4-5D6E-409C-BE32-E72D297353CC}">
              <c16:uniqueId val="{00000098-1EF4-4E4F-A426-493538641903}"/>
            </c:ext>
          </c:extLst>
        </c:ser>
        <c:ser>
          <c:idx val="153"/>
          <c:order val="153"/>
          <c:tx>
            <c:strRef>
              <c:f>[API_NY.GDP.MKTP.KD.ZG_DS2_en_excel_v2_9984752.xls]Data!$A$185:$D$185</c:f>
              <c:strCache>
                <c:ptCount val="4"/>
                <c:pt idx="0">
                  <c:v>Oman</c:v>
                </c:pt>
                <c:pt idx="1">
                  <c:v>OMN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[API_NY.GDP.MKTP.KD.ZG_DS2_en_excel_v2_9984752.xls]Data!$E$185:$BK$185</c:f>
            </c:numRef>
          </c:val>
          <c:smooth val="0"/>
          <c:extLst>
            <c:ext xmlns:c16="http://schemas.microsoft.com/office/drawing/2014/chart" uri="{C3380CC4-5D6E-409C-BE32-E72D297353CC}">
              <c16:uniqueId val="{00000099-1EF4-4E4F-A426-493538641903}"/>
            </c:ext>
          </c:extLst>
        </c:ser>
        <c:ser>
          <c:idx val="154"/>
          <c:order val="154"/>
          <c:tx>
            <c:strRef>
              <c:f>[API_NY.GDP.MKTP.KD.ZG_DS2_en_excel_v2_9984752.xls]Data!$A$186:$D$186</c:f>
              <c:strCache>
                <c:ptCount val="4"/>
                <c:pt idx="0">
                  <c:v>Other small states</c:v>
                </c:pt>
                <c:pt idx="1">
                  <c:v>OSS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[API_NY.GDP.MKTP.KD.ZG_DS2_en_excel_v2_9984752.xls]Data!$E$186:$BK$186</c:f>
            </c:numRef>
          </c:val>
          <c:smooth val="0"/>
          <c:extLst>
            <c:ext xmlns:c16="http://schemas.microsoft.com/office/drawing/2014/chart" uri="{C3380CC4-5D6E-409C-BE32-E72D297353CC}">
              <c16:uniqueId val="{0000009A-1EF4-4E4F-A426-493538641903}"/>
            </c:ext>
          </c:extLst>
        </c:ser>
        <c:ser>
          <c:idx val="155"/>
          <c:order val="155"/>
          <c:tx>
            <c:strRef>
              <c:f>[API_NY.GDP.MKTP.KD.ZG_DS2_en_excel_v2_9984752.xls]Data!$A$187:$D$187</c:f>
              <c:strCache>
                <c:ptCount val="4"/>
                <c:pt idx="0">
                  <c:v>Pakistan</c:v>
                </c:pt>
                <c:pt idx="1">
                  <c:v>PAK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[API_NY.GDP.MKTP.KD.ZG_DS2_en_excel_v2_9984752.xls]Data!$E$187:$BK$187</c:f>
            </c:numRef>
          </c:val>
          <c:smooth val="0"/>
          <c:extLst>
            <c:ext xmlns:c16="http://schemas.microsoft.com/office/drawing/2014/chart" uri="{C3380CC4-5D6E-409C-BE32-E72D297353CC}">
              <c16:uniqueId val="{0000009B-1EF4-4E4F-A426-493538641903}"/>
            </c:ext>
          </c:extLst>
        </c:ser>
        <c:ser>
          <c:idx val="156"/>
          <c:order val="156"/>
          <c:tx>
            <c:strRef>
              <c:f>[API_NY.GDP.MKTP.KD.ZG_DS2_en_excel_v2_9984752.xls]Data!$A$188:$D$188</c:f>
              <c:strCache>
                <c:ptCount val="4"/>
                <c:pt idx="0">
                  <c:v>Panama</c:v>
                </c:pt>
                <c:pt idx="1">
                  <c:v>PAN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[API_NY.GDP.MKTP.KD.ZG_DS2_en_excel_v2_9984752.xls]Data!$E$188:$BK$188</c:f>
            </c:numRef>
          </c:val>
          <c:smooth val="0"/>
          <c:extLst>
            <c:ext xmlns:c16="http://schemas.microsoft.com/office/drawing/2014/chart" uri="{C3380CC4-5D6E-409C-BE32-E72D297353CC}">
              <c16:uniqueId val="{0000009C-1EF4-4E4F-A426-493538641903}"/>
            </c:ext>
          </c:extLst>
        </c:ser>
        <c:ser>
          <c:idx val="157"/>
          <c:order val="157"/>
          <c:tx>
            <c:strRef>
              <c:f>[API_NY.GDP.MKTP.KD.ZG_DS2_en_excel_v2_9984752.xls]Data!$A$189:$D$189</c:f>
              <c:strCache>
                <c:ptCount val="4"/>
                <c:pt idx="0">
                  <c:v>Peru</c:v>
                </c:pt>
                <c:pt idx="1">
                  <c:v>PER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[API_NY.GDP.MKTP.KD.ZG_DS2_en_excel_v2_9984752.xls]Data!$E$189:$BK$189</c:f>
            </c:numRef>
          </c:val>
          <c:smooth val="0"/>
          <c:extLst>
            <c:ext xmlns:c16="http://schemas.microsoft.com/office/drawing/2014/chart" uri="{C3380CC4-5D6E-409C-BE32-E72D297353CC}">
              <c16:uniqueId val="{0000009D-1EF4-4E4F-A426-493538641903}"/>
            </c:ext>
          </c:extLst>
        </c:ser>
        <c:ser>
          <c:idx val="158"/>
          <c:order val="158"/>
          <c:tx>
            <c:strRef>
              <c:f>[API_NY.GDP.MKTP.KD.ZG_DS2_en_excel_v2_9984752.xls]Data!$A$190:$D$190</c:f>
              <c:strCache>
                <c:ptCount val="4"/>
                <c:pt idx="0">
                  <c:v>Philippines</c:v>
                </c:pt>
                <c:pt idx="1">
                  <c:v>PHL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[API_NY.GDP.MKTP.KD.ZG_DS2_en_excel_v2_9984752.xls]Data!$E$190:$BK$190</c:f>
            </c:numRef>
          </c:val>
          <c:smooth val="0"/>
          <c:extLst>
            <c:ext xmlns:c16="http://schemas.microsoft.com/office/drawing/2014/chart" uri="{C3380CC4-5D6E-409C-BE32-E72D297353CC}">
              <c16:uniqueId val="{0000009E-1EF4-4E4F-A426-493538641903}"/>
            </c:ext>
          </c:extLst>
        </c:ser>
        <c:ser>
          <c:idx val="159"/>
          <c:order val="159"/>
          <c:tx>
            <c:strRef>
              <c:f>[API_NY.GDP.MKTP.KD.ZG_DS2_en_excel_v2_9984752.xls]Data!$A$191:$D$191</c:f>
              <c:strCache>
                <c:ptCount val="4"/>
                <c:pt idx="0">
                  <c:v>Palau</c:v>
                </c:pt>
                <c:pt idx="1">
                  <c:v>PLW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[API_NY.GDP.MKTP.KD.ZG_DS2_en_excel_v2_9984752.xls]Data!$E$191:$BK$191</c:f>
            </c:numRef>
          </c:val>
          <c:smooth val="0"/>
          <c:extLst>
            <c:ext xmlns:c16="http://schemas.microsoft.com/office/drawing/2014/chart" uri="{C3380CC4-5D6E-409C-BE32-E72D297353CC}">
              <c16:uniqueId val="{0000009F-1EF4-4E4F-A426-493538641903}"/>
            </c:ext>
          </c:extLst>
        </c:ser>
        <c:ser>
          <c:idx val="160"/>
          <c:order val="160"/>
          <c:tx>
            <c:strRef>
              <c:f>[API_NY.GDP.MKTP.KD.ZG_DS2_en_excel_v2_9984752.xls]Data!$A$192:$D$192</c:f>
              <c:strCache>
                <c:ptCount val="4"/>
                <c:pt idx="0">
                  <c:v>Papua New Guinea</c:v>
                </c:pt>
                <c:pt idx="1">
                  <c:v>PNG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[API_NY.GDP.MKTP.KD.ZG_DS2_en_excel_v2_9984752.xls]Data!$E$192:$BK$192</c:f>
            </c:numRef>
          </c:val>
          <c:smooth val="0"/>
          <c:extLst>
            <c:ext xmlns:c16="http://schemas.microsoft.com/office/drawing/2014/chart" uri="{C3380CC4-5D6E-409C-BE32-E72D297353CC}">
              <c16:uniqueId val="{000000A0-1EF4-4E4F-A426-493538641903}"/>
            </c:ext>
          </c:extLst>
        </c:ser>
        <c:ser>
          <c:idx val="161"/>
          <c:order val="161"/>
          <c:tx>
            <c:strRef>
              <c:f>[API_NY.GDP.MKTP.KD.ZG_DS2_en_excel_v2_9984752.xls]Data!$A$193:$D$193</c:f>
              <c:strCache>
                <c:ptCount val="4"/>
                <c:pt idx="0">
                  <c:v>Poland</c:v>
                </c:pt>
                <c:pt idx="1">
                  <c:v>POL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[API_NY.GDP.MKTP.KD.ZG_DS2_en_excel_v2_9984752.xls]Data!$E$193:$BK$193</c:f>
            </c:numRef>
          </c:val>
          <c:smooth val="0"/>
          <c:extLst>
            <c:ext xmlns:c16="http://schemas.microsoft.com/office/drawing/2014/chart" uri="{C3380CC4-5D6E-409C-BE32-E72D297353CC}">
              <c16:uniqueId val="{000000A1-1EF4-4E4F-A426-493538641903}"/>
            </c:ext>
          </c:extLst>
        </c:ser>
        <c:ser>
          <c:idx val="162"/>
          <c:order val="162"/>
          <c:tx>
            <c:strRef>
              <c:f>[API_NY.GDP.MKTP.KD.ZG_DS2_en_excel_v2_9984752.xls]Data!$A$194:$D$194</c:f>
              <c:strCache>
                <c:ptCount val="4"/>
                <c:pt idx="0">
                  <c:v>Pre-demographic dividend</c:v>
                </c:pt>
                <c:pt idx="1">
                  <c:v>PRE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[API_NY.GDP.MKTP.KD.ZG_DS2_en_excel_v2_9984752.xls]Data!$E$194:$BK$194</c:f>
            </c:numRef>
          </c:val>
          <c:smooth val="0"/>
          <c:extLst>
            <c:ext xmlns:c16="http://schemas.microsoft.com/office/drawing/2014/chart" uri="{C3380CC4-5D6E-409C-BE32-E72D297353CC}">
              <c16:uniqueId val="{000000A2-1EF4-4E4F-A426-493538641903}"/>
            </c:ext>
          </c:extLst>
        </c:ser>
        <c:ser>
          <c:idx val="163"/>
          <c:order val="163"/>
          <c:tx>
            <c:strRef>
              <c:f>[API_NY.GDP.MKTP.KD.ZG_DS2_en_excel_v2_9984752.xls]Data!$A$195:$D$195</c:f>
              <c:strCache>
                <c:ptCount val="4"/>
                <c:pt idx="0">
                  <c:v>Puerto Rico</c:v>
                </c:pt>
                <c:pt idx="1">
                  <c:v>PRI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[API_NY.GDP.MKTP.KD.ZG_DS2_en_excel_v2_9984752.xls]Data!$E$195:$BK$195</c:f>
            </c:numRef>
          </c:val>
          <c:smooth val="0"/>
          <c:extLst>
            <c:ext xmlns:c16="http://schemas.microsoft.com/office/drawing/2014/chart" uri="{C3380CC4-5D6E-409C-BE32-E72D297353CC}">
              <c16:uniqueId val="{000000A3-1EF4-4E4F-A426-493538641903}"/>
            </c:ext>
          </c:extLst>
        </c:ser>
        <c:ser>
          <c:idx val="164"/>
          <c:order val="164"/>
          <c:tx>
            <c:strRef>
              <c:f>[API_NY.GDP.MKTP.KD.ZG_DS2_en_excel_v2_9984752.xls]Data!$A$196:$D$196</c:f>
              <c:strCache>
                <c:ptCount val="4"/>
                <c:pt idx="0">
                  <c:v>Korea, Dem. People’s Rep.</c:v>
                </c:pt>
                <c:pt idx="1">
                  <c:v>PRK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[API_NY.GDP.MKTP.KD.ZG_DS2_en_excel_v2_9984752.xls]Data!$E$196:$BK$196</c:f>
            </c:numRef>
          </c:val>
          <c:smooth val="0"/>
          <c:extLst>
            <c:ext xmlns:c16="http://schemas.microsoft.com/office/drawing/2014/chart" uri="{C3380CC4-5D6E-409C-BE32-E72D297353CC}">
              <c16:uniqueId val="{000000A4-1EF4-4E4F-A426-493538641903}"/>
            </c:ext>
          </c:extLst>
        </c:ser>
        <c:ser>
          <c:idx val="165"/>
          <c:order val="165"/>
          <c:tx>
            <c:strRef>
              <c:f>[API_NY.GDP.MKTP.KD.ZG_DS2_en_excel_v2_9984752.xls]Data!$A$197:$D$197</c:f>
              <c:strCache>
                <c:ptCount val="4"/>
                <c:pt idx="0">
                  <c:v>Portugal</c:v>
                </c:pt>
                <c:pt idx="1">
                  <c:v>PRT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[API_NY.GDP.MKTP.KD.ZG_DS2_en_excel_v2_9984752.xls]Data!$E$197:$BK$197</c:f>
            </c:numRef>
          </c:val>
          <c:smooth val="0"/>
          <c:extLst>
            <c:ext xmlns:c16="http://schemas.microsoft.com/office/drawing/2014/chart" uri="{C3380CC4-5D6E-409C-BE32-E72D297353CC}">
              <c16:uniqueId val="{000000A5-1EF4-4E4F-A426-493538641903}"/>
            </c:ext>
          </c:extLst>
        </c:ser>
        <c:ser>
          <c:idx val="166"/>
          <c:order val="166"/>
          <c:tx>
            <c:strRef>
              <c:f>[API_NY.GDP.MKTP.KD.ZG_DS2_en_excel_v2_9984752.xls]Data!$A$198:$D$198</c:f>
              <c:strCache>
                <c:ptCount val="4"/>
                <c:pt idx="0">
                  <c:v>Paraguay</c:v>
                </c:pt>
                <c:pt idx="1">
                  <c:v>PRY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[API_NY.GDP.MKTP.KD.ZG_DS2_en_excel_v2_9984752.xls]Data!$E$198:$BK$198</c:f>
            </c:numRef>
          </c:val>
          <c:smooth val="0"/>
          <c:extLst>
            <c:ext xmlns:c16="http://schemas.microsoft.com/office/drawing/2014/chart" uri="{C3380CC4-5D6E-409C-BE32-E72D297353CC}">
              <c16:uniqueId val="{000000A6-1EF4-4E4F-A426-493538641903}"/>
            </c:ext>
          </c:extLst>
        </c:ser>
        <c:ser>
          <c:idx val="167"/>
          <c:order val="167"/>
          <c:tx>
            <c:strRef>
              <c:f>[API_NY.GDP.MKTP.KD.ZG_DS2_en_excel_v2_9984752.xls]Data!$A$199:$D$199</c:f>
              <c:strCache>
                <c:ptCount val="4"/>
                <c:pt idx="0">
                  <c:v>West Bank and Gaza</c:v>
                </c:pt>
                <c:pt idx="1">
                  <c:v>PSE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[API_NY.GDP.MKTP.KD.ZG_DS2_en_excel_v2_9984752.xls]Data!$E$199:$BK$199</c:f>
            </c:numRef>
          </c:val>
          <c:smooth val="0"/>
          <c:extLst>
            <c:ext xmlns:c16="http://schemas.microsoft.com/office/drawing/2014/chart" uri="{C3380CC4-5D6E-409C-BE32-E72D297353CC}">
              <c16:uniqueId val="{000000A7-1EF4-4E4F-A426-493538641903}"/>
            </c:ext>
          </c:extLst>
        </c:ser>
        <c:ser>
          <c:idx val="168"/>
          <c:order val="168"/>
          <c:tx>
            <c:strRef>
              <c:f>[API_NY.GDP.MKTP.KD.ZG_DS2_en_excel_v2_9984752.xls]Data!$A$200:$D$200</c:f>
              <c:strCache>
                <c:ptCount val="4"/>
                <c:pt idx="0">
                  <c:v>Pacific island small states</c:v>
                </c:pt>
                <c:pt idx="1">
                  <c:v>PSS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[API_NY.GDP.MKTP.KD.ZG_DS2_en_excel_v2_9984752.xls]Data!$E$200:$BK$200</c:f>
            </c:numRef>
          </c:val>
          <c:smooth val="0"/>
          <c:extLst>
            <c:ext xmlns:c16="http://schemas.microsoft.com/office/drawing/2014/chart" uri="{C3380CC4-5D6E-409C-BE32-E72D297353CC}">
              <c16:uniqueId val="{000000A8-1EF4-4E4F-A426-493538641903}"/>
            </c:ext>
          </c:extLst>
        </c:ser>
        <c:ser>
          <c:idx val="169"/>
          <c:order val="169"/>
          <c:tx>
            <c:strRef>
              <c:f>[API_NY.GDP.MKTP.KD.ZG_DS2_en_excel_v2_9984752.xls]Data!$A$201:$D$201</c:f>
              <c:strCache>
                <c:ptCount val="4"/>
                <c:pt idx="0">
                  <c:v>Post-demographic dividend</c:v>
                </c:pt>
                <c:pt idx="1">
                  <c:v>PST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[API_NY.GDP.MKTP.KD.ZG_DS2_en_excel_v2_9984752.xls]Data!$E$201:$BK$201</c:f>
            </c:numRef>
          </c:val>
          <c:smooth val="0"/>
          <c:extLst>
            <c:ext xmlns:c16="http://schemas.microsoft.com/office/drawing/2014/chart" uri="{C3380CC4-5D6E-409C-BE32-E72D297353CC}">
              <c16:uniqueId val="{000000A9-1EF4-4E4F-A426-493538641903}"/>
            </c:ext>
          </c:extLst>
        </c:ser>
        <c:ser>
          <c:idx val="170"/>
          <c:order val="170"/>
          <c:tx>
            <c:strRef>
              <c:f>[API_NY.GDP.MKTP.KD.ZG_DS2_en_excel_v2_9984752.xls]Data!$A$202:$D$202</c:f>
              <c:strCache>
                <c:ptCount val="4"/>
                <c:pt idx="0">
                  <c:v>French Polynesia</c:v>
                </c:pt>
                <c:pt idx="1">
                  <c:v>PYF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[API_NY.GDP.MKTP.KD.ZG_DS2_en_excel_v2_9984752.xls]Data!$E$202:$BK$202</c:f>
            </c:numRef>
          </c:val>
          <c:smooth val="0"/>
          <c:extLst>
            <c:ext xmlns:c16="http://schemas.microsoft.com/office/drawing/2014/chart" uri="{C3380CC4-5D6E-409C-BE32-E72D297353CC}">
              <c16:uniqueId val="{000000AA-1EF4-4E4F-A426-493538641903}"/>
            </c:ext>
          </c:extLst>
        </c:ser>
        <c:ser>
          <c:idx val="171"/>
          <c:order val="171"/>
          <c:tx>
            <c:strRef>
              <c:f>[API_NY.GDP.MKTP.KD.ZG_DS2_en_excel_v2_9984752.xls]Data!$A$203:$D$203</c:f>
              <c:strCache>
                <c:ptCount val="4"/>
                <c:pt idx="0">
                  <c:v>Qatar</c:v>
                </c:pt>
                <c:pt idx="1">
                  <c:v>QAT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[API_NY.GDP.MKTP.KD.ZG_DS2_en_excel_v2_9984752.xls]Data!$E$203:$BK$203</c:f>
            </c:numRef>
          </c:val>
          <c:smooth val="0"/>
          <c:extLst>
            <c:ext xmlns:c16="http://schemas.microsoft.com/office/drawing/2014/chart" uri="{C3380CC4-5D6E-409C-BE32-E72D297353CC}">
              <c16:uniqueId val="{000000AB-1EF4-4E4F-A426-493538641903}"/>
            </c:ext>
          </c:extLst>
        </c:ser>
        <c:ser>
          <c:idx val="172"/>
          <c:order val="172"/>
          <c:tx>
            <c:strRef>
              <c:f>[API_NY.GDP.MKTP.KD.ZG_DS2_en_excel_v2_9984752.xls]Data!$A$204:$D$204</c:f>
              <c:strCache>
                <c:ptCount val="4"/>
                <c:pt idx="0">
                  <c:v>Romania</c:v>
                </c:pt>
                <c:pt idx="1">
                  <c:v>ROU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[API_NY.GDP.MKTP.KD.ZG_DS2_en_excel_v2_9984752.xls]Data!$E$204:$BK$204</c:f>
            </c:numRef>
          </c:val>
          <c:smooth val="0"/>
          <c:extLst>
            <c:ext xmlns:c16="http://schemas.microsoft.com/office/drawing/2014/chart" uri="{C3380CC4-5D6E-409C-BE32-E72D297353CC}">
              <c16:uniqueId val="{000000AC-1EF4-4E4F-A426-493538641903}"/>
            </c:ext>
          </c:extLst>
        </c:ser>
        <c:ser>
          <c:idx val="173"/>
          <c:order val="173"/>
          <c:tx>
            <c:strRef>
              <c:f>[API_NY.GDP.MKTP.KD.ZG_DS2_en_excel_v2_9984752.xls]Data!$A$205</c:f>
              <c:strCache>
                <c:ptCount val="1"/>
                <c:pt idx="0">
                  <c:v>Rusia</c:v>
                </c:pt>
              </c:strCache>
            </c:strRef>
          </c:tx>
          <c:spPr>
            <a:ln w="28575" cap="rnd">
              <a:solidFill>
                <a:srgbClr val="FF7C80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[API_NY.GDP.MKTP.KD.ZG_DS2_en_excel_v2_9984752.xls]Data!$E$205:$BK$205</c:f>
              <c:numCache>
                <c:formatCode>_(* #,##0.0_);_(* \(#,##0.0\);_(* "-"_);_(@_)</c:formatCode>
                <c:ptCount val="11"/>
                <c:pt idx="0">
                  <c:v>5.24795353229554</c:v>
                </c:pt>
                <c:pt idx="1">
                  <c:v>-7.8208850270155352</c:v>
                </c:pt>
                <c:pt idx="2">
                  <c:v>4.5037256258262772</c:v>
                </c:pt>
                <c:pt idx="3">
                  <c:v>5.2848854154415648</c:v>
                </c:pt>
                <c:pt idx="4">
                  <c:v>3.655901573030107</c:v>
                </c:pt>
                <c:pt idx="5">
                  <c:v>1.7853545009234324</c:v>
                </c:pt>
                <c:pt idx="6">
                  <c:v>0.73860077318937556</c:v>
                </c:pt>
                <c:pt idx="7">
                  <c:v>-2.8282408134603543</c:v>
                </c:pt>
                <c:pt idx="8">
                  <c:v>-0.22491098428220369</c:v>
                </c:pt>
                <c:pt idx="9">
                  <c:v>1.5456302290945985</c:v>
                </c:pt>
                <c:pt idx="10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D-1EF4-4E4F-A426-493538641903}"/>
            </c:ext>
          </c:extLst>
        </c:ser>
        <c:ser>
          <c:idx val="174"/>
          <c:order val="174"/>
          <c:tx>
            <c:strRef>
              <c:f>[API_NY.GDP.MKTP.KD.ZG_DS2_en_excel_v2_9984752.xls]Data!$A$206:$D$206</c:f>
              <c:strCache>
                <c:ptCount val="4"/>
                <c:pt idx="0">
                  <c:v>Rwanda</c:v>
                </c:pt>
                <c:pt idx="1">
                  <c:v>RWA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[API_NY.GDP.MKTP.KD.ZG_DS2_en_excel_v2_9984752.xls]Data!$E$206:$BK$206</c:f>
            </c:numRef>
          </c:val>
          <c:smooth val="0"/>
          <c:extLst>
            <c:ext xmlns:c16="http://schemas.microsoft.com/office/drawing/2014/chart" uri="{C3380CC4-5D6E-409C-BE32-E72D297353CC}">
              <c16:uniqueId val="{000000AE-1EF4-4E4F-A426-493538641903}"/>
            </c:ext>
          </c:extLst>
        </c:ser>
        <c:ser>
          <c:idx val="175"/>
          <c:order val="175"/>
          <c:tx>
            <c:strRef>
              <c:f>[API_NY.GDP.MKTP.KD.ZG_DS2_en_excel_v2_9984752.xls]Data!$A$207:$D$207</c:f>
              <c:strCache>
                <c:ptCount val="4"/>
                <c:pt idx="0">
                  <c:v>South Asia</c:v>
                </c:pt>
                <c:pt idx="1">
                  <c:v>SAS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[API_NY.GDP.MKTP.KD.ZG_DS2_en_excel_v2_9984752.xls]Data!$E$207:$BK$207</c:f>
            </c:numRef>
          </c:val>
          <c:smooth val="0"/>
          <c:extLst>
            <c:ext xmlns:c16="http://schemas.microsoft.com/office/drawing/2014/chart" uri="{C3380CC4-5D6E-409C-BE32-E72D297353CC}">
              <c16:uniqueId val="{000000AF-1EF4-4E4F-A426-493538641903}"/>
            </c:ext>
          </c:extLst>
        </c:ser>
        <c:ser>
          <c:idx val="176"/>
          <c:order val="176"/>
          <c:tx>
            <c:strRef>
              <c:f>[API_NY.GDP.MKTP.KD.ZG_DS2_en_excel_v2_9984752.xls]Data!$A$208:$D$208</c:f>
              <c:strCache>
                <c:ptCount val="4"/>
                <c:pt idx="0">
                  <c:v>Saudi Arabia</c:v>
                </c:pt>
                <c:pt idx="1">
                  <c:v>SAU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[API_NY.GDP.MKTP.KD.ZG_DS2_en_excel_v2_9984752.xls]Data!$E$208:$BK$208</c:f>
            </c:numRef>
          </c:val>
          <c:smooth val="0"/>
          <c:extLst>
            <c:ext xmlns:c16="http://schemas.microsoft.com/office/drawing/2014/chart" uri="{C3380CC4-5D6E-409C-BE32-E72D297353CC}">
              <c16:uniqueId val="{000000B0-1EF4-4E4F-A426-493538641903}"/>
            </c:ext>
          </c:extLst>
        </c:ser>
        <c:ser>
          <c:idx val="177"/>
          <c:order val="177"/>
          <c:tx>
            <c:strRef>
              <c:f>[API_NY.GDP.MKTP.KD.ZG_DS2_en_excel_v2_9984752.xls]Data!$A$209:$D$209</c:f>
              <c:strCache>
                <c:ptCount val="4"/>
                <c:pt idx="0">
                  <c:v>Sudan</c:v>
                </c:pt>
                <c:pt idx="1">
                  <c:v>SDN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[API_NY.GDP.MKTP.KD.ZG_DS2_en_excel_v2_9984752.xls]Data!$E$209:$BK$209</c:f>
            </c:numRef>
          </c:val>
          <c:smooth val="0"/>
          <c:extLst>
            <c:ext xmlns:c16="http://schemas.microsoft.com/office/drawing/2014/chart" uri="{C3380CC4-5D6E-409C-BE32-E72D297353CC}">
              <c16:uniqueId val="{000000B1-1EF4-4E4F-A426-493538641903}"/>
            </c:ext>
          </c:extLst>
        </c:ser>
        <c:ser>
          <c:idx val="178"/>
          <c:order val="178"/>
          <c:tx>
            <c:strRef>
              <c:f>[API_NY.GDP.MKTP.KD.ZG_DS2_en_excel_v2_9984752.xls]Data!$A$210:$D$210</c:f>
              <c:strCache>
                <c:ptCount val="4"/>
                <c:pt idx="0">
                  <c:v>Senegal</c:v>
                </c:pt>
                <c:pt idx="1">
                  <c:v>SEN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[API_NY.GDP.MKTP.KD.ZG_DS2_en_excel_v2_9984752.xls]Data!$E$210:$BK$210</c:f>
            </c:numRef>
          </c:val>
          <c:smooth val="0"/>
          <c:extLst>
            <c:ext xmlns:c16="http://schemas.microsoft.com/office/drawing/2014/chart" uri="{C3380CC4-5D6E-409C-BE32-E72D297353CC}">
              <c16:uniqueId val="{000000B2-1EF4-4E4F-A426-493538641903}"/>
            </c:ext>
          </c:extLst>
        </c:ser>
        <c:ser>
          <c:idx val="179"/>
          <c:order val="179"/>
          <c:tx>
            <c:strRef>
              <c:f>[API_NY.GDP.MKTP.KD.ZG_DS2_en_excel_v2_9984752.xls]Data!$A$211:$D$211</c:f>
              <c:strCache>
                <c:ptCount val="4"/>
                <c:pt idx="0">
                  <c:v>Singapore</c:v>
                </c:pt>
                <c:pt idx="1">
                  <c:v>SGP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[API_NY.GDP.MKTP.KD.ZG_DS2_en_excel_v2_9984752.xls]Data!$E$211:$BK$211</c:f>
            </c:numRef>
          </c:val>
          <c:smooth val="0"/>
          <c:extLst>
            <c:ext xmlns:c16="http://schemas.microsoft.com/office/drawing/2014/chart" uri="{C3380CC4-5D6E-409C-BE32-E72D297353CC}">
              <c16:uniqueId val="{000000B3-1EF4-4E4F-A426-493538641903}"/>
            </c:ext>
          </c:extLst>
        </c:ser>
        <c:ser>
          <c:idx val="180"/>
          <c:order val="180"/>
          <c:tx>
            <c:strRef>
              <c:f>[API_NY.GDP.MKTP.KD.ZG_DS2_en_excel_v2_9984752.xls]Data!$A$212:$D$212</c:f>
              <c:strCache>
                <c:ptCount val="4"/>
                <c:pt idx="0">
                  <c:v>Solomon Islands</c:v>
                </c:pt>
                <c:pt idx="1">
                  <c:v>SLB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[API_NY.GDP.MKTP.KD.ZG_DS2_en_excel_v2_9984752.xls]Data!$E$212:$BK$212</c:f>
            </c:numRef>
          </c:val>
          <c:smooth val="0"/>
          <c:extLst>
            <c:ext xmlns:c16="http://schemas.microsoft.com/office/drawing/2014/chart" uri="{C3380CC4-5D6E-409C-BE32-E72D297353CC}">
              <c16:uniqueId val="{000000B4-1EF4-4E4F-A426-493538641903}"/>
            </c:ext>
          </c:extLst>
        </c:ser>
        <c:ser>
          <c:idx val="181"/>
          <c:order val="181"/>
          <c:tx>
            <c:strRef>
              <c:f>[API_NY.GDP.MKTP.KD.ZG_DS2_en_excel_v2_9984752.xls]Data!$A$213:$D$213</c:f>
              <c:strCache>
                <c:ptCount val="4"/>
                <c:pt idx="0">
                  <c:v>Sierra Leone</c:v>
                </c:pt>
                <c:pt idx="1">
                  <c:v>SLE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[API_NY.GDP.MKTP.KD.ZG_DS2_en_excel_v2_9984752.xls]Data!$E$213:$BK$213</c:f>
            </c:numRef>
          </c:val>
          <c:smooth val="0"/>
          <c:extLst>
            <c:ext xmlns:c16="http://schemas.microsoft.com/office/drawing/2014/chart" uri="{C3380CC4-5D6E-409C-BE32-E72D297353CC}">
              <c16:uniqueId val="{000000B5-1EF4-4E4F-A426-493538641903}"/>
            </c:ext>
          </c:extLst>
        </c:ser>
        <c:ser>
          <c:idx val="182"/>
          <c:order val="182"/>
          <c:tx>
            <c:strRef>
              <c:f>[API_NY.GDP.MKTP.KD.ZG_DS2_en_excel_v2_9984752.xls]Data!$A$214:$D$214</c:f>
              <c:strCache>
                <c:ptCount val="4"/>
                <c:pt idx="0">
                  <c:v>El Salvador</c:v>
                </c:pt>
                <c:pt idx="1">
                  <c:v>SLV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[API_NY.GDP.MKTP.KD.ZG_DS2_en_excel_v2_9984752.xls]Data!$E$214:$BK$214</c:f>
            </c:numRef>
          </c:val>
          <c:smooth val="0"/>
          <c:extLst>
            <c:ext xmlns:c16="http://schemas.microsoft.com/office/drawing/2014/chart" uri="{C3380CC4-5D6E-409C-BE32-E72D297353CC}">
              <c16:uniqueId val="{000000B6-1EF4-4E4F-A426-493538641903}"/>
            </c:ext>
          </c:extLst>
        </c:ser>
        <c:ser>
          <c:idx val="183"/>
          <c:order val="183"/>
          <c:tx>
            <c:strRef>
              <c:f>[API_NY.GDP.MKTP.KD.ZG_DS2_en_excel_v2_9984752.xls]Data!$A$215:$D$215</c:f>
              <c:strCache>
                <c:ptCount val="4"/>
                <c:pt idx="0">
                  <c:v>San Marino</c:v>
                </c:pt>
                <c:pt idx="1">
                  <c:v>SMR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[API_NY.GDP.MKTP.KD.ZG_DS2_en_excel_v2_9984752.xls]Data!$E$215:$BK$215</c:f>
            </c:numRef>
          </c:val>
          <c:smooth val="0"/>
          <c:extLst>
            <c:ext xmlns:c16="http://schemas.microsoft.com/office/drawing/2014/chart" uri="{C3380CC4-5D6E-409C-BE32-E72D297353CC}">
              <c16:uniqueId val="{000000B7-1EF4-4E4F-A426-493538641903}"/>
            </c:ext>
          </c:extLst>
        </c:ser>
        <c:ser>
          <c:idx val="184"/>
          <c:order val="184"/>
          <c:tx>
            <c:strRef>
              <c:f>[API_NY.GDP.MKTP.KD.ZG_DS2_en_excel_v2_9984752.xls]Data!$A$216:$D$216</c:f>
              <c:strCache>
                <c:ptCount val="4"/>
                <c:pt idx="0">
                  <c:v>Somalia</c:v>
                </c:pt>
                <c:pt idx="1">
                  <c:v>SOM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[API_NY.GDP.MKTP.KD.ZG_DS2_en_excel_v2_9984752.xls]Data!$E$216:$BK$216</c:f>
            </c:numRef>
          </c:val>
          <c:smooth val="0"/>
          <c:extLst>
            <c:ext xmlns:c16="http://schemas.microsoft.com/office/drawing/2014/chart" uri="{C3380CC4-5D6E-409C-BE32-E72D297353CC}">
              <c16:uniqueId val="{000000B8-1EF4-4E4F-A426-493538641903}"/>
            </c:ext>
          </c:extLst>
        </c:ser>
        <c:ser>
          <c:idx val="185"/>
          <c:order val="185"/>
          <c:tx>
            <c:strRef>
              <c:f>[API_NY.GDP.MKTP.KD.ZG_DS2_en_excel_v2_9984752.xls]Data!$A$217:$D$217</c:f>
              <c:strCache>
                <c:ptCount val="4"/>
                <c:pt idx="0">
                  <c:v>Serbia</c:v>
                </c:pt>
                <c:pt idx="1">
                  <c:v>SRB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[API_NY.GDP.MKTP.KD.ZG_DS2_en_excel_v2_9984752.xls]Data!$E$217:$BK$217</c:f>
            </c:numRef>
          </c:val>
          <c:smooth val="0"/>
          <c:extLst>
            <c:ext xmlns:c16="http://schemas.microsoft.com/office/drawing/2014/chart" uri="{C3380CC4-5D6E-409C-BE32-E72D297353CC}">
              <c16:uniqueId val="{000000B9-1EF4-4E4F-A426-493538641903}"/>
            </c:ext>
          </c:extLst>
        </c:ser>
        <c:ser>
          <c:idx val="186"/>
          <c:order val="186"/>
          <c:tx>
            <c:strRef>
              <c:f>[API_NY.GDP.MKTP.KD.ZG_DS2_en_excel_v2_9984752.xls]Data!$A$218:$D$218</c:f>
              <c:strCache>
                <c:ptCount val="4"/>
                <c:pt idx="0">
                  <c:v>Sub-Saharan Africa (excluding high income)</c:v>
                </c:pt>
                <c:pt idx="1">
                  <c:v>SSA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[API_NY.GDP.MKTP.KD.ZG_DS2_en_excel_v2_9984752.xls]Data!$E$218:$BK$218</c:f>
            </c:numRef>
          </c:val>
          <c:smooth val="0"/>
          <c:extLst>
            <c:ext xmlns:c16="http://schemas.microsoft.com/office/drawing/2014/chart" uri="{C3380CC4-5D6E-409C-BE32-E72D297353CC}">
              <c16:uniqueId val="{000000BA-1EF4-4E4F-A426-493538641903}"/>
            </c:ext>
          </c:extLst>
        </c:ser>
        <c:ser>
          <c:idx val="187"/>
          <c:order val="187"/>
          <c:tx>
            <c:strRef>
              <c:f>[API_NY.GDP.MKTP.KD.ZG_DS2_en_excel_v2_9984752.xls]Data!$A$219:$D$219</c:f>
              <c:strCache>
                <c:ptCount val="4"/>
                <c:pt idx="0">
                  <c:v>South Sudan</c:v>
                </c:pt>
                <c:pt idx="1">
                  <c:v>SSD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[API_NY.GDP.MKTP.KD.ZG_DS2_en_excel_v2_9984752.xls]Data!$E$219:$BK$219</c:f>
            </c:numRef>
          </c:val>
          <c:smooth val="0"/>
          <c:extLst>
            <c:ext xmlns:c16="http://schemas.microsoft.com/office/drawing/2014/chart" uri="{C3380CC4-5D6E-409C-BE32-E72D297353CC}">
              <c16:uniqueId val="{000000BB-1EF4-4E4F-A426-493538641903}"/>
            </c:ext>
          </c:extLst>
        </c:ser>
        <c:ser>
          <c:idx val="188"/>
          <c:order val="188"/>
          <c:tx>
            <c:strRef>
              <c:f>[API_NY.GDP.MKTP.KD.ZG_DS2_en_excel_v2_9984752.xls]Data!$A$220:$D$220</c:f>
              <c:strCache>
                <c:ptCount val="4"/>
                <c:pt idx="0">
                  <c:v>Sub-Saharan Africa</c:v>
                </c:pt>
                <c:pt idx="1">
                  <c:v>SSF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[API_NY.GDP.MKTP.KD.ZG_DS2_en_excel_v2_9984752.xls]Data!$E$220:$BK$220</c:f>
            </c:numRef>
          </c:val>
          <c:smooth val="0"/>
          <c:extLst>
            <c:ext xmlns:c16="http://schemas.microsoft.com/office/drawing/2014/chart" uri="{C3380CC4-5D6E-409C-BE32-E72D297353CC}">
              <c16:uniqueId val="{000000BC-1EF4-4E4F-A426-493538641903}"/>
            </c:ext>
          </c:extLst>
        </c:ser>
        <c:ser>
          <c:idx val="189"/>
          <c:order val="189"/>
          <c:tx>
            <c:strRef>
              <c:f>[API_NY.GDP.MKTP.KD.ZG_DS2_en_excel_v2_9984752.xls]Data!$A$221:$D$221</c:f>
              <c:strCache>
                <c:ptCount val="4"/>
                <c:pt idx="0">
                  <c:v>Small states</c:v>
                </c:pt>
                <c:pt idx="1">
                  <c:v>SST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[API_NY.GDP.MKTP.KD.ZG_DS2_en_excel_v2_9984752.xls]Data!$E$221:$BK$221</c:f>
            </c:numRef>
          </c:val>
          <c:smooth val="0"/>
          <c:extLst>
            <c:ext xmlns:c16="http://schemas.microsoft.com/office/drawing/2014/chart" uri="{C3380CC4-5D6E-409C-BE32-E72D297353CC}">
              <c16:uniqueId val="{000000BD-1EF4-4E4F-A426-493538641903}"/>
            </c:ext>
          </c:extLst>
        </c:ser>
        <c:ser>
          <c:idx val="190"/>
          <c:order val="190"/>
          <c:tx>
            <c:strRef>
              <c:f>[API_NY.GDP.MKTP.KD.ZG_DS2_en_excel_v2_9984752.xls]Data!$A$222:$D$222</c:f>
              <c:strCache>
                <c:ptCount val="4"/>
                <c:pt idx="0">
                  <c:v>Sao Tome and Principe</c:v>
                </c:pt>
                <c:pt idx="1">
                  <c:v>STP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[API_NY.GDP.MKTP.KD.ZG_DS2_en_excel_v2_9984752.xls]Data!$E$222:$BK$222</c:f>
            </c:numRef>
          </c:val>
          <c:smooth val="0"/>
          <c:extLst>
            <c:ext xmlns:c16="http://schemas.microsoft.com/office/drawing/2014/chart" uri="{C3380CC4-5D6E-409C-BE32-E72D297353CC}">
              <c16:uniqueId val="{000000BE-1EF4-4E4F-A426-493538641903}"/>
            </c:ext>
          </c:extLst>
        </c:ser>
        <c:ser>
          <c:idx val="191"/>
          <c:order val="191"/>
          <c:tx>
            <c:strRef>
              <c:f>[API_NY.GDP.MKTP.KD.ZG_DS2_en_excel_v2_9984752.xls]Data!$A$223:$D$223</c:f>
              <c:strCache>
                <c:ptCount val="4"/>
                <c:pt idx="0">
                  <c:v>Suriname</c:v>
                </c:pt>
                <c:pt idx="1">
                  <c:v>SUR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[API_NY.GDP.MKTP.KD.ZG_DS2_en_excel_v2_9984752.xls]Data!$E$223:$BK$223</c:f>
            </c:numRef>
          </c:val>
          <c:smooth val="0"/>
          <c:extLst>
            <c:ext xmlns:c16="http://schemas.microsoft.com/office/drawing/2014/chart" uri="{C3380CC4-5D6E-409C-BE32-E72D297353CC}">
              <c16:uniqueId val="{000000BF-1EF4-4E4F-A426-493538641903}"/>
            </c:ext>
          </c:extLst>
        </c:ser>
        <c:ser>
          <c:idx val="192"/>
          <c:order val="192"/>
          <c:tx>
            <c:strRef>
              <c:f>[API_NY.GDP.MKTP.KD.ZG_DS2_en_excel_v2_9984752.xls]Data!$A$224:$D$224</c:f>
              <c:strCache>
                <c:ptCount val="4"/>
                <c:pt idx="0">
                  <c:v>Slovak Republic</c:v>
                </c:pt>
                <c:pt idx="1">
                  <c:v>SVK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[API_NY.GDP.MKTP.KD.ZG_DS2_en_excel_v2_9984752.xls]Data!$E$224:$BK$224</c:f>
            </c:numRef>
          </c:val>
          <c:smooth val="0"/>
          <c:extLst>
            <c:ext xmlns:c16="http://schemas.microsoft.com/office/drawing/2014/chart" uri="{C3380CC4-5D6E-409C-BE32-E72D297353CC}">
              <c16:uniqueId val="{000000C0-1EF4-4E4F-A426-493538641903}"/>
            </c:ext>
          </c:extLst>
        </c:ser>
        <c:ser>
          <c:idx val="193"/>
          <c:order val="193"/>
          <c:tx>
            <c:strRef>
              <c:f>[API_NY.GDP.MKTP.KD.ZG_DS2_en_excel_v2_9984752.xls]Data!$A$225:$D$225</c:f>
              <c:strCache>
                <c:ptCount val="4"/>
                <c:pt idx="0">
                  <c:v>Slovenia</c:v>
                </c:pt>
                <c:pt idx="1">
                  <c:v>SVN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[API_NY.GDP.MKTP.KD.ZG_DS2_en_excel_v2_9984752.xls]Data!$E$225:$BK$225</c:f>
            </c:numRef>
          </c:val>
          <c:smooth val="0"/>
          <c:extLst>
            <c:ext xmlns:c16="http://schemas.microsoft.com/office/drawing/2014/chart" uri="{C3380CC4-5D6E-409C-BE32-E72D297353CC}">
              <c16:uniqueId val="{000000C1-1EF4-4E4F-A426-493538641903}"/>
            </c:ext>
          </c:extLst>
        </c:ser>
        <c:ser>
          <c:idx val="194"/>
          <c:order val="194"/>
          <c:tx>
            <c:strRef>
              <c:f>[API_NY.GDP.MKTP.KD.ZG_DS2_en_excel_v2_9984752.xls]Data!$A$226:$D$226</c:f>
              <c:strCache>
                <c:ptCount val="4"/>
                <c:pt idx="0">
                  <c:v>Sweden</c:v>
                </c:pt>
                <c:pt idx="1">
                  <c:v>SWE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[API_NY.GDP.MKTP.KD.ZG_DS2_en_excel_v2_9984752.xls]Data!$E$226:$BK$226</c:f>
            </c:numRef>
          </c:val>
          <c:smooth val="0"/>
          <c:extLst>
            <c:ext xmlns:c16="http://schemas.microsoft.com/office/drawing/2014/chart" uri="{C3380CC4-5D6E-409C-BE32-E72D297353CC}">
              <c16:uniqueId val="{000000C2-1EF4-4E4F-A426-493538641903}"/>
            </c:ext>
          </c:extLst>
        </c:ser>
        <c:ser>
          <c:idx val="195"/>
          <c:order val="195"/>
          <c:tx>
            <c:strRef>
              <c:f>[API_NY.GDP.MKTP.KD.ZG_DS2_en_excel_v2_9984752.xls]Data!$A$227:$D$227</c:f>
              <c:strCache>
                <c:ptCount val="4"/>
                <c:pt idx="0">
                  <c:v>Swaziland</c:v>
                </c:pt>
                <c:pt idx="1">
                  <c:v>SWZ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[API_NY.GDP.MKTP.KD.ZG_DS2_en_excel_v2_9984752.xls]Data!$E$227:$BK$227</c:f>
            </c:numRef>
          </c:val>
          <c:smooth val="0"/>
          <c:extLst>
            <c:ext xmlns:c16="http://schemas.microsoft.com/office/drawing/2014/chart" uri="{C3380CC4-5D6E-409C-BE32-E72D297353CC}">
              <c16:uniqueId val="{000000C3-1EF4-4E4F-A426-493538641903}"/>
            </c:ext>
          </c:extLst>
        </c:ser>
        <c:ser>
          <c:idx val="196"/>
          <c:order val="196"/>
          <c:tx>
            <c:strRef>
              <c:f>[API_NY.GDP.MKTP.KD.ZG_DS2_en_excel_v2_9984752.xls]Data!$A$228:$D$228</c:f>
              <c:strCache>
                <c:ptCount val="4"/>
                <c:pt idx="0">
                  <c:v>Sint Maarten (Dutch part)</c:v>
                </c:pt>
                <c:pt idx="1">
                  <c:v>SXM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[API_NY.GDP.MKTP.KD.ZG_DS2_en_excel_v2_9984752.xls]Data!$E$228:$BK$228</c:f>
            </c:numRef>
          </c:val>
          <c:smooth val="0"/>
          <c:extLst>
            <c:ext xmlns:c16="http://schemas.microsoft.com/office/drawing/2014/chart" uri="{C3380CC4-5D6E-409C-BE32-E72D297353CC}">
              <c16:uniqueId val="{000000C4-1EF4-4E4F-A426-493538641903}"/>
            </c:ext>
          </c:extLst>
        </c:ser>
        <c:ser>
          <c:idx val="197"/>
          <c:order val="197"/>
          <c:tx>
            <c:strRef>
              <c:f>[API_NY.GDP.MKTP.KD.ZG_DS2_en_excel_v2_9984752.xls]Data!$A$229:$D$229</c:f>
              <c:strCache>
                <c:ptCount val="4"/>
                <c:pt idx="0">
                  <c:v>Seychelles</c:v>
                </c:pt>
                <c:pt idx="1">
                  <c:v>SYC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[API_NY.GDP.MKTP.KD.ZG_DS2_en_excel_v2_9984752.xls]Data!$E$229:$BK$229</c:f>
            </c:numRef>
          </c:val>
          <c:smooth val="0"/>
          <c:extLst>
            <c:ext xmlns:c16="http://schemas.microsoft.com/office/drawing/2014/chart" uri="{C3380CC4-5D6E-409C-BE32-E72D297353CC}">
              <c16:uniqueId val="{000000C5-1EF4-4E4F-A426-493538641903}"/>
            </c:ext>
          </c:extLst>
        </c:ser>
        <c:ser>
          <c:idx val="198"/>
          <c:order val="198"/>
          <c:tx>
            <c:strRef>
              <c:f>[API_NY.GDP.MKTP.KD.ZG_DS2_en_excel_v2_9984752.xls]Data!$A$230:$D$230</c:f>
              <c:strCache>
                <c:ptCount val="4"/>
                <c:pt idx="0">
                  <c:v>Syrian Arab Republic</c:v>
                </c:pt>
                <c:pt idx="1">
                  <c:v>SYR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[API_NY.GDP.MKTP.KD.ZG_DS2_en_excel_v2_9984752.xls]Data!$E$230:$BK$230</c:f>
            </c:numRef>
          </c:val>
          <c:smooth val="0"/>
          <c:extLst>
            <c:ext xmlns:c16="http://schemas.microsoft.com/office/drawing/2014/chart" uri="{C3380CC4-5D6E-409C-BE32-E72D297353CC}">
              <c16:uniqueId val="{000000C6-1EF4-4E4F-A426-493538641903}"/>
            </c:ext>
          </c:extLst>
        </c:ser>
        <c:ser>
          <c:idx val="199"/>
          <c:order val="199"/>
          <c:tx>
            <c:strRef>
              <c:f>[API_NY.GDP.MKTP.KD.ZG_DS2_en_excel_v2_9984752.xls]Data!$A$231:$D$231</c:f>
              <c:strCache>
                <c:ptCount val="4"/>
                <c:pt idx="0">
                  <c:v>Turks and Caicos Islands</c:v>
                </c:pt>
                <c:pt idx="1">
                  <c:v>TCA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[API_NY.GDP.MKTP.KD.ZG_DS2_en_excel_v2_9984752.xls]Data!$E$231:$BK$231</c:f>
            </c:numRef>
          </c:val>
          <c:smooth val="0"/>
          <c:extLst>
            <c:ext xmlns:c16="http://schemas.microsoft.com/office/drawing/2014/chart" uri="{C3380CC4-5D6E-409C-BE32-E72D297353CC}">
              <c16:uniqueId val="{000000C7-1EF4-4E4F-A426-493538641903}"/>
            </c:ext>
          </c:extLst>
        </c:ser>
        <c:ser>
          <c:idx val="200"/>
          <c:order val="200"/>
          <c:tx>
            <c:strRef>
              <c:f>[API_NY.GDP.MKTP.KD.ZG_DS2_en_excel_v2_9984752.xls]Data!$A$232:$D$232</c:f>
              <c:strCache>
                <c:ptCount val="4"/>
                <c:pt idx="0">
                  <c:v>Chad</c:v>
                </c:pt>
                <c:pt idx="1">
                  <c:v>TCD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[API_NY.GDP.MKTP.KD.ZG_DS2_en_excel_v2_9984752.xls]Data!$E$232:$BK$232</c:f>
            </c:numRef>
          </c:val>
          <c:smooth val="0"/>
          <c:extLst>
            <c:ext xmlns:c16="http://schemas.microsoft.com/office/drawing/2014/chart" uri="{C3380CC4-5D6E-409C-BE32-E72D297353CC}">
              <c16:uniqueId val="{000000C8-1EF4-4E4F-A426-493538641903}"/>
            </c:ext>
          </c:extLst>
        </c:ser>
        <c:ser>
          <c:idx val="201"/>
          <c:order val="201"/>
          <c:tx>
            <c:strRef>
              <c:f>[API_NY.GDP.MKTP.KD.ZG_DS2_en_excel_v2_9984752.xls]Data!$A$233:$D$233</c:f>
              <c:strCache>
                <c:ptCount val="4"/>
                <c:pt idx="0">
                  <c:v>East Asia &amp; Pacific (IDA &amp; IBRD countries)</c:v>
                </c:pt>
                <c:pt idx="1">
                  <c:v>TEA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[API_NY.GDP.MKTP.KD.ZG_DS2_en_excel_v2_9984752.xls]Data!$E$233:$BK$233</c:f>
            </c:numRef>
          </c:val>
          <c:smooth val="0"/>
          <c:extLst>
            <c:ext xmlns:c16="http://schemas.microsoft.com/office/drawing/2014/chart" uri="{C3380CC4-5D6E-409C-BE32-E72D297353CC}">
              <c16:uniqueId val="{000000C9-1EF4-4E4F-A426-493538641903}"/>
            </c:ext>
          </c:extLst>
        </c:ser>
        <c:ser>
          <c:idx val="202"/>
          <c:order val="202"/>
          <c:tx>
            <c:strRef>
              <c:f>[API_NY.GDP.MKTP.KD.ZG_DS2_en_excel_v2_9984752.xls]Data!$A$234:$D$234</c:f>
              <c:strCache>
                <c:ptCount val="4"/>
                <c:pt idx="0">
                  <c:v>Europe &amp; Central Asia (IDA &amp; IBRD countries)</c:v>
                </c:pt>
                <c:pt idx="1">
                  <c:v>TEC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[API_NY.GDP.MKTP.KD.ZG_DS2_en_excel_v2_9984752.xls]Data!$E$234:$BK$234</c:f>
            </c:numRef>
          </c:val>
          <c:smooth val="0"/>
          <c:extLst>
            <c:ext xmlns:c16="http://schemas.microsoft.com/office/drawing/2014/chart" uri="{C3380CC4-5D6E-409C-BE32-E72D297353CC}">
              <c16:uniqueId val="{000000CA-1EF4-4E4F-A426-493538641903}"/>
            </c:ext>
          </c:extLst>
        </c:ser>
        <c:ser>
          <c:idx val="203"/>
          <c:order val="203"/>
          <c:tx>
            <c:strRef>
              <c:f>[API_NY.GDP.MKTP.KD.ZG_DS2_en_excel_v2_9984752.xls]Data!$A$235:$D$235</c:f>
              <c:strCache>
                <c:ptCount val="4"/>
                <c:pt idx="0">
                  <c:v>Togo</c:v>
                </c:pt>
                <c:pt idx="1">
                  <c:v>TGO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70000"/>
                  <a:lumOff val="3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[API_NY.GDP.MKTP.KD.ZG_DS2_en_excel_v2_9984752.xls]Data!$E$235:$BK$235</c:f>
            </c:numRef>
          </c:val>
          <c:smooth val="0"/>
          <c:extLst>
            <c:ext xmlns:c16="http://schemas.microsoft.com/office/drawing/2014/chart" uri="{C3380CC4-5D6E-409C-BE32-E72D297353CC}">
              <c16:uniqueId val="{000000CB-1EF4-4E4F-A426-493538641903}"/>
            </c:ext>
          </c:extLst>
        </c:ser>
        <c:ser>
          <c:idx val="204"/>
          <c:order val="204"/>
          <c:tx>
            <c:strRef>
              <c:f>[API_NY.GDP.MKTP.KD.ZG_DS2_en_excel_v2_9984752.xls]Data!$A$236</c:f>
              <c:strCache>
                <c:ptCount val="1"/>
                <c:pt idx="0">
                  <c:v>Thailand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[API_NY.GDP.MKTP.KD.ZG_DS2_en_excel_v2_9984752.xls]Data!$E$236:$BK$236</c:f>
              <c:numCache>
                <c:formatCode>_(* #,##0.0_);_(* \(#,##0.0\);_(* "-"_);_(@_)</c:formatCode>
                <c:ptCount val="11"/>
                <c:pt idx="0">
                  <c:v>1.7256679083397728</c:v>
                </c:pt>
                <c:pt idx="1">
                  <c:v>-0.69073334616454929</c:v>
                </c:pt>
                <c:pt idx="2">
                  <c:v>7.5135906579751008</c:v>
                </c:pt>
                <c:pt idx="3">
                  <c:v>0.83995947243222702</c:v>
                </c:pt>
                <c:pt idx="4">
                  <c:v>7.2427866054252377</c:v>
                </c:pt>
                <c:pt idx="5">
                  <c:v>2.6873799188685439</c:v>
                </c:pt>
                <c:pt idx="6">
                  <c:v>0.98441406383311403</c:v>
                </c:pt>
                <c:pt idx="7">
                  <c:v>3.0201739932175684</c:v>
                </c:pt>
                <c:pt idx="8">
                  <c:v>3.2826830747723506</c:v>
                </c:pt>
                <c:pt idx="9">
                  <c:v>3.9029750419469451</c:v>
                </c:pt>
                <c:pt idx="10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C-1EF4-4E4F-A426-493538641903}"/>
            </c:ext>
          </c:extLst>
        </c:ser>
        <c:ser>
          <c:idx val="205"/>
          <c:order val="205"/>
          <c:tx>
            <c:strRef>
              <c:f>[API_NY.GDP.MKTP.KD.ZG_DS2_en_excel_v2_9984752.xls]Data!$A$237:$D$237</c:f>
              <c:strCache>
                <c:ptCount val="4"/>
                <c:pt idx="0">
                  <c:v>Tajikistan</c:v>
                </c:pt>
                <c:pt idx="1">
                  <c:v>TJK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[API_NY.GDP.MKTP.KD.ZG_DS2_en_excel_v2_9984752.xls]Data!$E$237:$BK$237</c:f>
            </c:numRef>
          </c:val>
          <c:smooth val="0"/>
          <c:extLst>
            <c:ext xmlns:c16="http://schemas.microsoft.com/office/drawing/2014/chart" uri="{C3380CC4-5D6E-409C-BE32-E72D297353CC}">
              <c16:uniqueId val="{000000CD-1EF4-4E4F-A426-493538641903}"/>
            </c:ext>
          </c:extLst>
        </c:ser>
        <c:ser>
          <c:idx val="206"/>
          <c:order val="206"/>
          <c:tx>
            <c:strRef>
              <c:f>[API_NY.GDP.MKTP.KD.ZG_DS2_en_excel_v2_9984752.xls]Data!$A$238:$D$238</c:f>
              <c:strCache>
                <c:ptCount val="4"/>
                <c:pt idx="0">
                  <c:v>Turkmenistan</c:v>
                </c:pt>
                <c:pt idx="1">
                  <c:v>TKM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[API_NY.GDP.MKTP.KD.ZG_DS2_en_excel_v2_9984752.xls]Data!$E$238:$BK$238</c:f>
            </c:numRef>
          </c:val>
          <c:smooth val="0"/>
          <c:extLst>
            <c:ext xmlns:c16="http://schemas.microsoft.com/office/drawing/2014/chart" uri="{C3380CC4-5D6E-409C-BE32-E72D297353CC}">
              <c16:uniqueId val="{000000CE-1EF4-4E4F-A426-493538641903}"/>
            </c:ext>
          </c:extLst>
        </c:ser>
        <c:ser>
          <c:idx val="207"/>
          <c:order val="207"/>
          <c:tx>
            <c:strRef>
              <c:f>[API_NY.GDP.MKTP.KD.ZG_DS2_en_excel_v2_9984752.xls]Data!$A$239:$D$239</c:f>
              <c:strCache>
                <c:ptCount val="4"/>
                <c:pt idx="0">
                  <c:v>Latin America &amp; the Caribbean (IDA &amp; IBRD countries)</c:v>
                </c:pt>
                <c:pt idx="1">
                  <c:v>TLA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[API_NY.GDP.MKTP.KD.ZG_DS2_en_excel_v2_9984752.xls]Data!$E$239:$BK$239</c:f>
            </c:numRef>
          </c:val>
          <c:smooth val="0"/>
          <c:extLst>
            <c:ext xmlns:c16="http://schemas.microsoft.com/office/drawing/2014/chart" uri="{C3380CC4-5D6E-409C-BE32-E72D297353CC}">
              <c16:uniqueId val="{000000CF-1EF4-4E4F-A426-493538641903}"/>
            </c:ext>
          </c:extLst>
        </c:ser>
        <c:ser>
          <c:idx val="208"/>
          <c:order val="208"/>
          <c:tx>
            <c:strRef>
              <c:f>[API_NY.GDP.MKTP.KD.ZG_DS2_en_excel_v2_9984752.xls]Data!$A$240:$D$240</c:f>
              <c:strCache>
                <c:ptCount val="4"/>
                <c:pt idx="0">
                  <c:v>Timor-Leste</c:v>
                </c:pt>
                <c:pt idx="1">
                  <c:v>TLS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[API_NY.GDP.MKTP.KD.ZG_DS2_en_excel_v2_9984752.xls]Data!$E$240:$BK$240</c:f>
            </c:numRef>
          </c:val>
          <c:smooth val="0"/>
          <c:extLst>
            <c:ext xmlns:c16="http://schemas.microsoft.com/office/drawing/2014/chart" uri="{C3380CC4-5D6E-409C-BE32-E72D297353CC}">
              <c16:uniqueId val="{000000D0-1EF4-4E4F-A426-493538641903}"/>
            </c:ext>
          </c:extLst>
        </c:ser>
        <c:ser>
          <c:idx val="209"/>
          <c:order val="209"/>
          <c:tx>
            <c:strRef>
              <c:f>[API_NY.GDP.MKTP.KD.ZG_DS2_en_excel_v2_9984752.xls]Data!$A$241:$D$241</c:f>
              <c:strCache>
                <c:ptCount val="4"/>
                <c:pt idx="0">
                  <c:v>Middle East &amp; North Africa (IDA &amp; IBRD countries)</c:v>
                </c:pt>
                <c:pt idx="1">
                  <c:v>TMN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7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[API_NY.GDP.MKTP.KD.ZG_DS2_en_excel_v2_9984752.xls]Data!$E$241:$BK$241</c:f>
            </c:numRef>
          </c:val>
          <c:smooth val="0"/>
          <c:extLst>
            <c:ext xmlns:c16="http://schemas.microsoft.com/office/drawing/2014/chart" uri="{C3380CC4-5D6E-409C-BE32-E72D297353CC}">
              <c16:uniqueId val="{000000D1-1EF4-4E4F-A426-493538641903}"/>
            </c:ext>
          </c:extLst>
        </c:ser>
        <c:ser>
          <c:idx val="210"/>
          <c:order val="210"/>
          <c:tx>
            <c:strRef>
              <c:f>[API_NY.GDP.MKTP.KD.ZG_DS2_en_excel_v2_9984752.xls]Data!$A$242:$D$242</c:f>
              <c:strCache>
                <c:ptCount val="4"/>
                <c:pt idx="0">
                  <c:v>Tonga</c:v>
                </c:pt>
                <c:pt idx="1">
                  <c:v>TON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[API_NY.GDP.MKTP.KD.ZG_DS2_en_excel_v2_9984752.xls]Data!$E$242:$BK$242</c:f>
            </c:numRef>
          </c:val>
          <c:smooth val="0"/>
          <c:extLst>
            <c:ext xmlns:c16="http://schemas.microsoft.com/office/drawing/2014/chart" uri="{C3380CC4-5D6E-409C-BE32-E72D297353CC}">
              <c16:uniqueId val="{000000D2-1EF4-4E4F-A426-493538641903}"/>
            </c:ext>
          </c:extLst>
        </c:ser>
        <c:ser>
          <c:idx val="211"/>
          <c:order val="211"/>
          <c:tx>
            <c:strRef>
              <c:f>[API_NY.GDP.MKTP.KD.ZG_DS2_en_excel_v2_9984752.xls]Data!$A$243:$D$243</c:f>
              <c:strCache>
                <c:ptCount val="4"/>
                <c:pt idx="0">
                  <c:v>South Asia (IDA &amp; IBRD)</c:v>
                </c:pt>
                <c:pt idx="1">
                  <c:v>TSA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[API_NY.GDP.MKTP.KD.ZG_DS2_en_excel_v2_9984752.xls]Data!$E$243:$BK$243</c:f>
            </c:numRef>
          </c:val>
          <c:smooth val="0"/>
          <c:extLst>
            <c:ext xmlns:c16="http://schemas.microsoft.com/office/drawing/2014/chart" uri="{C3380CC4-5D6E-409C-BE32-E72D297353CC}">
              <c16:uniqueId val="{000000D3-1EF4-4E4F-A426-493538641903}"/>
            </c:ext>
          </c:extLst>
        </c:ser>
        <c:ser>
          <c:idx val="212"/>
          <c:order val="212"/>
          <c:tx>
            <c:strRef>
              <c:f>[API_NY.GDP.MKTP.KD.ZG_DS2_en_excel_v2_9984752.xls]Data!$A$244:$D$244</c:f>
              <c:strCache>
                <c:ptCount val="4"/>
                <c:pt idx="0">
                  <c:v>Sub-Saharan Africa (IDA &amp; IBRD countries)</c:v>
                </c:pt>
                <c:pt idx="1">
                  <c:v>TSS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[API_NY.GDP.MKTP.KD.ZG_DS2_en_excel_v2_9984752.xls]Data!$E$244:$BK$244</c:f>
            </c:numRef>
          </c:val>
          <c:smooth val="0"/>
          <c:extLst>
            <c:ext xmlns:c16="http://schemas.microsoft.com/office/drawing/2014/chart" uri="{C3380CC4-5D6E-409C-BE32-E72D297353CC}">
              <c16:uniqueId val="{000000D4-1EF4-4E4F-A426-493538641903}"/>
            </c:ext>
          </c:extLst>
        </c:ser>
        <c:ser>
          <c:idx val="213"/>
          <c:order val="213"/>
          <c:tx>
            <c:strRef>
              <c:f>[API_NY.GDP.MKTP.KD.ZG_DS2_en_excel_v2_9984752.xls]Data!$A$245:$D$245</c:f>
              <c:strCache>
                <c:ptCount val="4"/>
                <c:pt idx="0">
                  <c:v>Trinidad and Tobago</c:v>
                </c:pt>
                <c:pt idx="1">
                  <c:v>TTO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[API_NY.GDP.MKTP.KD.ZG_DS2_en_excel_v2_9984752.xls]Data!$E$245:$BK$245</c:f>
            </c:numRef>
          </c:val>
          <c:smooth val="0"/>
          <c:extLst>
            <c:ext xmlns:c16="http://schemas.microsoft.com/office/drawing/2014/chart" uri="{C3380CC4-5D6E-409C-BE32-E72D297353CC}">
              <c16:uniqueId val="{000000D5-1EF4-4E4F-A426-493538641903}"/>
            </c:ext>
          </c:extLst>
        </c:ser>
        <c:ser>
          <c:idx val="214"/>
          <c:order val="214"/>
          <c:tx>
            <c:strRef>
              <c:f>[API_NY.GDP.MKTP.KD.ZG_DS2_en_excel_v2_9984752.xls]Data!$A$246:$D$246</c:f>
              <c:strCache>
                <c:ptCount val="4"/>
                <c:pt idx="0">
                  <c:v>Tunisia</c:v>
                </c:pt>
                <c:pt idx="1">
                  <c:v>TUN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[API_NY.GDP.MKTP.KD.ZG_DS2_en_excel_v2_9984752.xls]Data!$E$246:$BK$246</c:f>
            </c:numRef>
          </c:val>
          <c:smooth val="0"/>
          <c:extLst>
            <c:ext xmlns:c16="http://schemas.microsoft.com/office/drawing/2014/chart" uri="{C3380CC4-5D6E-409C-BE32-E72D297353CC}">
              <c16:uniqueId val="{000000D6-1EF4-4E4F-A426-493538641903}"/>
            </c:ext>
          </c:extLst>
        </c:ser>
        <c:ser>
          <c:idx val="215"/>
          <c:order val="215"/>
          <c:tx>
            <c:strRef>
              <c:f>[API_NY.GDP.MKTP.KD.ZG_DS2_en_excel_v2_9984752.xls]Data!$A$247</c:f>
              <c:strCache>
                <c:ptCount val="1"/>
                <c:pt idx="0">
                  <c:v>Turki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[API_NY.GDP.MKTP.KD.ZG_DS2_en_excel_v2_9984752.xls]Data!$E$247:$BK$247</c:f>
              <c:numCache>
                <c:formatCode>_(* #,##0.0_);_(* \(#,##0.0\);_(* "-"_);_(@_)</c:formatCode>
                <c:ptCount val="11"/>
                <c:pt idx="0">
                  <c:v>0.84525144150495635</c:v>
                </c:pt>
                <c:pt idx="1">
                  <c:v>-4.7044659810484291</c:v>
                </c:pt>
                <c:pt idx="2">
                  <c:v>8.4873721868075052</c:v>
                </c:pt>
                <c:pt idx="3">
                  <c:v>11.11349554785059</c:v>
                </c:pt>
                <c:pt idx="4">
                  <c:v>4.7899402070344053</c:v>
                </c:pt>
                <c:pt idx="5">
                  <c:v>8.4913093926863468</c:v>
                </c:pt>
                <c:pt idx="6">
                  <c:v>5.1666907030455178</c:v>
                </c:pt>
                <c:pt idx="7">
                  <c:v>6.0858866319867246</c:v>
                </c:pt>
                <c:pt idx="8">
                  <c:v>3.1838315430661339</c:v>
                </c:pt>
                <c:pt idx="9">
                  <c:v>7.4186439754032136</c:v>
                </c:pt>
                <c:pt idx="10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D7-1EF4-4E4F-A426-493538641903}"/>
            </c:ext>
          </c:extLst>
        </c:ser>
        <c:ser>
          <c:idx val="216"/>
          <c:order val="216"/>
          <c:tx>
            <c:strRef>
              <c:f>[API_NY.GDP.MKTP.KD.ZG_DS2_en_excel_v2_9984752.xls]Data!$A$248:$D$248</c:f>
              <c:strCache>
                <c:ptCount val="4"/>
                <c:pt idx="0">
                  <c:v>Tuvalu</c:v>
                </c:pt>
                <c:pt idx="1">
                  <c:v>TUV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[API_NY.GDP.MKTP.KD.ZG_DS2_en_excel_v2_9984752.xls]Data!$E$248:$BK$248</c:f>
            </c:numRef>
          </c:val>
          <c:smooth val="0"/>
          <c:extLst>
            <c:ext xmlns:c16="http://schemas.microsoft.com/office/drawing/2014/chart" uri="{C3380CC4-5D6E-409C-BE32-E72D297353CC}">
              <c16:uniqueId val="{000000D8-1EF4-4E4F-A426-493538641903}"/>
            </c:ext>
          </c:extLst>
        </c:ser>
        <c:ser>
          <c:idx val="217"/>
          <c:order val="217"/>
          <c:tx>
            <c:strRef>
              <c:f>[API_NY.GDP.MKTP.KD.ZG_DS2_en_excel_v2_9984752.xls]Data!$A$249:$D$249</c:f>
              <c:strCache>
                <c:ptCount val="4"/>
                <c:pt idx="0">
                  <c:v>Tanzania</c:v>
                </c:pt>
                <c:pt idx="1">
                  <c:v>TZA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[API_NY.GDP.MKTP.KD.ZG_DS2_en_excel_v2_9984752.xls]Data!$E$249:$BK$249</c:f>
            </c:numRef>
          </c:val>
          <c:smooth val="0"/>
          <c:extLst>
            <c:ext xmlns:c16="http://schemas.microsoft.com/office/drawing/2014/chart" uri="{C3380CC4-5D6E-409C-BE32-E72D297353CC}">
              <c16:uniqueId val="{000000D9-1EF4-4E4F-A426-493538641903}"/>
            </c:ext>
          </c:extLst>
        </c:ser>
        <c:ser>
          <c:idx val="218"/>
          <c:order val="218"/>
          <c:tx>
            <c:strRef>
              <c:f>[API_NY.GDP.MKTP.KD.ZG_DS2_en_excel_v2_9984752.xls]Data!$A$250:$D$250</c:f>
              <c:strCache>
                <c:ptCount val="4"/>
                <c:pt idx="0">
                  <c:v>Uganda</c:v>
                </c:pt>
                <c:pt idx="1">
                  <c:v>UGA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[API_NY.GDP.MKTP.KD.ZG_DS2_en_excel_v2_9984752.xls]Data!$E$250:$BK$250</c:f>
            </c:numRef>
          </c:val>
          <c:smooth val="0"/>
          <c:extLst>
            <c:ext xmlns:c16="http://schemas.microsoft.com/office/drawing/2014/chart" uri="{C3380CC4-5D6E-409C-BE32-E72D297353CC}">
              <c16:uniqueId val="{000000DA-1EF4-4E4F-A426-493538641903}"/>
            </c:ext>
          </c:extLst>
        </c:ser>
        <c:ser>
          <c:idx val="219"/>
          <c:order val="219"/>
          <c:tx>
            <c:strRef>
              <c:f>[API_NY.GDP.MKTP.KD.ZG_DS2_en_excel_v2_9984752.xls]Data!$A$251:$D$251</c:f>
              <c:strCache>
                <c:ptCount val="4"/>
                <c:pt idx="0">
                  <c:v>Ukraine</c:v>
                </c:pt>
                <c:pt idx="1">
                  <c:v>UKR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[API_NY.GDP.MKTP.KD.ZG_DS2_en_excel_v2_9984752.xls]Data!$E$251:$BK$251</c:f>
            </c:numRef>
          </c:val>
          <c:smooth val="0"/>
          <c:extLst>
            <c:ext xmlns:c16="http://schemas.microsoft.com/office/drawing/2014/chart" uri="{C3380CC4-5D6E-409C-BE32-E72D297353CC}">
              <c16:uniqueId val="{000000DB-1EF4-4E4F-A426-493538641903}"/>
            </c:ext>
          </c:extLst>
        </c:ser>
        <c:ser>
          <c:idx val="220"/>
          <c:order val="220"/>
          <c:tx>
            <c:strRef>
              <c:f>[API_NY.GDP.MKTP.KD.ZG_DS2_en_excel_v2_9984752.xls]Data!$A$252:$D$252</c:f>
              <c:strCache>
                <c:ptCount val="4"/>
                <c:pt idx="0">
                  <c:v>Upper middle income</c:v>
                </c:pt>
                <c:pt idx="1">
                  <c:v>UMC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[API_NY.GDP.MKTP.KD.ZG_DS2_en_excel_v2_9984752.xls]Data!$E$252:$BK$252</c:f>
            </c:numRef>
          </c:val>
          <c:smooth val="0"/>
          <c:extLst>
            <c:ext xmlns:c16="http://schemas.microsoft.com/office/drawing/2014/chart" uri="{C3380CC4-5D6E-409C-BE32-E72D297353CC}">
              <c16:uniqueId val="{000000DC-1EF4-4E4F-A426-493538641903}"/>
            </c:ext>
          </c:extLst>
        </c:ser>
        <c:ser>
          <c:idx val="221"/>
          <c:order val="221"/>
          <c:tx>
            <c:strRef>
              <c:f>[API_NY.GDP.MKTP.KD.ZG_DS2_en_excel_v2_9984752.xls]Data!$A$253:$D$253</c:f>
              <c:strCache>
                <c:ptCount val="4"/>
                <c:pt idx="0">
                  <c:v>Uruguay</c:v>
                </c:pt>
                <c:pt idx="1">
                  <c:v>URY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[API_NY.GDP.MKTP.KD.ZG_DS2_en_excel_v2_9984752.xls]Data!$E$253:$BK$253</c:f>
            </c:numRef>
          </c:val>
          <c:smooth val="0"/>
          <c:extLst>
            <c:ext xmlns:c16="http://schemas.microsoft.com/office/drawing/2014/chart" uri="{C3380CC4-5D6E-409C-BE32-E72D297353CC}">
              <c16:uniqueId val="{000000DD-1EF4-4E4F-A426-493538641903}"/>
            </c:ext>
          </c:extLst>
        </c:ser>
        <c:ser>
          <c:idx val="222"/>
          <c:order val="222"/>
          <c:tx>
            <c:strRef>
              <c:f>[API_NY.GDP.MKTP.KD.ZG_DS2_en_excel_v2_9984752.xls]Data!$A$254:$D$254</c:f>
              <c:strCache>
                <c:ptCount val="4"/>
                <c:pt idx="0">
                  <c:v>United States</c:v>
                </c:pt>
                <c:pt idx="1">
                  <c:v>USA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[API_NY.GDP.MKTP.KD.ZG_DS2_en_excel_v2_9984752.xls]Data!$E$254:$BK$254</c:f>
            </c:numRef>
          </c:val>
          <c:smooth val="0"/>
          <c:extLst>
            <c:ext xmlns:c16="http://schemas.microsoft.com/office/drawing/2014/chart" uri="{C3380CC4-5D6E-409C-BE32-E72D297353CC}">
              <c16:uniqueId val="{000000DE-1EF4-4E4F-A426-493538641903}"/>
            </c:ext>
          </c:extLst>
        </c:ser>
        <c:ser>
          <c:idx val="223"/>
          <c:order val="223"/>
          <c:tx>
            <c:strRef>
              <c:f>[API_NY.GDP.MKTP.KD.ZG_DS2_en_excel_v2_9984752.xls]Data!$A$255:$D$255</c:f>
              <c:strCache>
                <c:ptCount val="4"/>
                <c:pt idx="0">
                  <c:v>Uzbekistan</c:v>
                </c:pt>
                <c:pt idx="1">
                  <c:v>UZB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[API_NY.GDP.MKTP.KD.ZG_DS2_en_excel_v2_9984752.xls]Data!$E$255:$BK$255</c:f>
            </c:numRef>
          </c:val>
          <c:smooth val="0"/>
          <c:extLst>
            <c:ext xmlns:c16="http://schemas.microsoft.com/office/drawing/2014/chart" uri="{C3380CC4-5D6E-409C-BE32-E72D297353CC}">
              <c16:uniqueId val="{000000DF-1EF4-4E4F-A426-493538641903}"/>
            </c:ext>
          </c:extLst>
        </c:ser>
        <c:ser>
          <c:idx val="224"/>
          <c:order val="224"/>
          <c:tx>
            <c:strRef>
              <c:f>[API_NY.GDP.MKTP.KD.ZG_DS2_en_excel_v2_9984752.xls]Data!$A$256:$D$256</c:f>
              <c:strCache>
                <c:ptCount val="4"/>
                <c:pt idx="0">
                  <c:v>St. Vincent and the Grenadines</c:v>
                </c:pt>
                <c:pt idx="1">
                  <c:v>VCT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[API_NY.GDP.MKTP.KD.ZG_DS2_en_excel_v2_9984752.xls]Data!$E$256:$BK$256</c:f>
            </c:numRef>
          </c:val>
          <c:smooth val="0"/>
          <c:extLst>
            <c:ext xmlns:c16="http://schemas.microsoft.com/office/drawing/2014/chart" uri="{C3380CC4-5D6E-409C-BE32-E72D297353CC}">
              <c16:uniqueId val="{000000E0-1EF4-4E4F-A426-493538641903}"/>
            </c:ext>
          </c:extLst>
        </c:ser>
        <c:ser>
          <c:idx val="225"/>
          <c:order val="225"/>
          <c:tx>
            <c:strRef>
              <c:f>[API_NY.GDP.MKTP.KD.ZG_DS2_en_excel_v2_9984752.xls]Data!$A$257:$D$257</c:f>
              <c:strCache>
                <c:ptCount val="4"/>
                <c:pt idx="0">
                  <c:v>Venezuela, RB</c:v>
                </c:pt>
                <c:pt idx="1">
                  <c:v>VEN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[API_NY.GDP.MKTP.KD.ZG_DS2_en_excel_v2_9984752.xls]Data!$E$257:$BK$257</c:f>
            </c:numRef>
          </c:val>
          <c:smooth val="0"/>
          <c:extLst>
            <c:ext xmlns:c16="http://schemas.microsoft.com/office/drawing/2014/chart" uri="{C3380CC4-5D6E-409C-BE32-E72D297353CC}">
              <c16:uniqueId val="{000000E1-1EF4-4E4F-A426-493538641903}"/>
            </c:ext>
          </c:extLst>
        </c:ser>
        <c:ser>
          <c:idx val="226"/>
          <c:order val="226"/>
          <c:tx>
            <c:strRef>
              <c:f>[API_NY.GDP.MKTP.KD.ZG_DS2_en_excel_v2_9984752.xls]Data!$A$258:$D$258</c:f>
              <c:strCache>
                <c:ptCount val="4"/>
                <c:pt idx="0">
                  <c:v>British Virgin Islands</c:v>
                </c:pt>
                <c:pt idx="1">
                  <c:v>VGB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[API_NY.GDP.MKTP.KD.ZG_DS2_en_excel_v2_9984752.xls]Data!$E$258:$BK$258</c:f>
            </c:numRef>
          </c:val>
          <c:smooth val="0"/>
          <c:extLst>
            <c:ext xmlns:c16="http://schemas.microsoft.com/office/drawing/2014/chart" uri="{C3380CC4-5D6E-409C-BE32-E72D297353CC}">
              <c16:uniqueId val="{000000E2-1EF4-4E4F-A426-493538641903}"/>
            </c:ext>
          </c:extLst>
        </c:ser>
        <c:ser>
          <c:idx val="227"/>
          <c:order val="227"/>
          <c:tx>
            <c:strRef>
              <c:f>[API_NY.GDP.MKTP.KD.ZG_DS2_en_excel_v2_9984752.xls]Data!$A$259:$D$259</c:f>
              <c:strCache>
                <c:ptCount val="4"/>
                <c:pt idx="0">
                  <c:v>Virgin Islands (U.S.)</c:v>
                </c:pt>
                <c:pt idx="1">
                  <c:v>VIR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[API_NY.GDP.MKTP.KD.ZG_DS2_en_excel_v2_9984752.xls]Data!$E$259:$BK$259</c:f>
            </c:numRef>
          </c:val>
          <c:smooth val="0"/>
          <c:extLst>
            <c:ext xmlns:c16="http://schemas.microsoft.com/office/drawing/2014/chart" uri="{C3380CC4-5D6E-409C-BE32-E72D297353CC}">
              <c16:uniqueId val="{000000E3-1EF4-4E4F-A426-493538641903}"/>
            </c:ext>
          </c:extLst>
        </c:ser>
        <c:ser>
          <c:idx val="228"/>
          <c:order val="228"/>
          <c:tx>
            <c:strRef>
              <c:f>[API_NY.GDP.MKTP.KD.ZG_DS2_en_excel_v2_9984752.xls]Data!$A$260:$D$260</c:f>
              <c:strCache>
                <c:ptCount val="4"/>
                <c:pt idx="0">
                  <c:v>Vietnam</c:v>
                </c:pt>
                <c:pt idx="1">
                  <c:v>VNM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[API_NY.GDP.MKTP.KD.ZG_DS2_en_excel_v2_9984752.xls]Data!$E$260:$BK$260</c:f>
            </c:numRef>
          </c:val>
          <c:smooth val="0"/>
          <c:extLst>
            <c:ext xmlns:c16="http://schemas.microsoft.com/office/drawing/2014/chart" uri="{C3380CC4-5D6E-409C-BE32-E72D297353CC}">
              <c16:uniqueId val="{000000E4-1EF4-4E4F-A426-493538641903}"/>
            </c:ext>
          </c:extLst>
        </c:ser>
        <c:ser>
          <c:idx val="229"/>
          <c:order val="229"/>
          <c:tx>
            <c:strRef>
              <c:f>[API_NY.GDP.MKTP.KD.ZG_DS2_en_excel_v2_9984752.xls]Data!$A$261:$D$261</c:f>
              <c:strCache>
                <c:ptCount val="4"/>
                <c:pt idx="0">
                  <c:v>Vanuatu</c:v>
                </c:pt>
                <c:pt idx="1">
                  <c:v>VUT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[API_NY.GDP.MKTP.KD.ZG_DS2_en_excel_v2_9984752.xls]Data!$E$261:$BK$261</c:f>
            </c:numRef>
          </c:val>
          <c:smooth val="0"/>
          <c:extLst>
            <c:ext xmlns:c16="http://schemas.microsoft.com/office/drawing/2014/chart" uri="{C3380CC4-5D6E-409C-BE32-E72D297353CC}">
              <c16:uniqueId val="{000000E5-1EF4-4E4F-A426-493538641903}"/>
            </c:ext>
          </c:extLst>
        </c:ser>
        <c:ser>
          <c:idx val="230"/>
          <c:order val="230"/>
          <c:tx>
            <c:strRef>
              <c:f>[API_NY.GDP.MKTP.KD.ZG_DS2_en_excel_v2_9984752.xls]Data!$A$262:$D$262</c:f>
              <c:strCache>
                <c:ptCount val="4"/>
                <c:pt idx="0">
                  <c:v>World</c:v>
                </c:pt>
                <c:pt idx="1">
                  <c:v>WLD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[API_NY.GDP.MKTP.KD.ZG_DS2_en_excel_v2_9984752.xls]Data!$E$262:$BK$262</c:f>
            </c:numRef>
          </c:val>
          <c:smooth val="0"/>
          <c:extLst>
            <c:ext xmlns:c16="http://schemas.microsoft.com/office/drawing/2014/chart" uri="{C3380CC4-5D6E-409C-BE32-E72D297353CC}">
              <c16:uniqueId val="{000000E6-1EF4-4E4F-A426-493538641903}"/>
            </c:ext>
          </c:extLst>
        </c:ser>
        <c:ser>
          <c:idx val="231"/>
          <c:order val="231"/>
          <c:tx>
            <c:strRef>
              <c:f>[API_NY.GDP.MKTP.KD.ZG_DS2_en_excel_v2_9984752.xls]Data!$A$263:$D$263</c:f>
              <c:strCache>
                <c:ptCount val="4"/>
                <c:pt idx="0">
                  <c:v>Samoa</c:v>
                </c:pt>
                <c:pt idx="1">
                  <c:v>WSM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[API_NY.GDP.MKTP.KD.ZG_DS2_en_excel_v2_9984752.xls]Data!$E$263:$BK$263</c:f>
            </c:numRef>
          </c:val>
          <c:smooth val="0"/>
          <c:extLst>
            <c:ext xmlns:c16="http://schemas.microsoft.com/office/drawing/2014/chart" uri="{C3380CC4-5D6E-409C-BE32-E72D297353CC}">
              <c16:uniqueId val="{000000E7-1EF4-4E4F-A426-493538641903}"/>
            </c:ext>
          </c:extLst>
        </c:ser>
        <c:ser>
          <c:idx val="232"/>
          <c:order val="232"/>
          <c:tx>
            <c:strRef>
              <c:f>[API_NY.GDP.MKTP.KD.ZG_DS2_en_excel_v2_9984752.xls]Data!$A$264:$D$264</c:f>
              <c:strCache>
                <c:ptCount val="4"/>
                <c:pt idx="0">
                  <c:v>Kosovo</c:v>
                </c:pt>
                <c:pt idx="1">
                  <c:v>XKX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[API_NY.GDP.MKTP.KD.ZG_DS2_en_excel_v2_9984752.xls]Data!$E$264:$BK$264</c:f>
            </c:numRef>
          </c:val>
          <c:smooth val="0"/>
          <c:extLst>
            <c:ext xmlns:c16="http://schemas.microsoft.com/office/drawing/2014/chart" uri="{C3380CC4-5D6E-409C-BE32-E72D297353CC}">
              <c16:uniqueId val="{000000E8-1EF4-4E4F-A426-493538641903}"/>
            </c:ext>
          </c:extLst>
        </c:ser>
        <c:ser>
          <c:idx val="233"/>
          <c:order val="233"/>
          <c:tx>
            <c:strRef>
              <c:f>[API_NY.GDP.MKTP.KD.ZG_DS2_en_excel_v2_9984752.xls]Data!$A$265:$D$265</c:f>
              <c:strCache>
                <c:ptCount val="4"/>
                <c:pt idx="0">
                  <c:v>Yemen, Rep.</c:v>
                </c:pt>
                <c:pt idx="1">
                  <c:v>YEM</c:v>
                </c:pt>
                <c:pt idx="2">
                  <c:v>GDP growth (annual %)</c:v>
                </c:pt>
                <c:pt idx="3">
                  <c:v>NY.GDP.MKTP.KD.ZG</c:v>
                </c:pt>
              </c:strCache>
            </c:strRef>
          </c:tx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[API_NY.GDP.MKTP.KD.ZG_DS2_en_excel_v2_9984752.xls]Data!$E$265:$BK$265</c:f>
            </c:numRef>
          </c:val>
          <c:smooth val="0"/>
          <c:extLst>
            <c:ext xmlns:c16="http://schemas.microsoft.com/office/drawing/2014/chart" uri="{C3380CC4-5D6E-409C-BE32-E72D297353CC}">
              <c16:uniqueId val="{000000E9-1EF4-4E4F-A426-493538641903}"/>
            </c:ext>
          </c:extLst>
        </c:ser>
        <c:ser>
          <c:idx val="234"/>
          <c:order val="234"/>
          <c:tx>
            <c:strRef>
              <c:f>[API_NY.GDP.MKTP.KD.ZG_DS2_en_excel_v2_9984752.xls]Data!$A$266</c:f>
              <c:strCache>
                <c:ptCount val="1"/>
                <c:pt idx="0">
                  <c:v>Afrika Selatan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[API_NY.GDP.MKTP.KD.ZG_DS2_en_excel_v2_9984752.xls]Data!$BA$4:$BK$4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2018*</c:v>
                </c:pt>
              </c:strCache>
            </c:strRef>
          </c:cat>
          <c:val>
            <c:numRef>
              <c:f>[API_NY.GDP.MKTP.KD.ZG_DS2_en_excel_v2_9984752.xls]Data!$E$266:$BK$266</c:f>
              <c:numCache>
                <c:formatCode>_(* #,##0.0_);_(* \(#,##0.0\);_(* "-"_);_(@_)</c:formatCode>
                <c:ptCount val="11"/>
                <c:pt idx="0">
                  <c:v>3.1910516450526387</c:v>
                </c:pt>
                <c:pt idx="1">
                  <c:v>-1.5381008639149343</c:v>
                </c:pt>
                <c:pt idx="2">
                  <c:v>3.0397770627674561</c:v>
                </c:pt>
                <c:pt idx="3">
                  <c:v>3.2841650533768529</c:v>
                </c:pt>
                <c:pt idx="4">
                  <c:v>2.2133536525899444</c:v>
                </c:pt>
                <c:pt idx="5">
                  <c:v>2.4851858349998821</c:v>
                </c:pt>
                <c:pt idx="6">
                  <c:v>1.8470084416527328</c:v>
                </c:pt>
                <c:pt idx="7">
                  <c:v>1.2795382556099355</c:v>
                </c:pt>
                <c:pt idx="8">
                  <c:v>0.56536293911035784</c:v>
                </c:pt>
                <c:pt idx="9">
                  <c:v>1.320061169655034</c:v>
                </c:pt>
                <c:pt idx="10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EA-1EF4-4E4F-A426-493538641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0138776"/>
        <c:axId val="1060139168"/>
      </c:lineChart>
      <c:catAx>
        <c:axId val="1060138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60139168"/>
        <c:crosses val="autoZero"/>
        <c:auto val="1"/>
        <c:lblAlgn val="ctr"/>
        <c:lblOffset val="100"/>
        <c:noMultiLvlLbl val="0"/>
      </c:catAx>
      <c:valAx>
        <c:axId val="1060139168"/>
        <c:scaling>
          <c:orientation val="minMax"/>
          <c:max val="11.5"/>
        </c:scaling>
        <c:delete val="0"/>
        <c:axPos val="l"/>
        <c:numFmt formatCode="_(* #,##0.0_);_(* \(#,##0.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060138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264346100446984"/>
          <c:y val="0.56449741200966175"/>
          <c:w val="0.66735653899553027"/>
          <c:h val="0.142520754034234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D3BE2E-A2B8-4DDA-971D-7CFEA58D5C25}" type="doc">
      <dgm:prSet loTypeId="urn:microsoft.com/office/officeart/2005/8/layout/cycle6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423B7E98-68A8-4E76-A4D5-289709525013}">
      <dgm:prSet phldrT="[Text]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id-ID" dirty="0"/>
            <a:t>Risk Based Capital</a:t>
          </a:r>
          <a:endParaRPr lang="en-US" dirty="0"/>
        </a:p>
      </dgm:t>
    </dgm:pt>
    <dgm:pt modelId="{22DFA214-FCD8-4101-A3E3-0243138CED35}" type="parTrans" cxnId="{55619E12-D2D7-49BF-993D-11D8088940AD}">
      <dgm:prSet/>
      <dgm:spPr/>
      <dgm:t>
        <a:bodyPr/>
        <a:lstStyle/>
        <a:p>
          <a:endParaRPr lang="en-US"/>
        </a:p>
      </dgm:t>
    </dgm:pt>
    <dgm:pt modelId="{F5831ED5-1A75-4505-B965-2C63D52861BB}" type="sibTrans" cxnId="{55619E12-D2D7-49BF-993D-11D8088940AD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09C31303-DF4D-4689-A946-D308C2B60851}">
      <dgm:prSet phldrT="[Text]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id-ID" dirty="0"/>
            <a:t>Liquidity Ratio (LCR &amp; NSFR)</a:t>
          </a:r>
          <a:endParaRPr lang="en-US" dirty="0"/>
        </a:p>
      </dgm:t>
    </dgm:pt>
    <dgm:pt modelId="{D3BDB677-7FD7-4C51-8495-A50FCC296A19}" type="parTrans" cxnId="{AE63BD9C-5997-458F-B3D8-253A1F5A4C79}">
      <dgm:prSet/>
      <dgm:spPr/>
      <dgm:t>
        <a:bodyPr/>
        <a:lstStyle/>
        <a:p>
          <a:endParaRPr lang="en-US"/>
        </a:p>
      </dgm:t>
    </dgm:pt>
    <dgm:pt modelId="{70A32D3E-FB54-41AB-A6F4-E88ED54836FF}" type="sibTrans" cxnId="{AE63BD9C-5997-458F-B3D8-253A1F5A4C79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26841460-F883-415A-B18E-ECCF89D4F5DE}">
      <dgm:prSet phldrT="[Text]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id-ID" dirty="0"/>
            <a:t>Higher Absorbency Ratio for G-SIBs</a:t>
          </a:r>
          <a:endParaRPr lang="en-US" dirty="0"/>
        </a:p>
      </dgm:t>
    </dgm:pt>
    <dgm:pt modelId="{14FBA33E-2FBF-414E-AB3B-95F26F8EDB5B}" type="parTrans" cxnId="{DEE1F7DA-D047-46E8-9381-D488E5EC6686}">
      <dgm:prSet/>
      <dgm:spPr/>
      <dgm:t>
        <a:bodyPr/>
        <a:lstStyle/>
        <a:p>
          <a:endParaRPr lang="en-US"/>
        </a:p>
      </dgm:t>
    </dgm:pt>
    <dgm:pt modelId="{81F3CDCB-424E-4000-9645-4CC93727244E}" type="sibTrans" cxnId="{DEE1F7DA-D047-46E8-9381-D488E5EC6686}">
      <dgm:prSet/>
      <dgm:spPr/>
      <dgm:t>
        <a:bodyPr/>
        <a:lstStyle/>
        <a:p>
          <a:endParaRPr lang="en-US"/>
        </a:p>
      </dgm:t>
    </dgm:pt>
    <dgm:pt modelId="{FE7AE8A0-841A-4C5F-8EA1-0D12DD93DEE9}">
      <dgm:prSet phldrT="[Text]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id-ID" dirty="0"/>
            <a:t>Requirements for DSIBs</a:t>
          </a:r>
          <a:endParaRPr lang="en-US" dirty="0"/>
        </a:p>
      </dgm:t>
    </dgm:pt>
    <dgm:pt modelId="{DD84FD96-B215-4F42-BA91-AFA73177097C}" type="parTrans" cxnId="{10EFA6FE-6385-422A-9667-90259757C869}">
      <dgm:prSet/>
      <dgm:spPr/>
      <dgm:t>
        <a:bodyPr/>
        <a:lstStyle/>
        <a:p>
          <a:endParaRPr lang="en-US"/>
        </a:p>
      </dgm:t>
    </dgm:pt>
    <dgm:pt modelId="{284C915A-C592-44C3-A76B-DCEBCFCB4C5F}" type="sibTrans" cxnId="{10EFA6FE-6385-422A-9667-90259757C869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BBC90EF1-F579-47B3-B3E7-606F9C3CD580}">
      <dgm:prSet phldrT="[Text]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id-ID" dirty="0"/>
            <a:t>Leverage Ratio</a:t>
          </a:r>
          <a:endParaRPr lang="en-US" dirty="0"/>
        </a:p>
      </dgm:t>
    </dgm:pt>
    <dgm:pt modelId="{79076EC4-5E46-4FE3-BB2A-8B63D8766C94}" type="parTrans" cxnId="{1F3E6C88-2E12-4862-9E63-5AC2A815DDC8}">
      <dgm:prSet/>
      <dgm:spPr/>
      <dgm:t>
        <a:bodyPr/>
        <a:lstStyle/>
        <a:p>
          <a:endParaRPr lang="en-US"/>
        </a:p>
      </dgm:t>
    </dgm:pt>
    <dgm:pt modelId="{B77637BC-5499-4C08-BF81-98CD1732D7A5}" type="sibTrans" cxnId="{1F3E6C88-2E12-4862-9E63-5AC2A815DDC8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1501E4D7-9442-4642-B73B-D358D237FF0B}" type="pres">
      <dgm:prSet presAssocID="{98D3BE2E-A2B8-4DDA-971D-7CFEA58D5C25}" presName="cycle" presStyleCnt="0">
        <dgm:presLayoutVars>
          <dgm:dir/>
          <dgm:resizeHandles val="exact"/>
        </dgm:presLayoutVars>
      </dgm:prSet>
      <dgm:spPr/>
    </dgm:pt>
    <dgm:pt modelId="{09F98E1A-89CC-4A78-84EC-4AF94B8E6A2D}" type="pres">
      <dgm:prSet presAssocID="{423B7E98-68A8-4E76-A4D5-289709525013}" presName="node" presStyleLbl="node1" presStyleIdx="0" presStyleCnt="5">
        <dgm:presLayoutVars>
          <dgm:bulletEnabled val="1"/>
        </dgm:presLayoutVars>
      </dgm:prSet>
      <dgm:spPr/>
    </dgm:pt>
    <dgm:pt modelId="{763F3D90-9A76-4A98-A997-90F3FE2A2C96}" type="pres">
      <dgm:prSet presAssocID="{423B7E98-68A8-4E76-A4D5-289709525013}" presName="spNode" presStyleCnt="0"/>
      <dgm:spPr/>
    </dgm:pt>
    <dgm:pt modelId="{0624170B-AED6-43DD-B4E5-55B44206C190}" type="pres">
      <dgm:prSet presAssocID="{F5831ED5-1A75-4505-B965-2C63D52861BB}" presName="sibTrans" presStyleLbl="sibTrans1D1" presStyleIdx="0" presStyleCnt="5"/>
      <dgm:spPr/>
    </dgm:pt>
    <dgm:pt modelId="{EEF64EB6-793A-4901-AD11-7622D9261913}" type="pres">
      <dgm:prSet presAssocID="{09C31303-DF4D-4689-A946-D308C2B60851}" presName="node" presStyleLbl="node1" presStyleIdx="1" presStyleCnt="5">
        <dgm:presLayoutVars>
          <dgm:bulletEnabled val="1"/>
        </dgm:presLayoutVars>
      </dgm:prSet>
      <dgm:spPr/>
    </dgm:pt>
    <dgm:pt modelId="{905AB60D-E8B5-45FC-BE1F-FFC69937F7DF}" type="pres">
      <dgm:prSet presAssocID="{09C31303-DF4D-4689-A946-D308C2B60851}" presName="spNode" presStyleCnt="0"/>
      <dgm:spPr/>
    </dgm:pt>
    <dgm:pt modelId="{527C8359-0694-48F7-B3BB-E06ECA81C0B9}" type="pres">
      <dgm:prSet presAssocID="{70A32D3E-FB54-41AB-A6F4-E88ED54836FF}" presName="sibTrans" presStyleLbl="sibTrans1D1" presStyleIdx="1" presStyleCnt="5"/>
      <dgm:spPr/>
    </dgm:pt>
    <dgm:pt modelId="{9E747B91-20ED-40BD-9FA3-6567BDDBD429}" type="pres">
      <dgm:prSet presAssocID="{26841460-F883-415A-B18E-ECCF89D4F5DE}" presName="node" presStyleLbl="node1" presStyleIdx="2" presStyleCnt="5">
        <dgm:presLayoutVars>
          <dgm:bulletEnabled val="1"/>
        </dgm:presLayoutVars>
      </dgm:prSet>
      <dgm:spPr/>
    </dgm:pt>
    <dgm:pt modelId="{1E5FB538-D94A-4161-AF22-1EEA55D89218}" type="pres">
      <dgm:prSet presAssocID="{26841460-F883-415A-B18E-ECCF89D4F5DE}" presName="spNode" presStyleCnt="0"/>
      <dgm:spPr/>
    </dgm:pt>
    <dgm:pt modelId="{736C3554-6A40-42E6-A4F0-98A546202F4C}" type="pres">
      <dgm:prSet presAssocID="{81F3CDCB-424E-4000-9645-4CC93727244E}" presName="sibTrans" presStyleLbl="sibTrans1D1" presStyleIdx="2" presStyleCnt="5"/>
      <dgm:spPr/>
    </dgm:pt>
    <dgm:pt modelId="{87918202-C1C4-44D8-823F-0CE460C81AC8}" type="pres">
      <dgm:prSet presAssocID="{FE7AE8A0-841A-4C5F-8EA1-0D12DD93DEE9}" presName="node" presStyleLbl="node1" presStyleIdx="3" presStyleCnt="5">
        <dgm:presLayoutVars>
          <dgm:bulletEnabled val="1"/>
        </dgm:presLayoutVars>
      </dgm:prSet>
      <dgm:spPr/>
    </dgm:pt>
    <dgm:pt modelId="{04135C7A-7BC5-47D9-8BC3-BC4D20BF05D3}" type="pres">
      <dgm:prSet presAssocID="{FE7AE8A0-841A-4C5F-8EA1-0D12DD93DEE9}" presName="spNode" presStyleCnt="0"/>
      <dgm:spPr/>
    </dgm:pt>
    <dgm:pt modelId="{01F26550-CFD1-4E15-8762-A9EF10644C24}" type="pres">
      <dgm:prSet presAssocID="{284C915A-C592-44C3-A76B-DCEBCFCB4C5F}" presName="sibTrans" presStyleLbl="sibTrans1D1" presStyleIdx="3" presStyleCnt="5"/>
      <dgm:spPr/>
    </dgm:pt>
    <dgm:pt modelId="{196201C1-7C84-49AB-81EE-1B8D01061B0C}" type="pres">
      <dgm:prSet presAssocID="{BBC90EF1-F579-47B3-B3E7-606F9C3CD580}" presName="node" presStyleLbl="node1" presStyleIdx="4" presStyleCnt="5">
        <dgm:presLayoutVars>
          <dgm:bulletEnabled val="1"/>
        </dgm:presLayoutVars>
      </dgm:prSet>
      <dgm:spPr/>
    </dgm:pt>
    <dgm:pt modelId="{C2F18BC6-5702-4AF7-9918-7DCBE12FF08D}" type="pres">
      <dgm:prSet presAssocID="{BBC90EF1-F579-47B3-B3E7-606F9C3CD580}" presName="spNode" presStyleCnt="0"/>
      <dgm:spPr/>
    </dgm:pt>
    <dgm:pt modelId="{62E36AE3-ABA2-4871-8DA8-50089BFFF374}" type="pres">
      <dgm:prSet presAssocID="{B77637BC-5499-4C08-BF81-98CD1732D7A5}" presName="sibTrans" presStyleLbl="sibTrans1D1" presStyleIdx="4" presStyleCnt="5"/>
      <dgm:spPr/>
    </dgm:pt>
  </dgm:ptLst>
  <dgm:cxnLst>
    <dgm:cxn modelId="{AF244602-88C8-4D18-919C-356D39EEB58B}" type="presOf" srcId="{26841460-F883-415A-B18E-ECCF89D4F5DE}" destId="{9E747B91-20ED-40BD-9FA3-6567BDDBD429}" srcOrd="0" destOrd="0" presId="urn:microsoft.com/office/officeart/2005/8/layout/cycle6"/>
    <dgm:cxn modelId="{55619E12-D2D7-49BF-993D-11D8088940AD}" srcId="{98D3BE2E-A2B8-4DDA-971D-7CFEA58D5C25}" destId="{423B7E98-68A8-4E76-A4D5-289709525013}" srcOrd="0" destOrd="0" parTransId="{22DFA214-FCD8-4101-A3E3-0243138CED35}" sibTransId="{F5831ED5-1A75-4505-B965-2C63D52861BB}"/>
    <dgm:cxn modelId="{9D50585B-3766-4EB0-8A47-80AC0FFD5041}" type="presOf" srcId="{284C915A-C592-44C3-A76B-DCEBCFCB4C5F}" destId="{01F26550-CFD1-4E15-8762-A9EF10644C24}" srcOrd="0" destOrd="0" presId="urn:microsoft.com/office/officeart/2005/8/layout/cycle6"/>
    <dgm:cxn modelId="{2627FB43-5ACD-4052-B235-CBDEE44B4E4E}" type="presOf" srcId="{09C31303-DF4D-4689-A946-D308C2B60851}" destId="{EEF64EB6-793A-4901-AD11-7622D9261913}" srcOrd="0" destOrd="0" presId="urn:microsoft.com/office/officeart/2005/8/layout/cycle6"/>
    <dgm:cxn modelId="{B91EFE44-F1B8-48EF-8F30-D422806AF9E5}" type="presOf" srcId="{423B7E98-68A8-4E76-A4D5-289709525013}" destId="{09F98E1A-89CC-4A78-84EC-4AF94B8E6A2D}" srcOrd="0" destOrd="0" presId="urn:microsoft.com/office/officeart/2005/8/layout/cycle6"/>
    <dgm:cxn modelId="{062D9448-15BD-4924-B91C-4ADA97590CEF}" type="presOf" srcId="{70A32D3E-FB54-41AB-A6F4-E88ED54836FF}" destId="{527C8359-0694-48F7-B3BB-E06ECA81C0B9}" srcOrd="0" destOrd="0" presId="urn:microsoft.com/office/officeart/2005/8/layout/cycle6"/>
    <dgm:cxn modelId="{F5930754-8D51-4227-A0FB-EF900455C907}" type="presOf" srcId="{98D3BE2E-A2B8-4DDA-971D-7CFEA58D5C25}" destId="{1501E4D7-9442-4642-B73B-D358D237FF0B}" srcOrd="0" destOrd="0" presId="urn:microsoft.com/office/officeart/2005/8/layout/cycle6"/>
    <dgm:cxn modelId="{C9FFBE7C-8289-48B9-9848-2881774E4C3B}" type="presOf" srcId="{B77637BC-5499-4C08-BF81-98CD1732D7A5}" destId="{62E36AE3-ABA2-4871-8DA8-50089BFFF374}" srcOrd="0" destOrd="0" presId="urn:microsoft.com/office/officeart/2005/8/layout/cycle6"/>
    <dgm:cxn modelId="{1F3E6C88-2E12-4862-9E63-5AC2A815DDC8}" srcId="{98D3BE2E-A2B8-4DDA-971D-7CFEA58D5C25}" destId="{BBC90EF1-F579-47B3-B3E7-606F9C3CD580}" srcOrd="4" destOrd="0" parTransId="{79076EC4-5E46-4FE3-BB2A-8B63D8766C94}" sibTransId="{B77637BC-5499-4C08-BF81-98CD1732D7A5}"/>
    <dgm:cxn modelId="{AE63BD9C-5997-458F-B3D8-253A1F5A4C79}" srcId="{98D3BE2E-A2B8-4DDA-971D-7CFEA58D5C25}" destId="{09C31303-DF4D-4689-A946-D308C2B60851}" srcOrd="1" destOrd="0" parTransId="{D3BDB677-7FD7-4C51-8495-A50FCC296A19}" sibTransId="{70A32D3E-FB54-41AB-A6F4-E88ED54836FF}"/>
    <dgm:cxn modelId="{D047EFCE-629B-4B7F-BA36-91744C366A2D}" type="presOf" srcId="{FE7AE8A0-841A-4C5F-8EA1-0D12DD93DEE9}" destId="{87918202-C1C4-44D8-823F-0CE460C81AC8}" srcOrd="0" destOrd="0" presId="urn:microsoft.com/office/officeart/2005/8/layout/cycle6"/>
    <dgm:cxn modelId="{3728A0CF-7DFA-4389-948E-F25908F0B055}" type="presOf" srcId="{BBC90EF1-F579-47B3-B3E7-606F9C3CD580}" destId="{196201C1-7C84-49AB-81EE-1B8D01061B0C}" srcOrd="0" destOrd="0" presId="urn:microsoft.com/office/officeart/2005/8/layout/cycle6"/>
    <dgm:cxn modelId="{98CC59D0-5819-4720-80FB-1685E867A9AF}" type="presOf" srcId="{F5831ED5-1A75-4505-B965-2C63D52861BB}" destId="{0624170B-AED6-43DD-B4E5-55B44206C190}" srcOrd="0" destOrd="0" presId="urn:microsoft.com/office/officeart/2005/8/layout/cycle6"/>
    <dgm:cxn modelId="{DEE1F7DA-D047-46E8-9381-D488E5EC6686}" srcId="{98D3BE2E-A2B8-4DDA-971D-7CFEA58D5C25}" destId="{26841460-F883-415A-B18E-ECCF89D4F5DE}" srcOrd="2" destOrd="0" parTransId="{14FBA33E-2FBF-414E-AB3B-95F26F8EDB5B}" sibTransId="{81F3CDCB-424E-4000-9645-4CC93727244E}"/>
    <dgm:cxn modelId="{6447C5EB-BCE4-4B39-AE01-E0FDEFB31FE8}" type="presOf" srcId="{81F3CDCB-424E-4000-9645-4CC93727244E}" destId="{736C3554-6A40-42E6-A4F0-98A546202F4C}" srcOrd="0" destOrd="0" presId="urn:microsoft.com/office/officeart/2005/8/layout/cycle6"/>
    <dgm:cxn modelId="{10EFA6FE-6385-422A-9667-90259757C869}" srcId="{98D3BE2E-A2B8-4DDA-971D-7CFEA58D5C25}" destId="{FE7AE8A0-841A-4C5F-8EA1-0D12DD93DEE9}" srcOrd="3" destOrd="0" parTransId="{DD84FD96-B215-4F42-BA91-AFA73177097C}" sibTransId="{284C915A-C592-44C3-A76B-DCEBCFCB4C5F}"/>
    <dgm:cxn modelId="{4D9136BF-2686-4D2F-A043-40CD5A2E148D}" type="presParOf" srcId="{1501E4D7-9442-4642-B73B-D358D237FF0B}" destId="{09F98E1A-89CC-4A78-84EC-4AF94B8E6A2D}" srcOrd="0" destOrd="0" presId="urn:microsoft.com/office/officeart/2005/8/layout/cycle6"/>
    <dgm:cxn modelId="{1AFBD22D-97B1-4C6E-B10E-279F85F765E9}" type="presParOf" srcId="{1501E4D7-9442-4642-B73B-D358D237FF0B}" destId="{763F3D90-9A76-4A98-A997-90F3FE2A2C96}" srcOrd="1" destOrd="0" presId="urn:microsoft.com/office/officeart/2005/8/layout/cycle6"/>
    <dgm:cxn modelId="{D3F4AA7E-F235-4AAA-B9B5-2BE014B237CE}" type="presParOf" srcId="{1501E4D7-9442-4642-B73B-D358D237FF0B}" destId="{0624170B-AED6-43DD-B4E5-55B44206C190}" srcOrd="2" destOrd="0" presId="urn:microsoft.com/office/officeart/2005/8/layout/cycle6"/>
    <dgm:cxn modelId="{B9444F7E-C0C8-41E4-9152-FAB5370D68C4}" type="presParOf" srcId="{1501E4D7-9442-4642-B73B-D358D237FF0B}" destId="{EEF64EB6-793A-4901-AD11-7622D9261913}" srcOrd="3" destOrd="0" presId="urn:microsoft.com/office/officeart/2005/8/layout/cycle6"/>
    <dgm:cxn modelId="{2842B382-F20A-4D38-957D-46FD83657AD0}" type="presParOf" srcId="{1501E4D7-9442-4642-B73B-D358D237FF0B}" destId="{905AB60D-E8B5-45FC-BE1F-FFC69937F7DF}" srcOrd="4" destOrd="0" presId="urn:microsoft.com/office/officeart/2005/8/layout/cycle6"/>
    <dgm:cxn modelId="{C7E44DF7-0879-4D16-9457-63CCB1B8E313}" type="presParOf" srcId="{1501E4D7-9442-4642-B73B-D358D237FF0B}" destId="{527C8359-0694-48F7-B3BB-E06ECA81C0B9}" srcOrd="5" destOrd="0" presId="urn:microsoft.com/office/officeart/2005/8/layout/cycle6"/>
    <dgm:cxn modelId="{B77119D5-A4D1-4157-AC5E-519CD2F4CCF2}" type="presParOf" srcId="{1501E4D7-9442-4642-B73B-D358D237FF0B}" destId="{9E747B91-20ED-40BD-9FA3-6567BDDBD429}" srcOrd="6" destOrd="0" presId="urn:microsoft.com/office/officeart/2005/8/layout/cycle6"/>
    <dgm:cxn modelId="{5321FF4D-E435-4059-B724-54BBC371AFF4}" type="presParOf" srcId="{1501E4D7-9442-4642-B73B-D358D237FF0B}" destId="{1E5FB538-D94A-4161-AF22-1EEA55D89218}" srcOrd="7" destOrd="0" presId="urn:microsoft.com/office/officeart/2005/8/layout/cycle6"/>
    <dgm:cxn modelId="{CB88C9E6-BEBC-4ABA-B9D0-D89798C2901D}" type="presParOf" srcId="{1501E4D7-9442-4642-B73B-D358D237FF0B}" destId="{736C3554-6A40-42E6-A4F0-98A546202F4C}" srcOrd="8" destOrd="0" presId="urn:microsoft.com/office/officeart/2005/8/layout/cycle6"/>
    <dgm:cxn modelId="{29F2A0ED-5F79-4F32-A82C-041F2FB64C22}" type="presParOf" srcId="{1501E4D7-9442-4642-B73B-D358D237FF0B}" destId="{87918202-C1C4-44D8-823F-0CE460C81AC8}" srcOrd="9" destOrd="0" presId="urn:microsoft.com/office/officeart/2005/8/layout/cycle6"/>
    <dgm:cxn modelId="{F5B03C13-BBB0-4371-B564-CED8078BE5A3}" type="presParOf" srcId="{1501E4D7-9442-4642-B73B-D358D237FF0B}" destId="{04135C7A-7BC5-47D9-8BC3-BC4D20BF05D3}" srcOrd="10" destOrd="0" presId="urn:microsoft.com/office/officeart/2005/8/layout/cycle6"/>
    <dgm:cxn modelId="{28BA8888-3C94-452F-80D2-3F9616CB06E7}" type="presParOf" srcId="{1501E4D7-9442-4642-B73B-D358D237FF0B}" destId="{01F26550-CFD1-4E15-8762-A9EF10644C24}" srcOrd="11" destOrd="0" presId="urn:microsoft.com/office/officeart/2005/8/layout/cycle6"/>
    <dgm:cxn modelId="{92CBFEA4-B390-4016-BC38-B291BAC40E49}" type="presParOf" srcId="{1501E4D7-9442-4642-B73B-D358D237FF0B}" destId="{196201C1-7C84-49AB-81EE-1B8D01061B0C}" srcOrd="12" destOrd="0" presId="urn:microsoft.com/office/officeart/2005/8/layout/cycle6"/>
    <dgm:cxn modelId="{23FEDA49-E445-4863-81D6-CC4757525425}" type="presParOf" srcId="{1501E4D7-9442-4642-B73B-D358D237FF0B}" destId="{C2F18BC6-5702-4AF7-9918-7DCBE12FF08D}" srcOrd="13" destOrd="0" presId="urn:microsoft.com/office/officeart/2005/8/layout/cycle6"/>
    <dgm:cxn modelId="{935BEC76-04BB-45A9-8709-64B95D2CC4A5}" type="presParOf" srcId="{1501E4D7-9442-4642-B73B-D358D237FF0B}" destId="{62E36AE3-ABA2-4871-8DA8-50089BFFF37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98E1A-89CC-4A78-84EC-4AF94B8E6A2D}">
      <dsp:nvSpPr>
        <dsp:cNvPr id="0" name=""/>
        <dsp:cNvSpPr/>
      </dsp:nvSpPr>
      <dsp:spPr>
        <a:xfrm>
          <a:off x="1244503" y="138626"/>
          <a:ext cx="1007210" cy="6546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/>
            <a:t>Risk Based Capital</a:t>
          </a:r>
          <a:endParaRPr lang="en-US" sz="1000" kern="1200" dirty="0"/>
        </a:p>
      </dsp:txBody>
      <dsp:txXfrm>
        <a:off x="1276462" y="170585"/>
        <a:ext cx="943292" cy="590769"/>
      </dsp:txXfrm>
    </dsp:sp>
    <dsp:sp modelId="{0624170B-AED6-43DD-B4E5-55B44206C190}">
      <dsp:nvSpPr>
        <dsp:cNvPr id="0" name=""/>
        <dsp:cNvSpPr/>
      </dsp:nvSpPr>
      <dsp:spPr>
        <a:xfrm>
          <a:off x="440464" y="465970"/>
          <a:ext cx="2615288" cy="2615288"/>
        </a:xfrm>
        <a:custGeom>
          <a:avLst/>
          <a:gdLst/>
          <a:ahLst/>
          <a:cxnLst/>
          <a:rect l="0" t="0" r="0" b="0"/>
          <a:pathLst>
            <a:path>
              <a:moveTo>
                <a:pt x="1818164" y="103774"/>
              </a:moveTo>
              <a:arcTo wR="1307644" hR="1307644" stAng="17578809" swAng="1960827"/>
            </a:path>
          </a:pathLst>
        </a:custGeom>
        <a:noFill/>
        <a:ln w="63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64EB6-793A-4901-AD11-7622D9261913}">
      <dsp:nvSpPr>
        <dsp:cNvPr id="0" name=""/>
        <dsp:cNvSpPr/>
      </dsp:nvSpPr>
      <dsp:spPr>
        <a:xfrm>
          <a:off x="2488146" y="1042186"/>
          <a:ext cx="1007210" cy="6546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/>
            <a:t>Liquidity Ratio (LCR &amp; NSFR)</a:t>
          </a:r>
          <a:endParaRPr lang="en-US" sz="1000" kern="1200" dirty="0"/>
        </a:p>
      </dsp:txBody>
      <dsp:txXfrm>
        <a:off x="2520105" y="1074145"/>
        <a:ext cx="943292" cy="590769"/>
      </dsp:txXfrm>
    </dsp:sp>
    <dsp:sp modelId="{527C8359-0694-48F7-B3BB-E06ECA81C0B9}">
      <dsp:nvSpPr>
        <dsp:cNvPr id="0" name=""/>
        <dsp:cNvSpPr/>
      </dsp:nvSpPr>
      <dsp:spPr>
        <a:xfrm>
          <a:off x="440464" y="465970"/>
          <a:ext cx="2615288" cy="2615288"/>
        </a:xfrm>
        <a:custGeom>
          <a:avLst/>
          <a:gdLst/>
          <a:ahLst/>
          <a:cxnLst/>
          <a:rect l="0" t="0" r="0" b="0"/>
          <a:pathLst>
            <a:path>
              <a:moveTo>
                <a:pt x="2613499" y="1239260"/>
              </a:moveTo>
              <a:arcTo wR="1307644" hR="1307644" stAng="21420139" swAng="2195757"/>
            </a:path>
          </a:pathLst>
        </a:custGeom>
        <a:noFill/>
        <a:ln w="63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47B91-20ED-40BD-9FA3-6567BDDBD429}">
      <dsp:nvSpPr>
        <dsp:cNvPr id="0" name=""/>
        <dsp:cNvSpPr/>
      </dsp:nvSpPr>
      <dsp:spPr>
        <a:xfrm>
          <a:off x="2013117" y="2504177"/>
          <a:ext cx="1007210" cy="6546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/>
            <a:t>Higher Absorbency Ratio for G-SIBs</a:t>
          </a:r>
          <a:endParaRPr lang="en-US" sz="1000" kern="1200" dirty="0"/>
        </a:p>
      </dsp:txBody>
      <dsp:txXfrm>
        <a:off x="2045076" y="2536136"/>
        <a:ext cx="943292" cy="590769"/>
      </dsp:txXfrm>
    </dsp:sp>
    <dsp:sp modelId="{736C3554-6A40-42E6-A4F0-98A546202F4C}">
      <dsp:nvSpPr>
        <dsp:cNvPr id="0" name=""/>
        <dsp:cNvSpPr/>
      </dsp:nvSpPr>
      <dsp:spPr>
        <a:xfrm>
          <a:off x="440464" y="465970"/>
          <a:ext cx="2615288" cy="2615288"/>
        </a:xfrm>
        <a:custGeom>
          <a:avLst/>
          <a:gdLst/>
          <a:ahLst/>
          <a:cxnLst/>
          <a:rect l="0" t="0" r="0" b="0"/>
          <a:pathLst>
            <a:path>
              <a:moveTo>
                <a:pt x="1567460" y="2589217"/>
              </a:moveTo>
              <a:arcTo wR="1307644" hR="1307644" stAng="4712377" swAng="137524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18202-C1C4-44D8-823F-0CE460C81AC8}">
      <dsp:nvSpPr>
        <dsp:cNvPr id="0" name=""/>
        <dsp:cNvSpPr/>
      </dsp:nvSpPr>
      <dsp:spPr>
        <a:xfrm>
          <a:off x="475889" y="2504177"/>
          <a:ext cx="1007210" cy="6546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/>
            <a:t>Requirements for DSIBs</a:t>
          </a:r>
          <a:endParaRPr lang="en-US" sz="1000" kern="1200" dirty="0"/>
        </a:p>
      </dsp:txBody>
      <dsp:txXfrm>
        <a:off x="507848" y="2536136"/>
        <a:ext cx="943292" cy="590769"/>
      </dsp:txXfrm>
    </dsp:sp>
    <dsp:sp modelId="{01F26550-CFD1-4E15-8762-A9EF10644C24}">
      <dsp:nvSpPr>
        <dsp:cNvPr id="0" name=""/>
        <dsp:cNvSpPr/>
      </dsp:nvSpPr>
      <dsp:spPr>
        <a:xfrm>
          <a:off x="440464" y="465970"/>
          <a:ext cx="2615288" cy="2615288"/>
        </a:xfrm>
        <a:custGeom>
          <a:avLst/>
          <a:gdLst/>
          <a:ahLst/>
          <a:cxnLst/>
          <a:rect l="0" t="0" r="0" b="0"/>
          <a:pathLst>
            <a:path>
              <a:moveTo>
                <a:pt x="218457" y="2031250"/>
              </a:moveTo>
              <a:arcTo wR="1307644" hR="1307644" stAng="8784104" swAng="2195757"/>
            </a:path>
          </a:pathLst>
        </a:custGeom>
        <a:noFill/>
        <a:ln w="63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201C1-7C84-49AB-81EE-1B8D01061B0C}">
      <dsp:nvSpPr>
        <dsp:cNvPr id="0" name=""/>
        <dsp:cNvSpPr/>
      </dsp:nvSpPr>
      <dsp:spPr>
        <a:xfrm>
          <a:off x="859" y="1042186"/>
          <a:ext cx="1007210" cy="6546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000" kern="1200" dirty="0"/>
            <a:t>Leverage Ratio</a:t>
          </a:r>
          <a:endParaRPr lang="en-US" sz="1000" kern="1200" dirty="0"/>
        </a:p>
      </dsp:txBody>
      <dsp:txXfrm>
        <a:off x="32818" y="1074145"/>
        <a:ext cx="943292" cy="590769"/>
      </dsp:txXfrm>
    </dsp:sp>
    <dsp:sp modelId="{62E36AE3-ABA2-4871-8DA8-50089BFFF374}">
      <dsp:nvSpPr>
        <dsp:cNvPr id="0" name=""/>
        <dsp:cNvSpPr/>
      </dsp:nvSpPr>
      <dsp:spPr>
        <a:xfrm>
          <a:off x="440464" y="465970"/>
          <a:ext cx="2615288" cy="2615288"/>
        </a:xfrm>
        <a:custGeom>
          <a:avLst/>
          <a:gdLst/>
          <a:ahLst/>
          <a:cxnLst/>
          <a:rect l="0" t="0" r="0" b="0"/>
          <a:pathLst>
            <a:path>
              <a:moveTo>
                <a:pt x="227908" y="570010"/>
              </a:moveTo>
              <a:arcTo wR="1307644" hR="1307644" stAng="12860364" swAng="1960827"/>
            </a:path>
          </a:pathLst>
        </a:custGeom>
        <a:noFill/>
        <a:ln w="635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AFA26231-75B6-44BD-869A-AAF440A5507E}" type="datetimeFigureOut">
              <a:rPr lang="id-ID" smtClean="0"/>
              <a:t>19/10/2018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34EC3D26-72E8-4FD6-BFD4-FB79B9A0F44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66608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D4F25A46-56D2-433E-B205-C8333876EBE0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3771F2B5-754A-402A-9185-DECD708D1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395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3" algn="l" defTabSz="914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48" algn="l" defTabSz="914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20" algn="l" defTabSz="914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94" algn="l" defTabSz="914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8" algn="l" defTabSz="914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41" algn="l" defTabSz="914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15" algn="l" defTabSz="914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87" algn="l" defTabSz="91414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510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2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50525" indent="-250525">
              <a:buFont typeface="+mj-lt"/>
              <a:buAutoNum type="arabicPeriod"/>
            </a:pPr>
            <a:r>
              <a:rPr lang="en-US" dirty="0"/>
              <a:t>I would like to give a snapshot and short tour on the wonderful Indonesia.</a:t>
            </a:r>
          </a:p>
          <a:p>
            <a:pPr marL="250525" indent="-250525">
              <a:buFont typeface="+mj-lt"/>
              <a:buAutoNum type="arabicPeriod"/>
            </a:pPr>
            <a:r>
              <a:rPr lang="en-US" dirty="0"/>
              <a:t>Indonesia is an archipelagic island of over 17,500 islands located at the equator and stretched for more than 3,000 miles from east to west.</a:t>
            </a:r>
          </a:p>
          <a:p>
            <a:pPr marL="250525" indent="-250525">
              <a:buFont typeface="+mj-lt"/>
              <a:buAutoNum type="arabicPeriod"/>
            </a:pPr>
            <a:r>
              <a:rPr lang="en-US" dirty="0"/>
              <a:t>Indonesia is home to abundant natural resources, commodities, variety of cultures, and diversified biota.</a:t>
            </a:r>
          </a:p>
          <a:p>
            <a:pPr marL="250525" indent="-250525">
              <a:buFont typeface="+mj-lt"/>
              <a:buAutoNum type="arabicPeriod"/>
            </a:pPr>
            <a:r>
              <a:rPr lang="en-US" dirty="0"/>
              <a:t>In terms of the economy, the size of Indonesia GDP is over USD1 trillion and currently positioned itself among G-20 countries. We do enjoy stable economic growth that in the past 10 years or so is ranked the 3</a:t>
            </a:r>
            <a:r>
              <a:rPr lang="en-US" baseline="30000" dirty="0"/>
              <a:t>rd</a:t>
            </a:r>
            <a:r>
              <a:rPr lang="en-US" dirty="0"/>
              <a:t> highest in the G20.</a:t>
            </a:r>
          </a:p>
          <a:p>
            <a:pPr marL="250525" indent="-250525">
              <a:buFont typeface="+mj-lt"/>
              <a:buAutoNum type="arabicPeriod"/>
            </a:pPr>
            <a:r>
              <a:rPr lang="en-US" dirty="0"/>
              <a:t>Indonesia is currently enjoying the demographic bonus era. The country’s economic growth over the past decade has resulted in an influx of Indonesians into the middle-class category, providing opportunities for an economic boost. We are expecting our middle income class to double in 2020.</a:t>
            </a:r>
          </a:p>
          <a:p>
            <a:pPr marL="250525" indent="-250525">
              <a:buFont typeface="+mj-lt"/>
              <a:buAutoNum type="arabicPeriod"/>
            </a:pPr>
            <a:r>
              <a:rPr lang="en-US" dirty="0"/>
              <a:t>Current administration is also determined to push toward massive infrastructure development to support regional economic growth and to alleviate poverty as well as income inequality.</a:t>
            </a:r>
          </a:p>
          <a:p>
            <a:pPr marL="250525" indent="-250525">
              <a:buFont typeface="+mj-lt"/>
              <a:buAutoNum type="arabicPeriod"/>
            </a:pPr>
            <a:r>
              <a:rPr lang="en-US" dirty="0"/>
              <a:t>Going forward our focus will shift more to human development from current priority of infrastructure development.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5360D-D518-4B2F-B7FE-E81A4880DBC9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6019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39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2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122365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4CA2-7254-48BA-A00C-E90D326268D0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05E9-872C-4626-B501-8EC5A0B22B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83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A399-A855-4DF4-8DEE-DBFB1D130A12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05E9-872C-4626-B501-8EC5A0B22B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C1DF1-7339-4D67-91A7-BCF8E16B219C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05E9-872C-4626-B501-8EC5A0B22B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8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8143-5477-4A1E-A711-4518181B4295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2024" y="0"/>
            <a:ext cx="380999" cy="365128"/>
          </a:xfrm>
          <a:solidFill>
            <a:schemeClr val="bg2"/>
          </a:solidFill>
        </p:spPr>
        <p:txBody>
          <a:bodyPr/>
          <a:lstStyle>
            <a:lvl1pPr>
              <a:defRPr sz="1100" b="1">
                <a:solidFill>
                  <a:srgbClr val="A50021"/>
                </a:solidFill>
              </a:defRPr>
            </a:lvl1pPr>
          </a:lstStyle>
          <a:p>
            <a:fld id="{B49805E9-872C-4626-B501-8EC5A0B22B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2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ECB60-E5CA-463E-B6DA-8FB353AC4696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05E9-872C-4626-B501-8EC5A0B22B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5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4EA7-3688-464C-A060-1B0122A9C738}" type="datetime1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05E9-872C-4626-B501-8EC5A0B22B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2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F19C4-FA5B-4B72-99AC-0C3D923FB229}" type="datetime1">
              <a:rPr lang="en-US" smtClean="0"/>
              <a:t>10/19/2018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05E9-872C-4626-B501-8EC5A0B22B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7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84EE-377E-486C-B2E2-BEA1E10FC63E}" type="datetime1">
              <a:rPr lang="en-US" smtClean="0"/>
              <a:t>10/19/2018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05E9-872C-4626-B501-8EC5A0B22B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4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4A67-A4AA-44F8-B61B-573CA0563FD7}" type="datetime1">
              <a:rPr lang="en-US" smtClean="0"/>
              <a:t>10/19/2018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05E9-872C-4626-B501-8EC5A0B22B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DAE8F-C597-42A3-ABF3-61C47014BC59}" type="datetime1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05E9-872C-4626-B501-8EC5A0B22B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04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EE16-AB20-41BD-91C6-3C195278E755}" type="datetime1">
              <a:rPr lang="en-US" smtClean="0"/>
              <a:t>10/19/2018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805E9-872C-4626-B501-8EC5A0B22B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0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7EF26-7012-4BC0-98B9-59F5DEAA13B8}" type="datetime1">
              <a:rPr lang="en-US" smtClean="0"/>
              <a:t>10/19/2018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805E9-872C-4626-B501-8EC5A0B22B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2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18" Type="http://schemas.openxmlformats.org/officeDocument/2006/relationships/image" Target="../media/image71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7.png"/><Relationship Id="rId17" Type="http://schemas.openxmlformats.org/officeDocument/2006/relationships/image" Target="../media/image70.png"/><Relationship Id="rId2" Type="http://schemas.openxmlformats.org/officeDocument/2006/relationships/image" Target="../media/image59.png"/><Relationship Id="rId16" Type="http://schemas.microsoft.com/office/2007/relationships/hdphoto" Target="../media/hdphoto7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microsoft.com/office/2007/relationships/hdphoto" Target="../media/hdphoto5.wdp"/><Relationship Id="rId5" Type="http://schemas.openxmlformats.org/officeDocument/2006/relationships/image" Target="../media/image62.png"/><Relationship Id="rId15" Type="http://schemas.openxmlformats.org/officeDocument/2006/relationships/image" Target="../media/image69.png"/><Relationship Id="rId10" Type="http://schemas.openxmlformats.org/officeDocument/2006/relationships/image" Target="../media/image66.png"/><Relationship Id="rId19" Type="http://schemas.openxmlformats.org/officeDocument/2006/relationships/image" Target="../media/image8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Relationship Id="rId1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13" Type="http://schemas.openxmlformats.org/officeDocument/2006/relationships/image" Target="../media/image83.jpg"/><Relationship Id="rId3" Type="http://schemas.openxmlformats.org/officeDocument/2006/relationships/image" Target="../media/image73.gif"/><Relationship Id="rId7" Type="http://schemas.openxmlformats.org/officeDocument/2006/relationships/image" Target="../media/image77.jp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75.jpeg"/><Relationship Id="rId15" Type="http://schemas.microsoft.com/office/2007/relationships/hdphoto" Target="../media/hdphoto9.wdp"/><Relationship Id="rId10" Type="http://schemas.openxmlformats.org/officeDocument/2006/relationships/image" Target="../media/image80.png"/><Relationship Id="rId4" Type="http://schemas.openxmlformats.org/officeDocument/2006/relationships/image" Target="../media/image74.jpeg"/><Relationship Id="rId9" Type="http://schemas.openxmlformats.org/officeDocument/2006/relationships/image" Target="../media/image79.jpeg"/><Relationship Id="rId1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84.png"/><Relationship Id="rId4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microsoft.com/office/2007/relationships/hdphoto" Target="../media/hdphoto9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6.png"/><Relationship Id="rId5" Type="http://schemas.openxmlformats.org/officeDocument/2006/relationships/diagramData" Target="../diagrams/data1.xml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6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7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2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722"/>
          <a:stretch/>
        </p:blipFill>
        <p:spPr>
          <a:xfrm>
            <a:off x="0" y="-1"/>
            <a:ext cx="9144000" cy="13308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5448641"/>
            <a:ext cx="9144000" cy="14863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859"/>
            <a:ext cx="9144000" cy="41177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622387"/>
            <a:ext cx="9144000" cy="2074092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8142" y="5521068"/>
            <a:ext cx="6858000" cy="1210866"/>
          </a:xfrm>
        </p:spPr>
        <p:txBody>
          <a:bodyPr>
            <a:normAutofit fontScale="90000"/>
          </a:bodyPr>
          <a:lstStyle/>
          <a:p>
            <a:r>
              <a:rPr lang="id-ID" sz="2400" b="1" dirty="0">
                <a:solidFill>
                  <a:srgbClr val="FFFF00"/>
                </a:solidFill>
              </a:rPr>
              <a:t>Prof. </a:t>
            </a:r>
            <a:r>
              <a:rPr lang="en-US" sz="2400" b="1" dirty="0">
                <a:solidFill>
                  <a:srgbClr val="FFFF00"/>
                </a:solidFill>
              </a:rPr>
              <a:t>M</a:t>
            </a:r>
            <a:r>
              <a:rPr lang="id-ID" sz="2400" b="1" dirty="0">
                <a:solidFill>
                  <a:srgbClr val="FFFF00"/>
                </a:solidFill>
              </a:rPr>
              <a:t>uliaman D. Hadad, Ph.D</a:t>
            </a:r>
            <a:br>
              <a:rPr lang="id-ID" sz="2400" b="1" dirty="0">
                <a:solidFill>
                  <a:srgbClr val="A50021"/>
                </a:solidFill>
              </a:rPr>
            </a:br>
            <a:r>
              <a:rPr lang="en-US" sz="2000" b="1" dirty="0">
                <a:solidFill>
                  <a:srgbClr val="34A3C6"/>
                </a:solidFill>
              </a:rPr>
              <a:t>Ambassador of the Embassy of The Republic of Indonesia </a:t>
            </a:r>
            <a:br>
              <a:rPr lang="en-US" sz="2000" b="1" dirty="0">
                <a:solidFill>
                  <a:srgbClr val="34A3C6"/>
                </a:solidFill>
              </a:rPr>
            </a:br>
            <a:r>
              <a:rPr lang="en-US" sz="2000" b="1" dirty="0">
                <a:solidFill>
                  <a:srgbClr val="34A3C6"/>
                </a:solidFill>
              </a:rPr>
              <a:t>to Switzerland and Liechtenstein</a:t>
            </a:r>
            <a:br>
              <a:rPr lang="en-US" sz="2400" b="1" dirty="0">
                <a:solidFill>
                  <a:srgbClr val="A50021"/>
                </a:solidFill>
              </a:rPr>
            </a:b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139" y="135402"/>
            <a:ext cx="913326" cy="9480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054000"/>
            <a:ext cx="8974316" cy="12108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85950" indent="-1885950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Global Financial Reform and Crisis</a:t>
            </a:r>
          </a:p>
          <a:p>
            <a:pPr marL="1885950" indent="-1885950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Management Protocols:</a:t>
            </a:r>
          </a:p>
          <a:p>
            <a:pPr marL="1885950" indent="-1885950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Indonesia’s Experience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8142" y="6402303"/>
            <a:ext cx="6858000" cy="394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>
                <a:solidFill>
                  <a:schemeClr val="bg1"/>
                </a:solidFill>
              </a:rPr>
              <a:t> World Trade Institute, </a:t>
            </a:r>
            <a:r>
              <a:rPr lang="id-ID" sz="1800" b="1" dirty="0">
                <a:solidFill>
                  <a:schemeClr val="bg1"/>
                </a:solidFill>
              </a:rPr>
              <a:t>Bern, </a:t>
            </a:r>
            <a:r>
              <a:rPr lang="en-GB" sz="1800" b="1" dirty="0">
                <a:solidFill>
                  <a:schemeClr val="bg1"/>
                </a:solidFill>
              </a:rPr>
              <a:t>22</a:t>
            </a:r>
            <a:r>
              <a:rPr lang="id-ID" sz="1800" b="1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October</a:t>
            </a:r>
            <a:r>
              <a:rPr lang="id-ID" sz="1800" b="1" dirty="0">
                <a:solidFill>
                  <a:schemeClr val="bg1"/>
                </a:solidFill>
              </a:rPr>
              <a:t> 2018</a:t>
            </a:r>
            <a:endParaRPr lang="en-US" sz="1800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330858"/>
            <a:ext cx="9144000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0" y="5448641"/>
            <a:ext cx="9144000" cy="1965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781235" y="4346343"/>
            <a:ext cx="7439312" cy="1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81" y="903668"/>
            <a:ext cx="1653423" cy="165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74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5107385" y="722490"/>
            <a:ext cx="4249132" cy="256480"/>
          </a:xfrm>
          <a:prstGeom prst="rect">
            <a:avLst/>
          </a:prstGeom>
          <a:noFill/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0"/>
              </a:lnSpc>
            </a:pPr>
            <a:r>
              <a:rPr lang="en-US" sz="1800" b="1" spc="-10" dirty="0">
                <a:solidFill>
                  <a:schemeClr val="accent4">
                    <a:lumMod val="50000"/>
                  </a:schemeClr>
                </a:solidFill>
                <a:cs typeface="Calibri"/>
              </a:rPr>
              <a:t>Basel III Implementation in Indonesia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3173" y="0"/>
            <a:ext cx="533400" cy="244476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r"/>
            <a:fld id="{F90F944A-22A9-47D5-9F5D-03D237FC52C5}" type="slidenum">
              <a:rPr lang="en-US" sz="1800" smtClean="0">
                <a:solidFill>
                  <a:schemeClr val="tx1"/>
                </a:solidFill>
              </a:rPr>
              <a:pPr algn="r"/>
              <a:t>10</a:t>
            </a:fld>
            <a:endParaRPr lang="en-US" sz="1100" dirty="0">
              <a:solidFill>
                <a:schemeClr val="tx1"/>
              </a:solidFill>
            </a:endParaRPr>
          </a:p>
        </p:txBody>
      </p:sp>
      <p:graphicFrame>
        <p:nvGraphicFramePr>
          <p:cNvPr id="20" name="Content Placeholder 10"/>
          <p:cNvGraphicFramePr>
            <a:graphicFrameLocks/>
          </p:cNvGraphicFramePr>
          <p:nvPr>
            <p:extLst/>
          </p:nvPr>
        </p:nvGraphicFramePr>
        <p:xfrm>
          <a:off x="395536" y="1011357"/>
          <a:ext cx="8348291" cy="51130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1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8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7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6277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Regulation</a:t>
                      </a: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Status</a:t>
                      </a:r>
                      <a:endParaRPr lang="id-ID" sz="1400" dirty="0"/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Target</a:t>
                      </a:r>
                      <a:r>
                        <a:rPr lang="id-ID" sz="1400" baseline="0" dirty="0"/>
                        <a:t> </a:t>
                      </a:r>
                      <a:r>
                        <a:rPr lang="id-ID" sz="1400" dirty="0"/>
                        <a:t>Threshold</a:t>
                      </a:r>
                      <a:r>
                        <a:rPr lang="id-ID" sz="1400" baseline="0" dirty="0"/>
                        <a:t> </a:t>
                      </a:r>
                      <a:endParaRPr lang="id-ID" sz="1400" dirty="0"/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Fullfillment</a:t>
                      </a: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baseline="0" dirty="0"/>
                        <a:t>Current Threshold</a:t>
                      </a:r>
                      <a:endParaRPr lang="id-ID" sz="1400" dirty="0"/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/>
                        <a:t>Notes</a:t>
                      </a:r>
                    </a:p>
                  </a:txBody>
                  <a:tcPr marL="84406" marR="84406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d-ID" sz="1200" kern="1200" dirty="0"/>
                        <a:t>Countercyclical Capital Buffer </a:t>
                      </a:r>
                      <a:endParaRPr lang="id-ID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Regulation issued</a:t>
                      </a:r>
                      <a:endParaRPr lang="id-ID" sz="1200" dirty="0"/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/>
                        <a:t>Ranging from</a:t>
                      </a:r>
                    </a:p>
                    <a:p>
                      <a:pPr algn="ctr"/>
                      <a:r>
                        <a:rPr lang="id-ID" sz="1200" dirty="0"/>
                        <a:t>0%</a:t>
                      </a:r>
                      <a:r>
                        <a:rPr lang="id-ID" sz="1200" baseline="0" dirty="0"/>
                        <a:t> - 2.5%</a:t>
                      </a:r>
                      <a:endParaRPr lang="id-ID" sz="1200" dirty="0"/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baseline="0" dirty="0"/>
                        <a:t>In full</a:t>
                      </a:r>
                      <a:endParaRPr lang="id-ID" sz="1200" dirty="0"/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/>
                        <a:t>0%</a:t>
                      </a: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marL="185738" marR="0" indent="-185738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/>
                        <a:t>Regulation </a:t>
                      </a:r>
                      <a:r>
                        <a:rPr lang="id-ID" sz="1200" kern="1200" dirty="0"/>
                        <a:t>i</a:t>
                      </a:r>
                      <a:r>
                        <a:rPr lang="en-US" sz="1200" kern="1200" dirty="0" err="1"/>
                        <a:t>ssued</a:t>
                      </a:r>
                      <a:r>
                        <a:rPr lang="en-US" sz="1200" kern="1200" dirty="0"/>
                        <a:t> in 2016</a:t>
                      </a:r>
                    </a:p>
                    <a:p>
                      <a:pPr marL="185738" marR="0" indent="-185738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-ID" sz="1200" kern="1200" dirty="0"/>
                        <a:t>Threshold reviewed and set every 6 months</a:t>
                      </a:r>
                      <a:endParaRPr lang="id-ID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kern="1200" dirty="0"/>
                        <a:t>Net Stable Funding</a:t>
                      </a:r>
                      <a:r>
                        <a:rPr lang="id-ID" sz="1200" kern="1200" baseline="0" dirty="0"/>
                        <a:t> Ratio (NSFR)</a:t>
                      </a:r>
                      <a:endParaRPr lang="id-ID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Regulation issued</a:t>
                      </a:r>
                      <a:endParaRPr lang="id-ID" sz="1200" dirty="0"/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kern="1200" dirty="0"/>
                        <a:t>100%</a:t>
                      </a:r>
                      <a:endParaRPr lang="id-ID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baseline="0" dirty="0"/>
                        <a:t>In full</a:t>
                      </a:r>
                      <a:endParaRPr lang="id-ID" sz="1100" dirty="0"/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/>
                        <a:t>100%</a:t>
                      </a:r>
                      <a:endParaRPr lang="id-ID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/>
                        <a:t>Regulation issued </a:t>
                      </a:r>
                      <a:r>
                        <a:rPr lang="id-ID" sz="1100" kern="1200" dirty="0"/>
                        <a:t>in </a:t>
                      </a:r>
                      <a:r>
                        <a:rPr lang="en-US" sz="1100" kern="1200" dirty="0"/>
                        <a:t>July </a:t>
                      </a:r>
                      <a:r>
                        <a:rPr lang="id-ID" sz="1100" kern="1200" dirty="0"/>
                        <a:t>201</a:t>
                      </a:r>
                      <a:r>
                        <a:rPr lang="en-US" sz="1100" kern="1200" dirty="0"/>
                        <a:t>7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/>
                        <a:t>Regulation </a:t>
                      </a:r>
                      <a:r>
                        <a:rPr lang="id-ID" sz="1100" kern="1200" dirty="0"/>
                        <a:t>in</a:t>
                      </a:r>
                      <a:r>
                        <a:rPr lang="en-US" sz="1100" kern="1200" dirty="0"/>
                        <a:t> force since January 2018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d-ID" sz="1200" dirty="0"/>
                        <a:t>Liquidity Coverage Ratio (LCR)</a:t>
                      </a: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Regulation issued</a:t>
                      </a:r>
                      <a:endParaRPr lang="id-ID" sz="1200" dirty="0"/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/>
                        <a:t>100%</a:t>
                      </a: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/>
                        <a:t>Gradually</a:t>
                      </a: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/>
                        <a:t>90%</a:t>
                      </a: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Regulation issued in 2015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id-ID" sz="1200" dirty="0"/>
                        <a:t>Threshold</a:t>
                      </a:r>
                      <a:r>
                        <a:rPr lang="id-ID" sz="1200" baseline="0" dirty="0"/>
                        <a:t> to be applied </a:t>
                      </a:r>
                      <a:r>
                        <a:rPr lang="en-US" sz="1200" baseline="0" dirty="0"/>
                        <a:t>fully </a:t>
                      </a:r>
                      <a:r>
                        <a:rPr lang="id-ID" sz="1200" baseline="0" dirty="0"/>
                        <a:t>in Dec 2018</a:t>
                      </a:r>
                      <a:endParaRPr lang="id-ID" sz="1200" dirty="0"/>
                    </a:p>
                  </a:txBody>
                  <a:tcPr marL="84406" marR="84406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d-ID" sz="1200" dirty="0"/>
                        <a:t>D-SIBs capital surcharge </a:t>
                      </a: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Regulation issued</a:t>
                      </a:r>
                      <a:endParaRPr lang="id-ID" sz="1200" dirty="0"/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/>
                        <a:t>1% to  2.5% </a:t>
                      </a: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/>
                        <a:t>Gradual</a:t>
                      </a:r>
                      <a:r>
                        <a:rPr lang="id-ID" sz="1200" baseline="0" dirty="0"/>
                        <a:t>ly</a:t>
                      </a:r>
                      <a:endParaRPr lang="id-ID" sz="1200" dirty="0"/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/>
                        <a:t>0.25%</a:t>
                      </a:r>
                      <a:r>
                        <a:rPr lang="id-ID" sz="1200" baseline="0" dirty="0"/>
                        <a:t> to 0.625%</a:t>
                      </a:r>
                      <a:endParaRPr lang="id-ID" sz="12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Regulation </a:t>
                      </a:r>
                      <a:r>
                        <a:rPr lang="id-ID" sz="1200" dirty="0"/>
                        <a:t>i</a:t>
                      </a:r>
                      <a:r>
                        <a:rPr lang="en-US" sz="1200" dirty="0" err="1"/>
                        <a:t>ssued</a:t>
                      </a:r>
                      <a:r>
                        <a:rPr lang="en-US" sz="1200" dirty="0"/>
                        <a:t> in 2015</a:t>
                      </a:r>
                    </a:p>
                    <a:p>
                      <a:pPr marL="185738" marR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-ID" sz="1200" dirty="0"/>
                        <a:t>Threshold</a:t>
                      </a:r>
                      <a:r>
                        <a:rPr lang="id-ID" sz="1200" baseline="0" dirty="0"/>
                        <a:t> to be applied </a:t>
                      </a:r>
                      <a:r>
                        <a:rPr lang="en-US" sz="1200" baseline="0" dirty="0"/>
                        <a:t>fully </a:t>
                      </a:r>
                      <a:r>
                        <a:rPr lang="id-ID" sz="1200" baseline="0" dirty="0"/>
                        <a:t>in Jan 2019</a:t>
                      </a:r>
                      <a:endParaRPr lang="id-ID" sz="1200" dirty="0"/>
                    </a:p>
                    <a:p>
                      <a:pPr marL="185738" indent="-185738" algn="l">
                        <a:buFont typeface="Arial" panose="020B0604020202020204" pitchFamily="34" charset="0"/>
                        <a:buChar char="•"/>
                      </a:pPr>
                      <a:r>
                        <a:rPr lang="id-ID" sz="1200" dirty="0"/>
                        <a:t>Threshold</a:t>
                      </a:r>
                      <a:r>
                        <a:rPr lang="id-ID" sz="1200" baseline="0" dirty="0"/>
                        <a:t> varies between bucket categories</a:t>
                      </a:r>
                      <a:endParaRPr lang="id-ID" sz="1200" dirty="0"/>
                    </a:p>
                  </a:txBody>
                  <a:tcPr marL="84406" marR="84406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kern="1200" dirty="0"/>
                        <a:t>Conservation Buffer</a:t>
                      </a:r>
                      <a:r>
                        <a:rPr lang="id-ID" sz="1200" kern="1200" dirty="0"/>
                        <a:t>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Regulation issued</a:t>
                      </a:r>
                      <a:endParaRPr lang="id-ID" sz="1200" dirty="0"/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/>
                        <a:t>2.5%</a:t>
                      </a: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/>
                        <a:t>Gradual</a:t>
                      </a:r>
                      <a:r>
                        <a:rPr lang="id-ID" sz="1200" baseline="0" dirty="0"/>
                        <a:t>ly</a:t>
                      </a:r>
                      <a:endParaRPr lang="id-ID" sz="1200" dirty="0"/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1.</a:t>
                      </a:r>
                      <a:r>
                        <a:rPr lang="id-ID" sz="1200" dirty="0"/>
                        <a:t>87</a:t>
                      </a:r>
                      <a:r>
                        <a:rPr lang="en-US" sz="1200" dirty="0"/>
                        <a:t>5% </a:t>
                      </a:r>
                      <a:endParaRPr lang="id-ID" sz="1200" dirty="0"/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marL="185738" indent="-185738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/>
                        <a:t>Regulation </a:t>
                      </a:r>
                      <a:r>
                        <a:rPr lang="id-ID" sz="1200" kern="1200" dirty="0"/>
                        <a:t>i</a:t>
                      </a:r>
                      <a:r>
                        <a:rPr lang="en-US" sz="1200" kern="1200" dirty="0" err="1"/>
                        <a:t>ssued</a:t>
                      </a:r>
                      <a:r>
                        <a:rPr lang="en-US" sz="1200" kern="1200" dirty="0"/>
                        <a:t> in 2016</a:t>
                      </a:r>
                    </a:p>
                    <a:p>
                      <a:pPr marL="185738" indent="-185738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id-ID" sz="1200" kern="1200" dirty="0"/>
                        <a:t>Threshold </a:t>
                      </a:r>
                      <a:r>
                        <a:rPr lang="en-US" sz="1200" kern="1200" dirty="0"/>
                        <a:t>gradually increasing annually </a:t>
                      </a:r>
                    </a:p>
                    <a:p>
                      <a:pPr marL="185738" indent="-185738" algn="l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/>
                        <a:t>Threshold </a:t>
                      </a:r>
                      <a:r>
                        <a:rPr lang="id-ID" sz="1200" kern="1200" dirty="0"/>
                        <a:t>to</a:t>
                      </a:r>
                      <a:r>
                        <a:rPr lang="en-US" sz="1200" kern="1200" dirty="0"/>
                        <a:t> be applied</a:t>
                      </a:r>
                      <a:r>
                        <a:rPr lang="id-ID" sz="1200" kern="1200" dirty="0"/>
                        <a:t> </a:t>
                      </a:r>
                      <a:r>
                        <a:rPr lang="en-US" sz="1200" kern="1200" dirty="0"/>
                        <a:t>f</a:t>
                      </a:r>
                      <a:r>
                        <a:rPr lang="id-ID" sz="1200" kern="1200" dirty="0"/>
                        <a:t>ull</a:t>
                      </a:r>
                      <a:r>
                        <a:rPr lang="en-US" sz="1200" kern="1200" dirty="0"/>
                        <a:t>y</a:t>
                      </a:r>
                      <a:r>
                        <a:rPr lang="id-ID" sz="1200" kern="1200" dirty="0"/>
                        <a:t> in Jan 2019  </a:t>
                      </a:r>
                      <a:endParaRPr lang="id-ID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d-ID" sz="1200" dirty="0"/>
                        <a:t>Leverage Ratio </a:t>
                      </a: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CP published</a:t>
                      </a:r>
                      <a:endParaRPr lang="id-ID" sz="1200" dirty="0"/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/>
                        <a:t>3%</a:t>
                      </a: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 full</a:t>
                      </a:r>
                      <a:endParaRPr lang="id-ID" sz="1200" dirty="0"/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3%</a:t>
                      </a:r>
                      <a:endParaRPr lang="id-ID" sz="1200" dirty="0"/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marL="171450" marR="0" indent="-17145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/>
                        <a:t>CP b</a:t>
                      </a:r>
                      <a:r>
                        <a:rPr lang="id-ID" sz="1200" kern="1200" dirty="0"/>
                        <a:t>ased on 2014 BCBS</a:t>
                      </a:r>
                      <a:r>
                        <a:rPr lang="en-US" sz="1200" kern="1200" dirty="0"/>
                        <a:t>’ Leverage Ratio</a:t>
                      </a:r>
                      <a:r>
                        <a:rPr lang="id-ID" sz="1200" kern="1200" dirty="0"/>
                        <a:t> Standard</a:t>
                      </a:r>
                      <a:r>
                        <a:rPr lang="en-US" sz="1200" kern="1200" dirty="0"/>
                        <a:t> published in 2014</a:t>
                      </a:r>
                      <a:endParaRPr lang="id-ID" sz="1200" kern="1200" dirty="0"/>
                    </a:p>
                    <a:p>
                      <a:pPr marL="171450" indent="-171450" algn="l" defTabSz="779252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/>
                        <a:t>Regulation </a:t>
                      </a:r>
                      <a:r>
                        <a:rPr lang="id-ID" sz="1200" kern="1200" dirty="0"/>
                        <a:t>to</a:t>
                      </a:r>
                      <a:r>
                        <a:rPr lang="id-ID" sz="1200" kern="1200" baseline="0" dirty="0"/>
                        <a:t> be issued</a:t>
                      </a:r>
                      <a:r>
                        <a:rPr lang="id-ID" sz="1200" kern="1200" dirty="0"/>
                        <a:t> in 2019 integrating BCBS’ 2017 amendments</a:t>
                      </a:r>
                      <a:endParaRPr lang="id-ID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BBF52427-61ED-469A-BE61-63A0C93358C4}"/>
              </a:ext>
            </a:extLst>
          </p:cNvPr>
          <p:cNvSpPr txBox="1">
            <a:spLocks/>
          </p:cNvSpPr>
          <p:nvPr/>
        </p:nvSpPr>
        <p:spPr bwMode="auto">
          <a:xfrm>
            <a:off x="0" y="288573"/>
            <a:ext cx="9143999" cy="4212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51448" tIns="25724" rIns="51448" bIns="25724" rtlCol="0">
            <a:spAutoFit/>
          </a:bodyPr>
          <a:lstStyle>
            <a:defPPr>
              <a:defRPr lang="en-US"/>
            </a:defPPr>
            <a:lvl1pPr marL="0" indent="0" defTabSz="91440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5400" b="1" i="1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177793" algn="ctr">
              <a:spcAft>
                <a:spcPts val="0"/>
              </a:spcAft>
            </a:pPr>
            <a:r>
              <a:rPr lang="en-GB" altLang="en-US" sz="2400" i="0" dirty="0">
                <a:solidFill>
                  <a:srgbClr val="FF0000"/>
                </a:solidFill>
                <a:latin typeface="Candara" panose="020E0502030303020204" pitchFamily="34" charset="0"/>
              </a:rPr>
              <a:t>III. What Indonesia has done</a:t>
            </a:r>
          </a:p>
        </p:txBody>
      </p:sp>
      <p:pic>
        <p:nvPicPr>
          <p:cNvPr id="9" name="Picture 2" descr="C:\Users\salim.darmadi\Pictures\bank_building_business_courthouse_economy_finance_investment_loan_management_office-512.png">
            <a:extLst>
              <a:ext uri="{FF2B5EF4-FFF2-40B4-BE49-F238E27FC236}">
                <a16:creationId xmlns:a16="http://schemas.microsoft.com/office/drawing/2014/main" id="{90D9EC33-448F-4DA3-A9C2-AF4046535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17" y="218082"/>
            <a:ext cx="703858" cy="5622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920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3173" y="0"/>
            <a:ext cx="533400" cy="244476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r"/>
            <a:fld id="{F90F944A-22A9-47D5-9F5D-03D237FC52C5}" type="slidenum">
              <a:rPr lang="en-US" sz="1800" smtClean="0">
                <a:solidFill>
                  <a:schemeClr val="tx1"/>
                </a:solidFill>
              </a:rPr>
              <a:pPr algn="r"/>
              <a:t>11</a:t>
            </a:fld>
            <a:endParaRPr lang="en-US" sz="1100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10"/>
          <p:cNvGraphicFramePr>
            <a:graphicFrameLocks/>
          </p:cNvGraphicFramePr>
          <p:nvPr>
            <p:extLst/>
          </p:nvPr>
        </p:nvGraphicFramePr>
        <p:xfrm>
          <a:off x="322310" y="1091276"/>
          <a:ext cx="8429803" cy="25922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09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8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959"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Regulation</a:t>
                      </a: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/>
                        <a:t>Status</a:t>
                      </a:r>
                      <a:endParaRPr lang="id-ID" sz="1800" dirty="0"/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Notes</a:t>
                      </a:r>
                    </a:p>
                  </a:txBody>
                  <a:tcPr marL="84406" marR="84406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7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Credit Valuation Adjustment</a:t>
                      </a:r>
                      <a:r>
                        <a:rPr lang="id-ID" sz="1400" kern="1200" dirty="0"/>
                        <a:t> (CVA) </a:t>
                      </a:r>
                      <a:endParaRPr lang="id-ID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Regulation issued</a:t>
                      </a:r>
                      <a:endParaRPr lang="id-ID" sz="1400" dirty="0"/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/>
                        <a:t>Regulation </a:t>
                      </a:r>
                      <a:r>
                        <a:rPr lang="id-ID" sz="1400" kern="1200" dirty="0"/>
                        <a:t>i</a:t>
                      </a:r>
                      <a:r>
                        <a:rPr lang="en-US" sz="1400" kern="1200" dirty="0" err="1"/>
                        <a:t>ssued</a:t>
                      </a:r>
                      <a:r>
                        <a:rPr lang="en-US" sz="1400" kern="1200" dirty="0"/>
                        <a:t> in 2016 (for </a:t>
                      </a:r>
                      <a:r>
                        <a:rPr lang="id-ID" sz="1400" kern="1200" dirty="0"/>
                        <a:t>2011</a:t>
                      </a:r>
                      <a:r>
                        <a:rPr lang="en-US" sz="1400" kern="1200" dirty="0"/>
                        <a:t> standard)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/>
                        <a:t>Standardised</a:t>
                      </a:r>
                      <a:r>
                        <a:rPr lang="en-US" sz="1400" kern="1200" dirty="0"/>
                        <a:t> Approach for Counterparty Credit Risk (SA-CCR)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Regulation issued</a:t>
                      </a:r>
                      <a:endParaRPr lang="id-ID" sz="1400" dirty="0"/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/>
                        <a:t>Regulation issued in September 2017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/>
                        <a:t>Regulation in force </a:t>
                      </a:r>
                      <a:r>
                        <a:rPr lang="id-ID" sz="1200" kern="1200" dirty="0"/>
                        <a:t>as of</a:t>
                      </a:r>
                      <a:r>
                        <a:rPr lang="en-US" sz="1200" kern="1200" baseline="0" dirty="0"/>
                        <a:t> January 2018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kern="1200" dirty="0"/>
                        <a:t>Interest Risk Rate in The Banking Book (IRRBB)</a:t>
                      </a:r>
                      <a:endParaRPr lang="id-ID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CP published</a:t>
                      </a:r>
                      <a:endParaRPr lang="id-ID" sz="1400" dirty="0"/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/>
                        <a:t>CP published in June 2017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-ID" sz="1200" kern="1200" baseline="0" dirty="0"/>
                        <a:t>T</a:t>
                      </a:r>
                      <a:r>
                        <a:rPr lang="en-US" sz="1200" kern="1200" baseline="0" dirty="0"/>
                        <a:t>o be issued in Q3 2018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-ID" sz="1200" kern="1200" baseline="0" dirty="0"/>
                        <a:t>Banks to first report based on</a:t>
                      </a:r>
                      <a:r>
                        <a:rPr lang="en-US" sz="1200" kern="1200" baseline="0" dirty="0"/>
                        <a:t> June 2019</a:t>
                      </a:r>
                      <a:r>
                        <a:rPr lang="id-ID" sz="1200" kern="1200" baseline="0" dirty="0"/>
                        <a:t> data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kern="1200" dirty="0"/>
                        <a:t>Large Exposures (LEX)</a:t>
                      </a:r>
                      <a:endParaRPr lang="id-ID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CP published</a:t>
                      </a:r>
                      <a:endParaRPr lang="id-ID" sz="1400" dirty="0"/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/>
                        <a:t>CP published in September 2017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d-ID" sz="1200" kern="1200" dirty="0"/>
                        <a:t>T</a:t>
                      </a:r>
                      <a:r>
                        <a:rPr lang="en-US" sz="1200" kern="1200" dirty="0"/>
                        <a:t>o be issued </a:t>
                      </a:r>
                      <a:r>
                        <a:rPr lang="id-ID" sz="1200" kern="1200" dirty="0"/>
                        <a:t>in Q</a:t>
                      </a:r>
                      <a:r>
                        <a:rPr lang="en-US" sz="1200" kern="1200" dirty="0"/>
                        <a:t>4</a:t>
                      </a:r>
                      <a:r>
                        <a:rPr lang="id-ID" sz="1200" kern="1200" dirty="0"/>
                        <a:t> 2018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ject 3"/>
          <p:cNvSpPr/>
          <p:nvPr/>
        </p:nvSpPr>
        <p:spPr>
          <a:xfrm>
            <a:off x="2572" y="3878807"/>
            <a:ext cx="9144001" cy="688975"/>
          </a:xfrm>
          <a:custGeom>
            <a:avLst/>
            <a:gdLst/>
            <a:ahLst/>
            <a:cxnLst/>
            <a:rect l="l" t="t" r="r" b="b"/>
            <a:pathLst>
              <a:path w="8269605" h="688975">
                <a:moveTo>
                  <a:pt x="0" y="688848"/>
                </a:moveTo>
                <a:lnTo>
                  <a:pt x="8269224" y="688848"/>
                </a:lnTo>
                <a:lnTo>
                  <a:pt x="8269224" y="0"/>
                </a:lnTo>
                <a:lnTo>
                  <a:pt x="0" y="0"/>
                </a:lnTo>
                <a:lnTo>
                  <a:pt x="0" y="68884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4023239"/>
            <a:ext cx="3459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altLang="en-US" sz="2000" b="1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  <a:ea typeface="Segoe UI Light" pitchFamily="34" charset="0"/>
                <a:cs typeface="Segoe UI Light" pitchFamily="34" charset="0"/>
              </a:rPr>
              <a:t>Finalising Post Crisis Reforms 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Candara" pitchFamily="34" charset="0"/>
              <a:ea typeface="Segoe UI Light" pitchFamily="34" charset="0"/>
              <a:cs typeface="Segoe UI Light" pitchFamily="34" charset="0"/>
            </a:endParaRPr>
          </a:p>
        </p:txBody>
      </p:sp>
      <p:graphicFrame>
        <p:nvGraphicFramePr>
          <p:cNvPr id="9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679725"/>
              </p:ext>
            </p:extLst>
          </p:nvPr>
        </p:nvGraphicFramePr>
        <p:xfrm>
          <a:off x="345068" y="4637822"/>
          <a:ext cx="8459008" cy="21107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73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8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0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1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203">
                <a:tc>
                  <a:txBody>
                    <a:bodyPr/>
                    <a:lstStyle/>
                    <a:p>
                      <a:pPr algn="ctr"/>
                      <a:r>
                        <a:rPr lang="id-ID" sz="1500" dirty="0"/>
                        <a:t>Regulation</a:t>
                      </a:r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baseline="0" dirty="0"/>
                        <a:t>Status  </a:t>
                      </a:r>
                      <a:endParaRPr lang="id-ID" sz="1500" dirty="0"/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dirty="0"/>
                        <a:t>Implementation</a:t>
                      </a:r>
                      <a:r>
                        <a:rPr lang="id-ID" sz="1500" baseline="0" dirty="0"/>
                        <a:t> Target</a:t>
                      </a:r>
                      <a:endParaRPr lang="id-ID" sz="1500" dirty="0"/>
                    </a:p>
                  </a:txBody>
                  <a:tcPr marL="84406" marR="84406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dirty="0"/>
                        <a:t>Notes</a:t>
                      </a:r>
                    </a:p>
                  </a:txBody>
                  <a:tcPr marL="84406" marR="84406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lvl="0" algn="l"/>
                      <a:r>
                        <a:rPr lang="id-ID" sz="1500" dirty="0"/>
                        <a:t>Revised operational risk framework</a:t>
                      </a:r>
                      <a:endParaRPr lang="en-US" sz="1500" dirty="0"/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CP published</a:t>
                      </a:r>
                      <a:endParaRPr lang="id-ID" sz="1500" b="0" dirty="0"/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dirty="0"/>
                        <a:t>2022</a:t>
                      </a: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/>
                        <a:t>C</a:t>
                      </a:r>
                      <a:r>
                        <a:rPr lang="id-ID" sz="1500" dirty="0"/>
                        <a:t>P </a:t>
                      </a:r>
                      <a:r>
                        <a:rPr lang="en-US" sz="1500" dirty="0"/>
                        <a:t>published </a:t>
                      </a:r>
                      <a:r>
                        <a:rPr lang="en-US" sz="1500"/>
                        <a:t>in June 2018</a:t>
                      </a:r>
                      <a:endParaRPr lang="en-US" sz="1500" dirty="0"/>
                    </a:p>
                  </a:txBody>
                  <a:tcPr marL="84406" marR="84406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 indent="0" algn="l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/>
                        <a:t>Revisions to standardized approach for credit risk</a:t>
                      </a:r>
                      <a:endParaRPr lang="id-ID" sz="1500" dirty="0"/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dirty="0"/>
                        <a:t>Under </a:t>
                      </a:r>
                      <a:r>
                        <a:rPr lang="en-US" sz="1500" dirty="0"/>
                        <a:t>s</a:t>
                      </a:r>
                      <a:r>
                        <a:rPr lang="id-ID" sz="1500" dirty="0"/>
                        <a:t>tudy</a:t>
                      </a: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dirty="0"/>
                        <a:t>2022</a:t>
                      </a: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/>
                        <a:t>C</a:t>
                      </a:r>
                      <a:r>
                        <a:rPr lang="id-ID" sz="1500" dirty="0"/>
                        <a:t>P</a:t>
                      </a:r>
                      <a:r>
                        <a:rPr lang="en-US" sz="1500" dirty="0"/>
                        <a:t> to be published in Q4 2018</a:t>
                      </a:r>
                    </a:p>
                  </a:txBody>
                  <a:tcPr marL="84406" marR="84406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lvl="0" algn="l"/>
                      <a:r>
                        <a:rPr lang="en-US" sz="1500" dirty="0"/>
                        <a:t>Revised C</a:t>
                      </a:r>
                      <a:r>
                        <a:rPr lang="id-ID" sz="1500" dirty="0"/>
                        <a:t>VA </a:t>
                      </a:r>
                      <a:r>
                        <a:rPr lang="en-US" sz="1500" dirty="0"/>
                        <a:t>framework</a:t>
                      </a: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dirty="0"/>
                        <a:t>Under study</a:t>
                      </a: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dirty="0"/>
                        <a:t>2022 </a:t>
                      </a: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500" dirty="0"/>
                        <a:t>-</a:t>
                      </a:r>
                      <a:endParaRPr lang="id-ID" sz="1500" dirty="0"/>
                    </a:p>
                  </a:txBody>
                  <a:tcPr marL="84406" marR="84406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d-ID" sz="1500" kern="1200" dirty="0"/>
                        <a:t>Leverage ratio</a:t>
                      </a:r>
                      <a:endParaRPr lang="id-ID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dirty="0"/>
                        <a:t>Under study</a:t>
                      </a: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500" dirty="0"/>
                        <a:t>2019</a:t>
                      </a:r>
                    </a:p>
                  </a:txBody>
                  <a:tcPr marL="84406" marR="84406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-</a:t>
                      </a:r>
                      <a:endParaRPr lang="id-ID" sz="1500" dirty="0"/>
                    </a:p>
                  </a:txBody>
                  <a:tcPr marL="84406" marR="84406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object 11">
            <a:extLst>
              <a:ext uri="{FF2B5EF4-FFF2-40B4-BE49-F238E27FC236}">
                <a16:creationId xmlns:a16="http://schemas.microsoft.com/office/drawing/2014/main" id="{383A0347-1754-4AF8-BF84-7F334D925CED}"/>
              </a:ext>
            </a:extLst>
          </p:cNvPr>
          <p:cNvSpPr txBox="1"/>
          <p:nvPr/>
        </p:nvSpPr>
        <p:spPr>
          <a:xfrm>
            <a:off x="5107385" y="722490"/>
            <a:ext cx="4249132" cy="256480"/>
          </a:xfrm>
          <a:prstGeom prst="rect">
            <a:avLst/>
          </a:prstGeom>
          <a:noFill/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0"/>
              </a:lnSpc>
            </a:pPr>
            <a:r>
              <a:rPr lang="en-US" sz="1800" b="1" spc="-10" dirty="0">
                <a:solidFill>
                  <a:schemeClr val="accent4">
                    <a:lumMod val="50000"/>
                  </a:schemeClr>
                </a:solidFill>
                <a:cs typeface="Calibri"/>
              </a:rPr>
              <a:t>Basel III Implementation in Indonesia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C56D220-A7BB-4323-98B7-3F46C0C43C5C}"/>
              </a:ext>
            </a:extLst>
          </p:cNvPr>
          <p:cNvSpPr txBox="1">
            <a:spLocks/>
          </p:cNvSpPr>
          <p:nvPr/>
        </p:nvSpPr>
        <p:spPr bwMode="auto">
          <a:xfrm>
            <a:off x="0" y="288573"/>
            <a:ext cx="9143999" cy="4212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51448" tIns="25724" rIns="51448" bIns="25724" rtlCol="0">
            <a:spAutoFit/>
          </a:bodyPr>
          <a:lstStyle>
            <a:defPPr>
              <a:defRPr lang="en-US"/>
            </a:defPPr>
            <a:lvl1pPr marL="0" indent="0" defTabSz="91440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5400" b="1" i="1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177793" algn="ctr">
              <a:spcAft>
                <a:spcPts val="0"/>
              </a:spcAft>
            </a:pPr>
            <a:r>
              <a:rPr lang="en-GB" altLang="en-US" sz="2400" i="0" dirty="0">
                <a:solidFill>
                  <a:srgbClr val="FF0000"/>
                </a:solidFill>
                <a:latin typeface="Candara" panose="020E0502030303020204" pitchFamily="34" charset="0"/>
              </a:rPr>
              <a:t>III. What Indonesia has done</a:t>
            </a:r>
          </a:p>
        </p:txBody>
      </p:sp>
      <p:pic>
        <p:nvPicPr>
          <p:cNvPr id="15" name="Picture 2" descr="C:\Users\salim.darmadi\Pictures\bank_building_business_courthouse_economy_finance_investment_loan_management_office-512.png">
            <a:extLst>
              <a:ext uri="{FF2B5EF4-FFF2-40B4-BE49-F238E27FC236}">
                <a16:creationId xmlns:a16="http://schemas.microsoft.com/office/drawing/2014/main" id="{BAFF6B0D-E54F-4AD6-B37C-90037E963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17" y="218082"/>
            <a:ext cx="703858" cy="5622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555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 bwMode="auto">
          <a:xfrm>
            <a:off x="0" y="1128713"/>
            <a:ext cx="9144000" cy="6059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51448" tIns="25724" rIns="51448" bIns="25724" rtlCol="0">
            <a:spAutoFit/>
          </a:bodyPr>
          <a:lstStyle>
            <a:defPPr>
              <a:defRPr lang="en-US"/>
            </a:defPPr>
            <a:lvl1pPr marL="0" indent="0" defTabSz="91440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5400" b="1" i="1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  <a:ea typeface="Segoe UI Light" pitchFamily="34" charset="0"/>
                <a:cs typeface="Segoe UI Light" pitchFamily="34" charset="0"/>
              </a:rPr>
              <a:t>INDONESIA’S FINANCIAL SYSTEM SAFETY NETS</a:t>
            </a: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3173" y="0"/>
            <a:ext cx="533400" cy="244476"/>
          </a:xfrm>
        </p:spPr>
        <p:txBody>
          <a:bodyPr>
            <a:noAutofit/>
          </a:bodyPr>
          <a:lstStyle/>
          <a:p>
            <a:pPr algn="r"/>
            <a:fld id="{F90F944A-22A9-47D5-9F5D-03D237FC52C5}" type="slidenum">
              <a:rPr lang="en-US" sz="1800" smtClean="0">
                <a:solidFill>
                  <a:schemeClr val="tx1"/>
                </a:solidFill>
              </a:rPr>
              <a:pPr algn="r"/>
              <a:t>12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736" y="1787901"/>
            <a:ext cx="8852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1600" b="1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new Law on the Prevention &amp; Resolution of Financial System Crisis was enacted in 2016, providing a legal basis for relevant authorities to maintain national financial system stability.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0847" y="2600723"/>
            <a:ext cx="2736305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Scope of the Law</a:t>
            </a:r>
            <a:endParaRPr lang="en-US" sz="1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Prevention (surveillance &amp; maintenance of financial system stability)</a:t>
            </a:r>
            <a:endParaRPr lang="id-ID" sz="1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Resolution of financial system crisis</a:t>
            </a:r>
            <a:endParaRPr lang="id-ID" sz="1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Resolution of problem systemic banks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71168" y="2600570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Main Principles of the Law</a:t>
            </a:r>
            <a:endParaRPr lang="en-U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70" y="5779348"/>
            <a:ext cx="1668254" cy="7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2949205" y="5747071"/>
            <a:ext cx="0" cy="81414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400" y="5717691"/>
            <a:ext cx="809495" cy="77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http://ppkk.unair.ac.id/public/images/sponsor-acf/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248" y="5765716"/>
            <a:ext cx="723489" cy="72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064" y="5765716"/>
            <a:ext cx="963385" cy="71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3" y="3103197"/>
            <a:ext cx="534391" cy="534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6641" y1="38672" x2="56641" y2="38672"/>
                        <a14:foregroundMark x1="69141" y1="32227" x2="69141" y2="32227"/>
                        <a14:foregroundMark x1="81445" y1="18555" x2="81445" y2="18555"/>
                        <a14:foregroundMark x1="81055" y1="60156" x2="81055" y2="60156"/>
                        <a14:foregroundMark x1="70898" y1="70898" x2="70898" y2="70898"/>
                        <a14:foregroundMark x1="56641" y1="77344" x2="56641" y2="77344"/>
                        <a14:foregroundMark x1="43945" y1="83984" x2="43945" y2="83984"/>
                        <a14:foregroundMark x1="33203" y1="86328" x2="33203" y2="86328"/>
                        <a14:foregroundMark x1="20898" y1="86523" x2="20898" y2="86523"/>
                        <a14:foregroundMark x1="10156" y1="86523" x2="10156" y2="86523"/>
                        <a14:foregroundMark x1="21289" y1="44922" x2="21289" y2="44922"/>
                        <a14:foregroundMark x1="30469" y1="47070" x2="30469" y2="47070"/>
                        <a14:foregroundMark x1="40234" y1="46484" x2="40234" y2="4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21" y="4183912"/>
            <a:ext cx="544632" cy="54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 descr="http://www.small-business-web.com/wp-content/uploads/2015/07/icon_gears2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9" y="4973853"/>
            <a:ext cx="641655" cy="64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/>
          <p:cNvCxnSpPr/>
          <p:nvPr/>
        </p:nvCxnSpPr>
        <p:spPr>
          <a:xfrm flipH="1">
            <a:off x="1116000" y="3004901"/>
            <a:ext cx="2840" cy="924234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24677" y="4163910"/>
            <a:ext cx="0" cy="5969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16000" y="4976834"/>
            <a:ext cx="0" cy="59690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7" descr="Image result for coordination icon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208" y="4112738"/>
            <a:ext cx="621875" cy="62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918886" y="4040730"/>
            <a:ext cx="1412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Enhancing banking supervision</a:t>
            </a:r>
            <a:endParaRPr lang="id-ID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8008" y1="40527" x2="8008" y2="40527"/>
                        <a14:foregroundMark x1="94141" y1="42676" x2="94141" y2="42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026" y="4976834"/>
            <a:ext cx="669230" cy="66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940871" y="5142172"/>
            <a:ext cx="1147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Bail</a:t>
            </a:r>
            <a:r>
              <a:rPr lang="en-US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</a:t>
            </a:r>
            <a:r>
              <a:rPr lang="id-ID" sz="16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21445" y="3057401"/>
            <a:ext cx="2030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Strengthening coordination of 4 institutions</a:t>
            </a:r>
            <a:endParaRPr lang="id-ID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4" name="Picture 29" descr="Image result for key icon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49" y="4197867"/>
            <a:ext cx="599095" cy="59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7507133" y="4108828"/>
            <a:ext cx="1460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President’s control</a:t>
            </a:r>
            <a:endParaRPr lang="id-ID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44597" y="3098138"/>
            <a:ext cx="1630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More thorough resolution methods</a:t>
            </a:r>
            <a:endParaRPr lang="id-ID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7" name="Picture 32" descr="http://www.pinnacleintegratedmedicine.com/media/1058/pinnacle-integrated-medicine-care-coordination-icon.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9645" y1="23859" x2="29645" y2="23859"/>
                        <a14:foregroundMark x1="86848" y1="56639" x2="86848" y2="56639"/>
                        <a14:foregroundMark x1="64509" y1="96473" x2="64509" y2="96473"/>
                        <a14:foregroundMark x1="6472" y1="71784" x2="6472" y2="71784"/>
                        <a14:foregroundMark x1="56367" y1="92946" x2="56367" y2="92946"/>
                        <a14:foregroundMark x1="26514" y1="22199" x2="26514" y2="22199"/>
                        <a14:backgroundMark x1="87891" y1="9544" x2="87891" y2="9544"/>
                        <a14:backgroundMark x1="69729" y1="25726" x2="69729" y2="257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299" y="3057401"/>
            <a:ext cx="820601" cy="82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http://www.hacerpanencasa.com/blog/wp-content/uploads/1091.pn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11" y="3338446"/>
            <a:ext cx="482425" cy="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7"/>
          <p:cNvPicPr>
            <a:picLocks noChangeAspect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141" y="5717691"/>
            <a:ext cx="1474794" cy="80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ounded Rectangle 39"/>
          <p:cNvSpPr/>
          <p:nvPr/>
        </p:nvSpPr>
        <p:spPr>
          <a:xfrm>
            <a:off x="955224" y="5646064"/>
            <a:ext cx="7787559" cy="10171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89EF1D5B-DCE1-4CAA-82B5-A59AFD1C4010}"/>
              </a:ext>
            </a:extLst>
          </p:cNvPr>
          <p:cNvSpPr txBox="1">
            <a:spLocks/>
          </p:cNvSpPr>
          <p:nvPr/>
        </p:nvSpPr>
        <p:spPr bwMode="auto">
          <a:xfrm>
            <a:off x="0" y="288573"/>
            <a:ext cx="9143999" cy="4212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51448" tIns="25724" rIns="51448" bIns="25724" rtlCol="0">
            <a:spAutoFit/>
          </a:bodyPr>
          <a:lstStyle>
            <a:defPPr>
              <a:defRPr lang="en-US"/>
            </a:defPPr>
            <a:lvl1pPr marL="0" indent="0" defTabSz="91440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5400" b="1" i="1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177793" algn="ctr">
              <a:spcAft>
                <a:spcPts val="0"/>
              </a:spcAft>
            </a:pPr>
            <a:r>
              <a:rPr lang="en-GB" altLang="en-US" sz="2400" i="0" dirty="0">
                <a:solidFill>
                  <a:srgbClr val="FF0000"/>
                </a:solidFill>
                <a:latin typeface="Candara" panose="020E0502030303020204" pitchFamily="34" charset="0"/>
              </a:rPr>
              <a:t>III. What Indonesia has done</a:t>
            </a:r>
          </a:p>
        </p:txBody>
      </p:sp>
      <p:pic>
        <p:nvPicPr>
          <p:cNvPr id="44" name="Picture 2" descr="C:\Users\salim.darmadi\Pictures\bank_building_business_courthouse_economy_finance_investment_loan_management_office-512.png">
            <a:extLst>
              <a:ext uri="{FF2B5EF4-FFF2-40B4-BE49-F238E27FC236}">
                <a16:creationId xmlns:a16="http://schemas.microsoft.com/office/drawing/2014/main" id="{DA5AB602-94D4-44C4-B998-3A3F56B9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17" y="218082"/>
            <a:ext cx="703858" cy="5622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059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3173" y="0"/>
            <a:ext cx="533400" cy="244476"/>
          </a:xfrm>
        </p:spPr>
        <p:txBody>
          <a:bodyPr>
            <a:noAutofit/>
          </a:bodyPr>
          <a:lstStyle/>
          <a:p>
            <a:pPr algn="r"/>
            <a:fld id="{F90F944A-22A9-47D5-9F5D-03D237FC52C5}" type="slidenum">
              <a:rPr lang="en-US" sz="1800" smtClean="0">
                <a:solidFill>
                  <a:schemeClr val="tx1"/>
                </a:solidFill>
              </a:rPr>
              <a:pPr algn="r"/>
              <a:t>13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182736" y="784133"/>
            <a:ext cx="8809037" cy="935038"/>
          </a:xfrm>
          <a:prstGeom prst="rightArrow">
            <a:avLst/>
          </a:prstGeom>
          <a:gradFill>
            <a:gsLst>
              <a:gs pos="0">
                <a:srgbClr val="C00000"/>
              </a:gs>
              <a:gs pos="74000">
                <a:srgbClr val="FF0000"/>
              </a:gs>
              <a:gs pos="83000">
                <a:srgbClr val="FFA3A3"/>
              </a:gs>
              <a:gs pos="100000">
                <a:srgbClr val="FFA7A7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369779" y="1055997"/>
            <a:ext cx="2394094" cy="39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Crisis Prevention</a:t>
            </a:r>
          </a:p>
        </p:txBody>
      </p:sp>
      <p:sp>
        <p:nvSpPr>
          <p:cNvPr id="18" name="TextBox 36"/>
          <p:cNvSpPr txBox="1">
            <a:spLocks noChangeArrowheads="1"/>
          </p:cNvSpPr>
          <p:nvPr/>
        </p:nvSpPr>
        <p:spPr bwMode="auto">
          <a:xfrm>
            <a:off x="6102654" y="1051839"/>
            <a:ext cx="2394094" cy="39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Resolution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679450" y="2242593"/>
            <a:ext cx="7575550" cy="4025900"/>
          </a:xfrm>
          <a:prstGeom prst="line">
            <a:avLst/>
          </a:prstGeom>
          <a:ln w="63500">
            <a:solidFill>
              <a:srgbClr val="632523"/>
            </a:solidFill>
            <a:prstDash val="sysDot"/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912383" y="5926112"/>
            <a:ext cx="252551" cy="252551"/>
          </a:xfrm>
          <a:prstGeom prst="ellipse">
            <a:avLst/>
          </a:prstGeom>
          <a:solidFill>
            <a:srgbClr val="D58987"/>
          </a:solidFill>
          <a:ln>
            <a:solidFill>
              <a:srgbClr val="C0504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7122698" y="2660558"/>
            <a:ext cx="252551" cy="252551"/>
          </a:xfrm>
          <a:prstGeom prst="ellipse">
            <a:avLst/>
          </a:prstGeom>
          <a:solidFill>
            <a:srgbClr val="D58987"/>
          </a:solidFill>
          <a:ln>
            <a:solidFill>
              <a:srgbClr val="C0504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5880635" y="3313669"/>
            <a:ext cx="252551" cy="252551"/>
          </a:xfrm>
          <a:prstGeom prst="ellipse">
            <a:avLst/>
          </a:prstGeom>
          <a:solidFill>
            <a:srgbClr val="D58987"/>
          </a:solidFill>
          <a:ln>
            <a:solidFill>
              <a:srgbClr val="C0504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2154446" y="5273002"/>
            <a:ext cx="252551" cy="252551"/>
          </a:xfrm>
          <a:prstGeom prst="ellipse">
            <a:avLst/>
          </a:prstGeom>
          <a:solidFill>
            <a:srgbClr val="D58987"/>
          </a:solidFill>
          <a:ln>
            <a:solidFill>
              <a:srgbClr val="C0504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4638572" y="3966780"/>
            <a:ext cx="252551" cy="252551"/>
          </a:xfrm>
          <a:prstGeom prst="ellipse">
            <a:avLst/>
          </a:prstGeom>
          <a:solidFill>
            <a:srgbClr val="D58987"/>
          </a:solidFill>
          <a:ln>
            <a:solidFill>
              <a:srgbClr val="C0504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3396509" y="4619891"/>
            <a:ext cx="252551" cy="252551"/>
          </a:xfrm>
          <a:prstGeom prst="ellipse">
            <a:avLst/>
          </a:prstGeom>
          <a:solidFill>
            <a:srgbClr val="D58987"/>
          </a:solidFill>
          <a:ln>
            <a:solidFill>
              <a:srgbClr val="C0504D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2" name="Group 30"/>
          <p:cNvGrpSpPr>
            <a:grpSpLocks/>
          </p:cNvGrpSpPr>
          <p:nvPr/>
        </p:nvGrpSpPr>
        <p:grpSpPr bwMode="auto">
          <a:xfrm>
            <a:off x="1071563" y="2131468"/>
            <a:ext cx="6905625" cy="3652838"/>
            <a:chOff x="1040503" y="1419550"/>
            <a:chExt cx="6906469" cy="3651722"/>
          </a:xfrm>
        </p:grpSpPr>
        <p:sp>
          <p:nvSpPr>
            <p:cNvPr id="108" name="Rectangle 9"/>
            <p:cNvSpPr>
              <a:spLocks noChangeArrowheads="1"/>
            </p:cNvSpPr>
            <p:nvPr/>
          </p:nvSpPr>
          <p:spPr bwMode="auto">
            <a:xfrm>
              <a:off x="1040503" y="4732718"/>
              <a:ext cx="7360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d-ID" altLang="id-ID" sz="1600" b="1">
                  <a:solidFill>
                    <a:srgbClr val="C00000"/>
                  </a:solidFill>
                </a:rPr>
                <a:t>[</a:t>
              </a:r>
              <a:r>
                <a:rPr lang="id-ID" altLang="id-ID" sz="1600" b="1"/>
                <a:t>2016</a:t>
              </a:r>
              <a:r>
                <a:rPr lang="id-ID" altLang="id-ID" sz="1600" b="1">
                  <a:solidFill>
                    <a:srgbClr val="C00000"/>
                  </a:solidFill>
                </a:rPr>
                <a:t>]</a:t>
              </a:r>
            </a:p>
          </p:txBody>
        </p:sp>
        <p:sp>
          <p:nvSpPr>
            <p:cNvPr id="109" name="Rectangle 9"/>
            <p:cNvSpPr>
              <a:spLocks noChangeArrowheads="1"/>
            </p:cNvSpPr>
            <p:nvPr/>
          </p:nvSpPr>
          <p:spPr bwMode="auto">
            <a:xfrm>
              <a:off x="2267760" y="4064704"/>
              <a:ext cx="7360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d-ID" altLang="id-ID" sz="1600" b="1">
                  <a:solidFill>
                    <a:srgbClr val="C00000"/>
                  </a:solidFill>
                </a:rPr>
                <a:t>[</a:t>
              </a:r>
              <a:r>
                <a:rPr lang="id-ID" altLang="id-ID" sz="1600" b="1"/>
                <a:t>2017</a:t>
              </a:r>
              <a:r>
                <a:rPr lang="id-ID" altLang="id-ID" sz="1600" b="1">
                  <a:solidFill>
                    <a:srgbClr val="C00000"/>
                  </a:solidFill>
                </a:rPr>
                <a:t>]</a:t>
              </a:r>
            </a:p>
          </p:txBody>
        </p:sp>
        <p:sp>
          <p:nvSpPr>
            <p:cNvPr id="110" name="Rectangle 9"/>
            <p:cNvSpPr>
              <a:spLocks noChangeArrowheads="1"/>
            </p:cNvSpPr>
            <p:nvPr/>
          </p:nvSpPr>
          <p:spPr bwMode="auto">
            <a:xfrm>
              <a:off x="5976799" y="2082184"/>
              <a:ext cx="7360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d-ID" altLang="id-ID" sz="1600" b="1">
                  <a:solidFill>
                    <a:srgbClr val="C00000"/>
                  </a:solidFill>
                </a:rPr>
                <a:t>[</a:t>
              </a:r>
              <a:r>
                <a:rPr lang="id-ID" altLang="id-ID" sz="1600" b="1"/>
                <a:t>2020</a:t>
              </a:r>
              <a:r>
                <a:rPr lang="id-ID" altLang="id-ID" sz="1600" b="1">
                  <a:solidFill>
                    <a:srgbClr val="C00000"/>
                  </a:solidFill>
                </a:rPr>
                <a:t>]</a:t>
              </a:r>
            </a:p>
          </p:txBody>
        </p:sp>
        <p:sp>
          <p:nvSpPr>
            <p:cNvPr id="111" name="Rectangle 9"/>
            <p:cNvSpPr>
              <a:spLocks noChangeArrowheads="1"/>
            </p:cNvSpPr>
            <p:nvPr/>
          </p:nvSpPr>
          <p:spPr bwMode="auto">
            <a:xfrm>
              <a:off x="3508651" y="3407452"/>
              <a:ext cx="7360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d-ID" altLang="id-ID" sz="1600" b="1">
                  <a:solidFill>
                    <a:srgbClr val="C00000"/>
                  </a:solidFill>
                </a:rPr>
                <a:t>[</a:t>
              </a:r>
              <a:r>
                <a:rPr lang="id-ID" altLang="id-ID" sz="1600" b="1"/>
                <a:t>2018</a:t>
              </a:r>
              <a:r>
                <a:rPr lang="id-ID" altLang="id-ID" sz="1600" b="1">
                  <a:solidFill>
                    <a:srgbClr val="C00000"/>
                  </a:solidFill>
                </a:rPr>
                <a:t>]</a:t>
              </a:r>
            </a:p>
          </p:txBody>
        </p:sp>
        <p:sp>
          <p:nvSpPr>
            <p:cNvPr id="112" name="Rectangle 9"/>
            <p:cNvSpPr>
              <a:spLocks noChangeArrowheads="1"/>
            </p:cNvSpPr>
            <p:nvPr/>
          </p:nvSpPr>
          <p:spPr bwMode="auto">
            <a:xfrm>
              <a:off x="4742725" y="2744818"/>
              <a:ext cx="7360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d-ID" altLang="id-ID" sz="1600" b="1">
                  <a:solidFill>
                    <a:srgbClr val="C00000"/>
                  </a:solidFill>
                </a:rPr>
                <a:t>[</a:t>
              </a:r>
              <a:r>
                <a:rPr lang="id-ID" altLang="id-ID" sz="1600" b="1"/>
                <a:t>2019</a:t>
              </a:r>
              <a:r>
                <a:rPr lang="id-ID" altLang="id-ID" sz="1600" b="1">
                  <a:solidFill>
                    <a:srgbClr val="C00000"/>
                  </a:solidFill>
                </a:rPr>
                <a:t>]</a:t>
              </a:r>
            </a:p>
          </p:txBody>
        </p:sp>
        <p:sp>
          <p:nvSpPr>
            <p:cNvPr id="113" name="Rectangle 9"/>
            <p:cNvSpPr>
              <a:spLocks noChangeArrowheads="1"/>
            </p:cNvSpPr>
            <p:nvPr/>
          </p:nvSpPr>
          <p:spPr bwMode="auto">
            <a:xfrm>
              <a:off x="7210873" y="1419550"/>
              <a:ext cx="7360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d-ID" altLang="id-ID" sz="1600" b="1">
                  <a:solidFill>
                    <a:srgbClr val="C00000"/>
                  </a:solidFill>
                </a:rPr>
                <a:t>[</a:t>
              </a:r>
              <a:r>
                <a:rPr lang="id-ID" altLang="id-ID" sz="1600" b="1"/>
                <a:t>2021</a:t>
              </a:r>
              <a:r>
                <a:rPr lang="id-ID" altLang="id-ID" sz="1600" b="1">
                  <a:solidFill>
                    <a:srgbClr val="C00000"/>
                  </a:solidFill>
                </a:rPr>
                <a:t>]</a:t>
              </a:r>
            </a:p>
          </p:txBody>
        </p:sp>
      </p:grpSp>
      <p:grpSp>
        <p:nvGrpSpPr>
          <p:cNvPr id="121" name="Group 75"/>
          <p:cNvGrpSpPr>
            <a:grpSpLocks/>
          </p:cNvGrpSpPr>
          <p:nvPr/>
        </p:nvGrpSpPr>
        <p:grpSpPr bwMode="auto">
          <a:xfrm>
            <a:off x="6781800" y="2844256"/>
            <a:ext cx="2185988" cy="1612900"/>
            <a:chOff x="857045" y="1523814"/>
            <a:chExt cx="1190825" cy="1029297"/>
          </a:xfrm>
        </p:grpSpPr>
        <p:sp>
          <p:nvSpPr>
            <p:cNvPr id="122" name="Rounded Rectangle 121"/>
            <p:cNvSpPr/>
            <p:nvPr/>
          </p:nvSpPr>
          <p:spPr>
            <a:xfrm>
              <a:off x="857045" y="2068855"/>
              <a:ext cx="1190825" cy="484256"/>
            </a:xfrm>
            <a:prstGeom prst="round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 marL="171450" indent="-171450">
                <a:lnSpc>
                  <a:spcPts val="14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1400" b="1" dirty="0">
                  <a:solidFill>
                    <a:schemeClr val="tx1"/>
                  </a:solidFill>
                  <a:ea typeface="MS PGothic" panose="020B0600070205080204" pitchFamily="34" charset="-128"/>
                </a:rPr>
                <a:t>Establishment of Bank Restructuring Fund (</a:t>
              </a:r>
              <a:r>
                <a:rPr lang="en-US" sz="1400" b="1" i="1" dirty="0">
                  <a:solidFill>
                    <a:schemeClr val="tx1"/>
                  </a:solidFill>
                  <a:ea typeface="MS PGothic" panose="020B0600070205080204" pitchFamily="34" charset="-128"/>
                </a:rPr>
                <a:t>Planned</a:t>
              </a:r>
              <a:r>
                <a:rPr lang="en-US" sz="1400" b="1" dirty="0">
                  <a:solidFill>
                    <a:schemeClr val="tx1"/>
                  </a:solidFill>
                  <a:ea typeface="MS PGothic" panose="020B0600070205080204" pitchFamily="34" charset="-128"/>
                </a:rPr>
                <a:t>)</a:t>
              </a:r>
            </a:p>
          </p:txBody>
        </p:sp>
        <p:sp>
          <p:nvSpPr>
            <p:cNvPr id="123" name="Isosceles Triangle 77"/>
            <p:cNvSpPr/>
            <p:nvPr/>
          </p:nvSpPr>
          <p:spPr>
            <a:xfrm>
              <a:off x="905474" y="1523814"/>
              <a:ext cx="343324" cy="531871"/>
            </a:xfrm>
            <a:custGeom>
              <a:avLst/>
              <a:gdLst>
                <a:gd name="connsiteX0" fmla="*/ 0 w 356454"/>
                <a:gd name="connsiteY0" fmla="*/ 510138 h 510138"/>
                <a:gd name="connsiteX1" fmla="*/ 0 w 356454"/>
                <a:gd name="connsiteY1" fmla="*/ 0 h 510138"/>
                <a:gd name="connsiteX2" fmla="*/ 356454 w 356454"/>
                <a:gd name="connsiteY2" fmla="*/ 510138 h 510138"/>
                <a:gd name="connsiteX3" fmla="*/ 0 w 356454"/>
                <a:gd name="connsiteY3" fmla="*/ 510138 h 510138"/>
                <a:gd name="connsiteX0" fmla="*/ 0 w 368300"/>
                <a:gd name="connsiteY0" fmla="*/ 618088 h 618088"/>
                <a:gd name="connsiteX1" fmla="*/ 368300 w 368300"/>
                <a:gd name="connsiteY1" fmla="*/ 0 h 618088"/>
                <a:gd name="connsiteX2" fmla="*/ 356454 w 368300"/>
                <a:gd name="connsiteY2" fmla="*/ 618088 h 618088"/>
                <a:gd name="connsiteX3" fmla="*/ 0 w 368300"/>
                <a:gd name="connsiteY3" fmla="*/ 618088 h 618088"/>
                <a:gd name="connsiteX0" fmla="*/ 0 w 698501"/>
                <a:gd name="connsiteY0" fmla="*/ 624438 h 624438"/>
                <a:gd name="connsiteX1" fmla="*/ 698501 w 698501"/>
                <a:gd name="connsiteY1" fmla="*/ 0 h 624438"/>
                <a:gd name="connsiteX2" fmla="*/ 686655 w 698501"/>
                <a:gd name="connsiteY2" fmla="*/ 618088 h 624438"/>
                <a:gd name="connsiteX3" fmla="*/ 0 w 698501"/>
                <a:gd name="connsiteY3" fmla="*/ 624438 h 624438"/>
                <a:gd name="connsiteX0" fmla="*/ 0 w 698501"/>
                <a:gd name="connsiteY0" fmla="*/ 624438 h 637138"/>
                <a:gd name="connsiteX1" fmla="*/ 698501 w 698501"/>
                <a:gd name="connsiteY1" fmla="*/ 0 h 637138"/>
                <a:gd name="connsiteX2" fmla="*/ 470754 w 698501"/>
                <a:gd name="connsiteY2" fmla="*/ 637138 h 637138"/>
                <a:gd name="connsiteX3" fmla="*/ 0 w 698501"/>
                <a:gd name="connsiteY3" fmla="*/ 624438 h 637138"/>
                <a:gd name="connsiteX0" fmla="*/ 0 w 952502"/>
                <a:gd name="connsiteY0" fmla="*/ 630788 h 637138"/>
                <a:gd name="connsiteX1" fmla="*/ 952502 w 952502"/>
                <a:gd name="connsiteY1" fmla="*/ 0 h 637138"/>
                <a:gd name="connsiteX2" fmla="*/ 724755 w 952502"/>
                <a:gd name="connsiteY2" fmla="*/ 637138 h 637138"/>
                <a:gd name="connsiteX3" fmla="*/ 0 w 952502"/>
                <a:gd name="connsiteY3" fmla="*/ 630788 h 637138"/>
                <a:gd name="connsiteX0" fmla="*/ 0 w 952502"/>
                <a:gd name="connsiteY0" fmla="*/ 1194667 h 1201017"/>
                <a:gd name="connsiteX1" fmla="*/ 952502 w 952502"/>
                <a:gd name="connsiteY1" fmla="*/ 0 h 1201017"/>
                <a:gd name="connsiteX2" fmla="*/ 724755 w 952502"/>
                <a:gd name="connsiteY2" fmla="*/ 1201017 h 1201017"/>
                <a:gd name="connsiteX3" fmla="*/ 0 w 952502"/>
                <a:gd name="connsiteY3" fmla="*/ 1194667 h 1201017"/>
                <a:gd name="connsiteX0" fmla="*/ 0 w 952502"/>
                <a:gd name="connsiteY0" fmla="*/ 1194667 h 1194667"/>
                <a:gd name="connsiteX1" fmla="*/ 952502 w 952502"/>
                <a:gd name="connsiteY1" fmla="*/ 0 h 1194667"/>
                <a:gd name="connsiteX2" fmla="*/ 718083 w 952502"/>
                <a:gd name="connsiteY2" fmla="*/ 1172442 h 1194667"/>
                <a:gd name="connsiteX3" fmla="*/ 0 w 952502"/>
                <a:gd name="connsiteY3" fmla="*/ 1194667 h 1194667"/>
                <a:gd name="connsiteX0" fmla="*/ 0 w 939157"/>
                <a:gd name="connsiteY0" fmla="*/ 1173235 h 1173235"/>
                <a:gd name="connsiteX1" fmla="*/ 939157 w 939157"/>
                <a:gd name="connsiteY1" fmla="*/ 0 h 1173235"/>
                <a:gd name="connsiteX2" fmla="*/ 704738 w 939157"/>
                <a:gd name="connsiteY2" fmla="*/ 1172442 h 1173235"/>
                <a:gd name="connsiteX3" fmla="*/ 0 w 939157"/>
                <a:gd name="connsiteY3" fmla="*/ 1173235 h 1173235"/>
                <a:gd name="connsiteX0" fmla="*/ 0 w 3750176"/>
                <a:gd name="connsiteY0" fmla="*/ 1170060 h 1172442"/>
                <a:gd name="connsiteX1" fmla="*/ 3750176 w 3750176"/>
                <a:gd name="connsiteY1" fmla="*/ 0 h 1172442"/>
                <a:gd name="connsiteX2" fmla="*/ 3515757 w 3750176"/>
                <a:gd name="connsiteY2" fmla="*/ 1172442 h 1172442"/>
                <a:gd name="connsiteX3" fmla="*/ 0 w 3750176"/>
                <a:gd name="connsiteY3" fmla="*/ 1170060 h 1172442"/>
                <a:gd name="connsiteX0" fmla="*/ 0 w 3750176"/>
                <a:gd name="connsiteY0" fmla="*/ 1170060 h 1172442"/>
                <a:gd name="connsiteX1" fmla="*/ 3750176 w 3750176"/>
                <a:gd name="connsiteY1" fmla="*/ 0 h 1172442"/>
                <a:gd name="connsiteX2" fmla="*/ 909338 w 3750176"/>
                <a:gd name="connsiteY2" fmla="*/ 1172442 h 1172442"/>
                <a:gd name="connsiteX3" fmla="*/ 0 w 3750176"/>
                <a:gd name="connsiteY3" fmla="*/ 1170060 h 117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0176" h="1172442">
                  <a:moveTo>
                    <a:pt x="0" y="1170060"/>
                  </a:moveTo>
                  <a:lnTo>
                    <a:pt x="3750176" y="0"/>
                  </a:lnTo>
                  <a:lnTo>
                    <a:pt x="909338" y="1172442"/>
                  </a:lnTo>
                  <a:lnTo>
                    <a:pt x="0" y="117006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24" name="Rounded Rectangle 123"/>
          <p:cNvSpPr/>
          <p:nvPr/>
        </p:nvSpPr>
        <p:spPr bwMode="auto">
          <a:xfrm>
            <a:off x="168275" y="1610768"/>
            <a:ext cx="3076575" cy="1206500"/>
          </a:xfrm>
          <a:prstGeom prst="roundRect">
            <a:avLst/>
          </a:prstGeom>
          <a:solidFill>
            <a:srgbClr val="FBE4D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lnSpc>
                <a:spcPts val="1400"/>
              </a:lnSpc>
              <a:defRPr/>
            </a:pPr>
            <a:r>
              <a:rPr lang="en-US" sz="1400" b="1" dirty="0">
                <a:solidFill>
                  <a:schemeClr val="tx1"/>
                </a:solidFill>
              </a:rPr>
              <a:t>Strengthening Individual Bank</a:t>
            </a:r>
            <a:endParaRPr lang="id-ID" sz="1400" b="1" dirty="0">
              <a:solidFill>
                <a:schemeClr val="tx1"/>
              </a:solidFill>
            </a:endParaRPr>
          </a:p>
          <a:p>
            <a:pPr>
              <a:lnSpc>
                <a:spcPts val="1400"/>
              </a:lnSpc>
              <a:defRPr/>
            </a:pPr>
            <a:r>
              <a:rPr lang="en-US" sz="1300" dirty="0">
                <a:solidFill>
                  <a:schemeClr val="tx1"/>
                </a:solidFill>
              </a:rPr>
              <a:t>Implementation of Basel III and IFRS 9</a:t>
            </a:r>
            <a:endParaRPr lang="id-ID" sz="1300" dirty="0">
              <a:solidFill>
                <a:schemeClr val="tx1"/>
              </a:solidFill>
            </a:endParaRPr>
          </a:p>
        </p:txBody>
      </p:sp>
      <p:sp>
        <p:nvSpPr>
          <p:cNvPr id="125" name="Isosceles Triangle 66"/>
          <p:cNvSpPr/>
          <p:nvPr/>
        </p:nvSpPr>
        <p:spPr bwMode="auto">
          <a:xfrm rot="10954441">
            <a:off x="1819275" y="2852193"/>
            <a:ext cx="1206500" cy="998538"/>
          </a:xfrm>
          <a:custGeom>
            <a:avLst/>
            <a:gdLst>
              <a:gd name="connsiteX0" fmla="*/ 0 w 356455"/>
              <a:gd name="connsiteY0" fmla="*/ 510138 h 510138"/>
              <a:gd name="connsiteX1" fmla="*/ 0 w 356455"/>
              <a:gd name="connsiteY1" fmla="*/ 0 h 510138"/>
              <a:gd name="connsiteX2" fmla="*/ 356455 w 356455"/>
              <a:gd name="connsiteY2" fmla="*/ 510138 h 510138"/>
              <a:gd name="connsiteX3" fmla="*/ 0 w 356455"/>
              <a:gd name="connsiteY3" fmla="*/ 510138 h 510138"/>
              <a:gd name="connsiteX0" fmla="*/ 438148 w 794603"/>
              <a:gd name="connsiteY0" fmla="*/ 591098 h 591098"/>
              <a:gd name="connsiteX1" fmla="*/ 0 w 794603"/>
              <a:gd name="connsiteY1" fmla="*/ 0 h 591098"/>
              <a:gd name="connsiteX2" fmla="*/ 794603 w 794603"/>
              <a:gd name="connsiteY2" fmla="*/ 591098 h 591098"/>
              <a:gd name="connsiteX3" fmla="*/ 438148 w 794603"/>
              <a:gd name="connsiteY3" fmla="*/ 591098 h 591098"/>
              <a:gd name="connsiteX0" fmla="*/ 655795 w 794603"/>
              <a:gd name="connsiteY0" fmla="*/ 978589 h 978589"/>
              <a:gd name="connsiteX1" fmla="*/ 0 w 794603"/>
              <a:gd name="connsiteY1" fmla="*/ 0 h 978589"/>
              <a:gd name="connsiteX2" fmla="*/ 794603 w 794603"/>
              <a:gd name="connsiteY2" fmla="*/ 591098 h 978589"/>
              <a:gd name="connsiteX3" fmla="*/ 655795 w 794603"/>
              <a:gd name="connsiteY3" fmla="*/ 978589 h 978589"/>
              <a:gd name="connsiteX0" fmla="*/ 655795 w 1109864"/>
              <a:gd name="connsiteY0" fmla="*/ 978589 h 978589"/>
              <a:gd name="connsiteX1" fmla="*/ 0 w 1109864"/>
              <a:gd name="connsiteY1" fmla="*/ 0 h 978589"/>
              <a:gd name="connsiteX2" fmla="*/ 1109864 w 1109864"/>
              <a:gd name="connsiteY2" fmla="*/ 958311 h 978589"/>
              <a:gd name="connsiteX3" fmla="*/ 655795 w 1109864"/>
              <a:gd name="connsiteY3" fmla="*/ 978589 h 978589"/>
              <a:gd name="connsiteX0" fmla="*/ 656649 w 1109864"/>
              <a:gd name="connsiteY0" fmla="*/ 997619 h 997619"/>
              <a:gd name="connsiteX1" fmla="*/ 0 w 1109864"/>
              <a:gd name="connsiteY1" fmla="*/ 0 h 997619"/>
              <a:gd name="connsiteX2" fmla="*/ 1109864 w 1109864"/>
              <a:gd name="connsiteY2" fmla="*/ 958311 h 997619"/>
              <a:gd name="connsiteX3" fmla="*/ 656649 w 1109864"/>
              <a:gd name="connsiteY3" fmla="*/ 997619 h 997619"/>
              <a:gd name="connsiteX0" fmla="*/ 656649 w 1206016"/>
              <a:gd name="connsiteY0" fmla="*/ 997619 h 997619"/>
              <a:gd name="connsiteX1" fmla="*/ 0 w 1206016"/>
              <a:gd name="connsiteY1" fmla="*/ 0 h 997619"/>
              <a:gd name="connsiteX2" fmla="*/ 1206016 w 1206016"/>
              <a:gd name="connsiteY2" fmla="*/ 976236 h 997619"/>
              <a:gd name="connsiteX3" fmla="*/ 656649 w 1206016"/>
              <a:gd name="connsiteY3" fmla="*/ 997619 h 99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016" h="997619">
                <a:moveTo>
                  <a:pt x="656649" y="997619"/>
                </a:moveTo>
                <a:lnTo>
                  <a:pt x="0" y="0"/>
                </a:lnTo>
                <a:lnTo>
                  <a:pt x="1206016" y="976236"/>
                </a:lnTo>
                <a:lnTo>
                  <a:pt x="656649" y="997619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26" name="Group 86"/>
          <p:cNvGrpSpPr>
            <a:grpSpLocks/>
          </p:cNvGrpSpPr>
          <p:nvPr/>
        </p:nvGrpSpPr>
        <p:grpSpPr bwMode="auto">
          <a:xfrm>
            <a:off x="1431925" y="5941468"/>
            <a:ext cx="2044700" cy="963613"/>
            <a:chOff x="103697" y="1951744"/>
            <a:chExt cx="1114256" cy="615762"/>
          </a:xfrm>
        </p:grpSpPr>
        <p:sp>
          <p:nvSpPr>
            <p:cNvPr id="127" name="Rounded Rectangle 126"/>
            <p:cNvSpPr/>
            <p:nvPr/>
          </p:nvSpPr>
          <p:spPr>
            <a:xfrm>
              <a:off x="541440" y="2227670"/>
              <a:ext cx="676513" cy="339836"/>
            </a:xfrm>
            <a:prstGeom prst="round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anchor="ctr"/>
            <a:lstStyle/>
            <a:p>
              <a:pPr>
                <a:lnSpc>
                  <a:spcPts val="1400"/>
                </a:lnSpc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Enactment of Fin. Safety Net Law</a:t>
              </a:r>
              <a:endParaRPr lang="id-ID" sz="1400" dirty="0">
                <a:solidFill>
                  <a:schemeClr val="tx1"/>
                </a:solidFill>
              </a:endParaRPr>
            </a:p>
          </p:txBody>
        </p:sp>
        <p:sp>
          <p:nvSpPr>
            <p:cNvPr id="128" name="Isosceles Triangle 69"/>
            <p:cNvSpPr/>
            <p:nvPr/>
          </p:nvSpPr>
          <p:spPr>
            <a:xfrm rot="16200000" flipH="1">
              <a:off x="32829" y="2022612"/>
              <a:ext cx="569098" cy="427362"/>
            </a:xfrm>
            <a:custGeom>
              <a:avLst/>
              <a:gdLst>
                <a:gd name="connsiteX0" fmla="*/ 0 w 356455"/>
                <a:gd name="connsiteY0" fmla="*/ 510138 h 510138"/>
                <a:gd name="connsiteX1" fmla="*/ 0 w 356455"/>
                <a:gd name="connsiteY1" fmla="*/ 0 h 510138"/>
                <a:gd name="connsiteX2" fmla="*/ 356455 w 356455"/>
                <a:gd name="connsiteY2" fmla="*/ 510138 h 510138"/>
                <a:gd name="connsiteX3" fmla="*/ 0 w 356455"/>
                <a:gd name="connsiteY3" fmla="*/ 510138 h 510138"/>
                <a:gd name="connsiteX0" fmla="*/ 800097 w 1156552"/>
                <a:gd name="connsiteY0" fmla="*/ 148185 h 148185"/>
                <a:gd name="connsiteX1" fmla="*/ 0 w 1156552"/>
                <a:gd name="connsiteY1" fmla="*/ 0 h 148185"/>
                <a:gd name="connsiteX2" fmla="*/ 1156552 w 1156552"/>
                <a:gd name="connsiteY2" fmla="*/ 148185 h 148185"/>
                <a:gd name="connsiteX3" fmla="*/ 800097 w 1156552"/>
                <a:gd name="connsiteY3" fmla="*/ 148185 h 148185"/>
                <a:gd name="connsiteX0" fmla="*/ 733422 w 1089877"/>
                <a:gd name="connsiteY0" fmla="*/ 586338 h 586338"/>
                <a:gd name="connsiteX1" fmla="*/ 0 w 1089877"/>
                <a:gd name="connsiteY1" fmla="*/ 0 h 586338"/>
                <a:gd name="connsiteX2" fmla="*/ 1089877 w 1089877"/>
                <a:gd name="connsiteY2" fmla="*/ 586338 h 586338"/>
                <a:gd name="connsiteX3" fmla="*/ 733422 w 1089877"/>
                <a:gd name="connsiteY3" fmla="*/ 586338 h 586338"/>
                <a:gd name="connsiteX0" fmla="*/ 535299 w 891754"/>
                <a:gd name="connsiteY0" fmla="*/ 784458 h 784458"/>
                <a:gd name="connsiteX1" fmla="*/ 0 w 891754"/>
                <a:gd name="connsiteY1" fmla="*/ 0 h 784458"/>
                <a:gd name="connsiteX2" fmla="*/ 891754 w 891754"/>
                <a:gd name="connsiteY2" fmla="*/ 784458 h 784458"/>
                <a:gd name="connsiteX3" fmla="*/ 535299 w 891754"/>
                <a:gd name="connsiteY3" fmla="*/ 784458 h 78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1754" h="784458">
                  <a:moveTo>
                    <a:pt x="535299" y="784458"/>
                  </a:moveTo>
                  <a:lnTo>
                    <a:pt x="0" y="0"/>
                  </a:lnTo>
                  <a:lnTo>
                    <a:pt x="891754" y="784458"/>
                  </a:lnTo>
                  <a:lnTo>
                    <a:pt x="535299" y="78445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29" name="Rounded Rectangle 128"/>
          <p:cNvSpPr/>
          <p:nvPr/>
        </p:nvSpPr>
        <p:spPr bwMode="auto">
          <a:xfrm>
            <a:off x="157163" y="3314156"/>
            <a:ext cx="2132012" cy="1206500"/>
          </a:xfrm>
          <a:prstGeom prst="roundRect">
            <a:avLst/>
          </a:prstGeom>
          <a:solidFill>
            <a:srgbClr val="FBE4D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lnSpc>
                <a:spcPts val="1400"/>
              </a:lnSpc>
              <a:defRPr/>
            </a:pPr>
            <a:r>
              <a:rPr lang="en-US" sz="1400" b="1" dirty="0">
                <a:solidFill>
                  <a:schemeClr val="tx1"/>
                </a:solidFill>
              </a:rPr>
              <a:t>Implementation of Financial Safety Net Law</a:t>
            </a:r>
            <a:endParaRPr lang="id-ID" sz="1400" b="1" dirty="0">
              <a:solidFill>
                <a:schemeClr val="tx1"/>
              </a:solidFill>
            </a:endParaRPr>
          </a:p>
          <a:p>
            <a:pPr marL="176213" indent="-176213">
              <a:lnSpc>
                <a:spcPts val="1400"/>
              </a:lnSpc>
              <a:buFont typeface="Arial" panose="020B0604020202020204" pitchFamily="34" charset="0"/>
              <a:buChar char="•"/>
              <a:defRPr/>
            </a:pPr>
            <a:r>
              <a:rPr lang="id-ID" sz="1300" i="1" dirty="0">
                <a:solidFill>
                  <a:schemeClr val="tx1"/>
                </a:solidFill>
              </a:rPr>
              <a:t>Recovery Plan</a:t>
            </a:r>
            <a:r>
              <a:rPr lang="en-US" sz="1300" i="1" dirty="0">
                <a:solidFill>
                  <a:schemeClr val="tx1"/>
                </a:solidFill>
              </a:rPr>
              <a:t> </a:t>
            </a:r>
            <a:r>
              <a:rPr lang="en-US" sz="1300" dirty="0">
                <a:solidFill>
                  <a:schemeClr val="tx1"/>
                </a:solidFill>
              </a:rPr>
              <a:t>(RP) Regulation</a:t>
            </a:r>
            <a:endParaRPr lang="id-ID" sz="1300" i="1" dirty="0">
              <a:solidFill>
                <a:schemeClr val="tx1"/>
              </a:solidFill>
            </a:endParaRPr>
          </a:p>
          <a:p>
            <a:pPr marL="176213" indent="-176213">
              <a:lnSpc>
                <a:spcPts val="1400"/>
              </a:lnSpc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solidFill>
                  <a:schemeClr val="tx1"/>
                </a:solidFill>
              </a:rPr>
              <a:t>Bridge Bank Policy</a:t>
            </a:r>
            <a:endParaRPr lang="id-ID" sz="1300" dirty="0">
              <a:solidFill>
                <a:schemeClr val="tx1"/>
              </a:solidFill>
            </a:endParaRPr>
          </a:p>
        </p:txBody>
      </p:sp>
      <p:sp>
        <p:nvSpPr>
          <p:cNvPr id="130" name="Right Brace 30720"/>
          <p:cNvSpPr/>
          <p:nvPr/>
        </p:nvSpPr>
        <p:spPr>
          <a:xfrm rot="14451378" flipV="1">
            <a:off x="2817019" y="1443287"/>
            <a:ext cx="808038" cy="5632450"/>
          </a:xfrm>
          <a:custGeom>
            <a:avLst/>
            <a:gdLst>
              <a:gd name="connsiteX0" fmla="*/ 0 w 186186"/>
              <a:gd name="connsiteY0" fmla="*/ 0 h 1111240"/>
              <a:gd name="connsiteX1" fmla="*/ 93093 w 186186"/>
              <a:gd name="connsiteY1" fmla="*/ 15515 h 1111240"/>
              <a:gd name="connsiteX2" fmla="*/ 93093 w 186186"/>
              <a:gd name="connsiteY2" fmla="*/ 540105 h 1111240"/>
              <a:gd name="connsiteX3" fmla="*/ 186186 w 186186"/>
              <a:gd name="connsiteY3" fmla="*/ 555620 h 1111240"/>
              <a:gd name="connsiteX4" fmla="*/ 93093 w 186186"/>
              <a:gd name="connsiteY4" fmla="*/ 571135 h 1111240"/>
              <a:gd name="connsiteX5" fmla="*/ 93093 w 186186"/>
              <a:gd name="connsiteY5" fmla="*/ 1095725 h 1111240"/>
              <a:gd name="connsiteX6" fmla="*/ 0 w 186186"/>
              <a:gd name="connsiteY6" fmla="*/ 1111240 h 1111240"/>
              <a:gd name="connsiteX7" fmla="*/ 0 w 186186"/>
              <a:gd name="connsiteY7" fmla="*/ 0 h 1111240"/>
              <a:gd name="connsiteX0" fmla="*/ 0 w 186186"/>
              <a:gd name="connsiteY0" fmla="*/ 0 h 1111240"/>
              <a:gd name="connsiteX1" fmla="*/ 93093 w 186186"/>
              <a:gd name="connsiteY1" fmla="*/ 15515 h 1111240"/>
              <a:gd name="connsiteX2" fmla="*/ 93093 w 186186"/>
              <a:gd name="connsiteY2" fmla="*/ 540105 h 1111240"/>
              <a:gd name="connsiteX3" fmla="*/ 186186 w 186186"/>
              <a:gd name="connsiteY3" fmla="*/ 555620 h 1111240"/>
              <a:gd name="connsiteX4" fmla="*/ 93093 w 186186"/>
              <a:gd name="connsiteY4" fmla="*/ 571135 h 1111240"/>
              <a:gd name="connsiteX5" fmla="*/ 93093 w 186186"/>
              <a:gd name="connsiteY5" fmla="*/ 1095725 h 1111240"/>
              <a:gd name="connsiteX6" fmla="*/ 0 w 186186"/>
              <a:gd name="connsiteY6" fmla="*/ 1111240 h 1111240"/>
              <a:gd name="connsiteX0" fmla="*/ 102787 w 288973"/>
              <a:gd name="connsiteY0" fmla="*/ 0 h 1111240"/>
              <a:gd name="connsiteX1" fmla="*/ 195880 w 288973"/>
              <a:gd name="connsiteY1" fmla="*/ 15515 h 1111240"/>
              <a:gd name="connsiteX2" fmla="*/ 195880 w 288973"/>
              <a:gd name="connsiteY2" fmla="*/ 540105 h 1111240"/>
              <a:gd name="connsiteX3" fmla="*/ 288973 w 288973"/>
              <a:gd name="connsiteY3" fmla="*/ 555620 h 1111240"/>
              <a:gd name="connsiteX4" fmla="*/ 195880 w 288973"/>
              <a:gd name="connsiteY4" fmla="*/ 571135 h 1111240"/>
              <a:gd name="connsiteX5" fmla="*/ 195880 w 288973"/>
              <a:gd name="connsiteY5" fmla="*/ 1095725 h 1111240"/>
              <a:gd name="connsiteX6" fmla="*/ 102787 w 288973"/>
              <a:gd name="connsiteY6" fmla="*/ 1111240 h 1111240"/>
              <a:gd name="connsiteX7" fmla="*/ 102787 w 288973"/>
              <a:gd name="connsiteY7" fmla="*/ 0 h 1111240"/>
              <a:gd name="connsiteX0" fmla="*/ 0 w 288973"/>
              <a:gd name="connsiteY0" fmla="*/ 7054 h 1111240"/>
              <a:gd name="connsiteX1" fmla="*/ 195880 w 288973"/>
              <a:gd name="connsiteY1" fmla="*/ 15515 h 1111240"/>
              <a:gd name="connsiteX2" fmla="*/ 195880 w 288973"/>
              <a:gd name="connsiteY2" fmla="*/ 540105 h 1111240"/>
              <a:gd name="connsiteX3" fmla="*/ 288973 w 288973"/>
              <a:gd name="connsiteY3" fmla="*/ 555620 h 1111240"/>
              <a:gd name="connsiteX4" fmla="*/ 195880 w 288973"/>
              <a:gd name="connsiteY4" fmla="*/ 571135 h 1111240"/>
              <a:gd name="connsiteX5" fmla="*/ 195880 w 288973"/>
              <a:gd name="connsiteY5" fmla="*/ 1095725 h 1111240"/>
              <a:gd name="connsiteX6" fmla="*/ 102787 w 288973"/>
              <a:gd name="connsiteY6" fmla="*/ 1111240 h 1111240"/>
              <a:gd name="connsiteX0" fmla="*/ 114595 w 300781"/>
              <a:gd name="connsiteY0" fmla="*/ 0 h 1111240"/>
              <a:gd name="connsiteX1" fmla="*/ 207688 w 300781"/>
              <a:gd name="connsiteY1" fmla="*/ 15515 h 1111240"/>
              <a:gd name="connsiteX2" fmla="*/ 207688 w 300781"/>
              <a:gd name="connsiteY2" fmla="*/ 540105 h 1111240"/>
              <a:gd name="connsiteX3" fmla="*/ 300781 w 300781"/>
              <a:gd name="connsiteY3" fmla="*/ 555620 h 1111240"/>
              <a:gd name="connsiteX4" fmla="*/ 207688 w 300781"/>
              <a:gd name="connsiteY4" fmla="*/ 571135 h 1111240"/>
              <a:gd name="connsiteX5" fmla="*/ 207688 w 300781"/>
              <a:gd name="connsiteY5" fmla="*/ 1095725 h 1111240"/>
              <a:gd name="connsiteX6" fmla="*/ 114595 w 300781"/>
              <a:gd name="connsiteY6" fmla="*/ 1111240 h 1111240"/>
              <a:gd name="connsiteX7" fmla="*/ 114595 w 300781"/>
              <a:gd name="connsiteY7" fmla="*/ 0 h 1111240"/>
              <a:gd name="connsiteX0" fmla="*/ 11808 w 300781"/>
              <a:gd name="connsiteY0" fmla="*/ 7054 h 1111240"/>
              <a:gd name="connsiteX1" fmla="*/ 207688 w 300781"/>
              <a:gd name="connsiteY1" fmla="*/ 15515 h 1111240"/>
              <a:gd name="connsiteX2" fmla="*/ 207688 w 300781"/>
              <a:gd name="connsiteY2" fmla="*/ 540105 h 1111240"/>
              <a:gd name="connsiteX3" fmla="*/ 300781 w 300781"/>
              <a:gd name="connsiteY3" fmla="*/ 555620 h 1111240"/>
              <a:gd name="connsiteX4" fmla="*/ 207688 w 300781"/>
              <a:gd name="connsiteY4" fmla="*/ 571135 h 1111240"/>
              <a:gd name="connsiteX5" fmla="*/ 207688 w 300781"/>
              <a:gd name="connsiteY5" fmla="*/ 1095725 h 1111240"/>
              <a:gd name="connsiteX6" fmla="*/ 0 w 300781"/>
              <a:gd name="connsiteY6" fmla="*/ 1100569 h 1111240"/>
              <a:gd name="connsiteX0" fmla="*/ 114595 w 300781"/>
              <a:gd name="connsiteY0" fmla="*/ 0 h 1111240"/>
              <a:gd name="connsiteX1" fmla="*/ 207688 w 300781"/>
              <a:gd name="connsiteY1" fmla="*/ 15515 h 1111240"/>
              <a:gd name="connsiteX2" fmla="*/ 207688 w 300781"/>
              <a:gd name="connsiteY2" fmla="*/ 540105 h 1111240"/>
              <a:gd name="connsiteX3" fmla="*/ 300781 w 300781"/>
              <a:gd name="connsiteY3" fmla="*/ 555620 h 1111240"/>
              <a:gd name="connsiteX4" fmla="*/ 207688 w 300781"/>
              <a:gd name="connsiteY4" fmla="*/ 571135 h 1111240"/>
              <a:gd name="connsiteX5" fmla="*/ 207688 w 300781"/>
              <a:gd name="connsiteY5" fmla="*/ 1095725 h 1111240"/>
              <a:gd name="connsiteX6" fmla="*/ 114595 w 300781"/>
              <a:gd name="connsiteY6" fmla="*/ 1111240 h 1111240"/>
              <a:gd name="connsiteX7" fmla="*/ 114595 w 300781"/>
              <a:gd name="connsiteY7" fmla="*/ 0 h 1111240"/>
              <a:gd name="connsiteX0" fmla="*/ 11808 w 300781"/>
              <a:gd name="connsiteY0" fmla="*/ 7054 h 1111240"/>
              <a:gd name="connsiteX1" fmla="*/ 207688 w 300781"/>
              <a:gd name="connsiteY1" fmla="*/ 15515 h 1111240"/>
              <a:gd name="connsiteX2" fmla="*/ 207688 w 300781"/>
              <a:gd name="connsiteY2" fmla="*/ 540105 h 1111240"/>
              <a:gd name="connsiteX3" fmla="*/ 300781 w 300781"/>
              <a:gd name="connsiteY3" fmla="*/ 555620 h 1111240"/>
              <a:gd name="connsiteX4" fmla="*/ 207688 w 300781"/>
              <a:gd name="connsiteY4" fmla="*/ 571135 h 1111240"/>
              <a:gd name="connsiteX5" fmla="*/ 207688 w 300781"/>
              <a:gd name="connsiteY5" fmla="*/ 1095725 h 1111240"/>
              <a:gd name="connsiteX6" fmla="*/ 0 w 300781"/>
              <a:gd name="connsiteY6" fmla="*/ 1100569 h 1111240"/>
              <a:gd name="connsiteX0" fmla="*/ 114595 w 300782"/>
              <a:gd name="connsiteY0" fmla="*/ 0 h 1111240"/>
              <a:gd name="connsiteX1" fmla="*/ 207688 w 300782"/>
              <a:gd name="connsiteY1" fmla="*/ 15515 h 1111240"/>
              <a:gd name="connsiteX2" fmla="*/ 207688 w 300782"/>
              <a:gd name="connsiteY2" fmla="*/ 540105 h 1111240"/>
              <a:gd name="connsiteX3" fmla="*/ 300781 w 300782"/>
              <a:gd name="connsiteY3" fmla="*/ 555620 h 1111240"/>
              <a:gd name="connsiteX4" fmla="*/ 207688 w 300782"/>
              <a:gd name="connsiteY4" fmla="*/ 571135 h 1111240"/>
              <a:gd name="connsiteX5" fmla="*/ 207688 w 300782"/>
              <a:gd name="connsiteY5" fmla="*/ 1095725 h 1111240"/>
              <a:gd name="connsiteX6" fmla="*/ 114595 w 300782"/>
              <a:gd name="connsiteY6" fmla="*/ 1111240 h 1111240"/>
              <a:gd name="connsiteX7" fmla="*/ 114595 w 300782"/>
              <a:gd name="connsiteY7" fmla="*/ 0 h 1111240"/>
              <a:gd name="connsiteX0" fmla="*/ 11808 w 300782"/>
              <a:gd name="connsiteY0" fmla="*/ 7054 h 1111240"/>
              <a:gd name="connsiteX1" fmla="*/ 207688 w 300782"/>
              <a:gd name="connsiteY1" fmla="*/ 15515 h 1111240"/>
              <a:gd name="connsiteX2" fmla="*/ 205034 w 300782"/>
              <a:gd name="connsiteY2" fmla="*/ 530358 h 1111240"/>
              <a:gd name="connsiteX3" fmla="*/ 300781 w 300782"/>
              <a:gd name="connsiteY3" fmla="*/ 555620 h 1111240"/>
              <a:gd name="connsiteX4" fmla="*/ 207688 w 300782"/>
              <a:gd name="connsiteY4" fmla="*/ 571135 h 1111240"/>
              <a:gd name="connsiteX5" fmla="*/ 207688 w 300782"/>
              <a:gd name="connsiteY5" fmla="*/ 1095725 h 1111240"/>
              <a:gd name="connsiteX6" fmla="*/ 0 w 300782"/>
              <a:gd name="connsiteY6" fmla="*/ 1100569 h 1111240"/>
              <a:gd name="connsiteX0" fmla="*/ 114595 w 300782"/>
              <a:gd name="connsiteY0" fmla="*/ 0 h 1111240"/>
              <a:gd name="connsiteX1" fmla="*/ 207688 w 300782"/>
              <a:gd name="connsiteY1" fmla="*/ 15515 h 1111240"/>
              <a:gd name="connsiteX2" fmla="*/ 207688 w 300782"/>
              <a:gd name="connsiteY2" fmla="*/ 540105 h 1111240"/>
              <a:gd name="connsiteX3" fmla="*/ 300781 w 300782"/>
              <a:gd name="connsiteY3" fmla="*/ 555620 h 1111240"/>
              <a:gd name="connsiteX4" fmla="*/ 207688 w 300782"/>
              <a:gd name="connsiteY4" fmla="*/ 571135 h 1111240"/>
              <a:gd name="connsiteX5" fmla="*/ 207688 w 300782"/>
              <a:gd name="connsiteY5" fmla="*/ 1095725 h 1111240"/>
              <a:gd name="connsiteX6" fmla="*/ 114595 w 300782"/>
              <a:gd name="connsiteY6" fmla="*/ 1111240 h 1111240"/>
              <a:gd name="connsiteX7" fmla="*/ 114595 w 300782"/>
              <a:gd name="connsiteY7" fmla="*/ 0 h 1111240"/>
              <a:gd name="connsiteX0" fmla="*/ 11808 w 300782"/>
              <a:gd name="connsiteY0" fmla="*/ 7054 h 1111240"/>
              <a:gd name="connsiteX1" fmla="*/ 207688 w 300782"/>
              <a:gd name="connsiteY1" fmla="*/ 15515 h 1111240"/>
              <a:gd name="connsiteX2" fmla="*/ 205034 w 300782"/>
              <a:gd name="connsiteY2" fmla="*/ 530358 h 1111240"/>
              <a:gd name="connsiteX3" fmla="*/ 300781 w 300782"/>
              <a:gd name="connsiteY3" fmla="*/ 555620 h 1111240"/>
              <a:gd name="connsiteX4" fmla="*/ 207391 w 300782"/>
              <a:gd name="connsiteY4" fmla="*/ 576451 h 1111240"/>
              <a:gd name="connsiteX5" fmla="*/ 207688 w 300782"/>
              <a:gd name="connsiteY5" fmla="*/ 1095725 h 1111240"/>
              <a:gd name="connsiteX6" fmla="*/ 0 w 300782"/>
              <a:gd name="connsiteY6" fmla="*/ 1100569 h 1111240"/>
              <a:gd name="connsiteX0" fmla="*/ 421972 w 608159"/>
              <a:gd name="connsiteY0" fmla="*/ 0 h 1111240"/>
              <a:gd name="connsiteX1" fmla="*/ 515065 w 608159"/>
              <a:gd name="connsiteY1" fmla="*/ 15515 h 1111240"/>
              <a:gd name="connsiteX2" fmla="*/ 515065 w 608159"/>
              <a:gd name="connsiteY2" fmla="*/ 540105 h 1111240"/>
              <a:gd name="connsiteX3" fmla="*/ 608158 w 608159"/>
              <a:gd name="connsiteY3" fmla="*/ 555620 h 1111240"/>
              <a:gd name="connsiteX4" fmla="*/ 515065 w 608159"/>
              <a:gd name="connsiteY4" fmla="*/ 571135 h 1111240"/>
              <a:gd name="connsiteX5" fmla="*/ 515065 w 608159"/>
              <a:gd name="connsiteY5" fmla="*/ 1095725 h 1111240"/>
              <a:gd name="connsiteX6" fmla="*/ 421972 w 608159"/>
              <a:gd name="connsiteY6" fmla="*/ 1111240 h 1111240"/>
              <a:gd name="connsiteX7" fmla="*/ 421972 w 608159"/>
              <a:gd name="connsiteY7" fmla="*/ 0 h 1111240"/>
              <a:gd name="connsiteX0" fmla="*/ 0 w 608159"/>
              <a:gd name="connsiteY0" fmla="*/ 2351 h 1111240"/>
              <a:gd name="connsiteX1" fmla="*/ 515065 w 608159"/>
              <a:gd name="connsiteY1" fmla="*/ 15515 h 1111240"/>
              <a:gd name="connsiteX2" fmla="*/ 512411 w 608159"/>
              <a:gd name="connsiteY2" fmla="*/ 530358 h 1111240"/>
              <a:gd name="connsiteX3" fmla="*/ 608158 w 608159"/>
              <a:gd name="connsiteY3" fmla="*/ 555620 h 1111240"/>
              <a:gd name="connsiteX4" fmla="*/ 514768 w 608159"/>
              <a:gd name="connsiteY4" fmla="*/ 576451 h 1111240"/>
              <a:gd name="connsiteX5" fmla="*/ 515065 w 608159"/>
              <a:gd name="connsiteY5" fmla="*/ 1095725 h 1111240"/>
              <a:gd name="connsiteX6" fmla="*/ 307377 w 608159"/>
              <a:gd name="connsiteY6" fmla="*/ 1100569 h 1111240"/>
              <a:gd name="connsiteX0" fmla="*/ 421972 w 608159"/>
              <a:gd name="connsiteY0" fmla="*/ 0 h 1111240"/>
              <a:gd name="connsiteX1" fmla="*/ 515065 w 608159"/>
              <a:gd name="connsiteY1" fmla="*/ 15515 h 1111240"/>
              <a:gd name="connsiteX2" fmla="*/ 515065 w 608159"/>
              <a:gd name="connsiteY2" fmla="*/ 540105 h 1111240"/>
              <a:gd name="connsiteX3" fmla="*/ 608158 w 608159"/>
              <a:gd name="connsiteY3" fmla="*/ 555620 h 1111240"/>
              <a:gd name="connsiteX4" fmla="*/ 515065 w 608159"/>
              <a:gd name="connsiteY4" fmla="*/ 571135 h 1111240"/>
              <a:gd name="connsiteX5" fmla="*/ 515065 w 608159"/>
              <a:gd name="connsiteY5" fmla="*/ 1095725 h 1111240"/>
              <a:gd name="connsiteX6" fmla="*/ 421972 w 608159"/>
              <a:gd name="connsiteY6" fmla="*/ 1111240 h 1111240"/>
              <a:gd name="connsiteX7" fmla="*/ 421972 w 608159"/>
              <a:gd name="connsiteY7" fmla="*/ 0 h 1111240"/>
              <a:gd name="connsiteX0" fmla="*/ 0 w 608159"/>
              <a:gd name="connsiteY0" fmla="*/ 2351 h 1111240"/>
              <a:gd name="connsiteX1" fmla="*/ 515065 w 608159"/>
              <a:gd name="connsiteY1" fmla="*/ 15515 h 1111240"/>
              <a:gd name="connsiteX2" fmla="*/ 512411 w 608159"/>
              <a:gd name="connsiteY2" fmla="*/ 530358 h 1111240"/>
              <a:gd name="connsiteX3" fmla="*/ 608158 w 608159"/>
              <a:gd name="connsiteY3" fmla="*/ 555620 h 1111240"/>
              <a:gd name="connsiteX4" fmla="*/ 514768 w 608159"/>
              <a:gd name="connsiteY4" fmla="*/ 576451 h 1111240"/>
              <a:gd name="connsiteX5" fmla="*/ 515065 w 608159"/>
              <a:gd name="connsiteY5" fmla="*/ 1095725 h 1111240"/>
              <a:gd name="connsiteX6" fmla="*/ 89637 w 608159"/>
              <a:gd name="connsiteY6" fmla="*/ 1101525 h 1111240"/>
              <a:gd name="connsiteX0" fmla="*/ 421972 w 679698"/>
              <a:gd name="connsiteY0" fmla="*/ 0 h 1111240"/>
              <a:gd name="connsiteX1" fmla="*/ 515065 w 679698"/>
              <a:gd name="connsiteY1" fmla="*/ 15515 h 1111240"/>
              <a:gd name="connsiteX2" fmla="*/ 515065 w 679698"/>
              <a:gd name="connsiteY2" fmla="*/ 540105 h 1111240"/>
              <a:gd name="connsiteX3" fmla="*/ 608158 w 679698"/>
              <a:gd name="connsiteY3" fmla="*/ 555620 h 1111240"/>
              <a:gd name="connsiteX4" fmla="*/ 515065 w 679698"/>
              <a:gd name="connsiteY4" fmla="*/ 571135 h 1111240"/>
              <a:gd name="connsiteX5" fmla="*/ 515065 w 679698"/>
              <a:gd name="connsiteY5" fmla="*/ 1095725 h 1111240"/>
              <a:gd name="connsiteX6" fmla="*/ 421972 w 679698"/>
              <a:gd name="connsiteY6" fmla="*/ 1111240 h 1111240"/>
              <a:gd name="connsiteX7" fmla="*/ 421972 w 679698"/>
              <a:gd name="connsiteY7" fmla="*/ 0 h 1111240"/>
              <a:gd name="connsiteX0" fmla="*/ 0 w 679698"/>
              <a:gd name="connsiteY0" fmla="*/ 2351 h 1111240"/>
              <a:gd name="connsiteX1" fmla="*/ 515065 w 679698"/>
              <a:gd name="connsiteY1" fmla="*/ 15515 h 1111240"/>
              <a:gd name="connsiteX2" fmla="*/ 512411 w 679698"/>
              <a:gd name="connsiteY2" fmla="*/ 530358 h 1111240"/>
              <a:gd name="connsiteX3" fmla="*/ 679698 w 679698"/>
              <a:gd name="connsiteY3" fmla="*/ 554864 h 1111240"/>
              <a:gd name="connsiteX4" fmla="*/ 514768 w 679698"/>
              <a:gd name="connsiteY4" fmla="*/ 576451 h 1111240"/>
              <a:gd name="connsiteX5" fmla="*/ 515065 w 679698"/>
              <a:gd name="connsiteY5" fmla="*/ 1095725 h 1111240"/>
              <a:gd name="connsiteX6" fmla="*/ 89637 w 679698"/>
              <a:gd name="connsiteY6" fmla="*/ 1101525 h 1111240"/>
              <a:gd name="connsiteX0" fmla="*/ 421972 w 679698"/>
              <a:gd name="connsiteY0" fmla="*/ 0 h 1111240"/>
              <a:gd name="connsiteX1" fmla="*/ 515065 w 679698"/>
              <a:gd name="connsiteY1" fmla="*/ 15515 h 1111240"/>
              <a:gd name="connsiteX2" fmla="*/ 515065 w 679698"/>
              <a:gd name="connsiteY2" fmla="*/ 540105 h 1111240"/>
              <a:gd name="connsiteX3" fmla="*/ 608158 w 679698"/>
              <a:gd name="connsiteY3" fmla="*/ 555620 h 1111240"/>
              <a:gd name="connsiteX4" fmla="*/ 515065 w 679698"/>
              <a:gd name="connsiteY4" fmla="*/ 571135 h 1111240"/>
              <a:gd name="connsiteX5" fmla="*/ 515065 w 679698"/>
              <a:gd name="connsiteY5" fmla="*/ 1095725 h 1111240"/>
              <a:gd name="connsiteX6" fmla="*/ 421972 w 679698"/>
              <a:gd name="connsiteY6" fmla="*/ 1111240 h 1111240"/>
              <a:gd name="connsiteX7" fmla="*/ 421972 w 679698"/>
              <a:gd name="connsiteY7" fmla="*/ 0 h 1111240"/>
              <a:gd name="connsiteX0" fmla="*/ 0 w 679698"/>
              <a:gd name="connsiteY0" fmla="*/ 2351 h 1111240"/>
              <a:gd name="connsiteX1" fmla="*/ 515065 w 679698"/>
              <a:gd name="connsiteY1" fmla="*/ 15515 h 1111240"/>
              <a:gd name="connsiteX2" fmla="*/ 516914 w 679698"/>
              <a:gd name="connsiteY2" fmla="*/ 535148 h 1111240"/>
              <a:gd name="connsiteX3" fmla="*/ 679698 w 679698"/>
              <a:gd name="connsiteY3" fmla="*/ 554864 h 1111240"/>
              <a:gd name="connsiteX4" fmla="*/ 514768 w 679698"/>
              <a:gd name="connsiteY4" fmla="*/ 576451 h 1111240"/>
              <a:gd name="connsiteX5" fmla="*/ 515065 w 679698"/>
              <a:gd name="connsiteY5" fmla="*/ 1095725 h 1111240"/>
              <a:gd name="connsiteX6" fmla="*/ 89637 w 679698"/>
              <a:gd name="connsiteY6" fmla="*/ 1101525 h 1111240"/>
              <a:gd name="connsiteX0" fmla="*/ 421972 w 679698"/>
              <a:gd name="connsiteY0" fmla="*/ 0 h 1111240"/>
              <a:gd name="connsiteX1" fmla="*/ 515065 w 679698"/>
              <a:gd name="connsiteY1" fmla="*/ 15515 h 1111240"/>
              <a:gd name="connsiteX2" fmla="*/ 515065 w 679698"/>
              <a:gd name="connsiteY2" fmla="*/ 540105 h 1111240"/>
              <a:gd name="connsiteX3" fmla="*/ 664537 w 679698"/>
              <a:gd name="connsiteY3" fmla="*/ 555235 h 1111240"/>
              <a:gd name="connsiteX4" fmla="*/ 515065 w 679698"/>
              <a:gd name="connsiteY4" fmla="*/ 571135 h 1111240"/>
              <a:gd name="connsiteX5" fmla="*/ 515065 w 679698"/>
              <a:gd name="connsiteY5" fmla="*/ 1095725 h 1111240"/>
              <a:gd name="connsiteX6" fmla="*/ 421972 w 679698"/>
              <a:gd name="connsiteY6" fmla="*/ 1111240 h 1111240"/>
              <a:gd name="connsiteX7" fmla="*/ 421972 w 679698"/>
              <a:gd name="connsiteY7" fmla="*/ 0 h 1111240"/>
              <a:gd name="connsiteX0" fmla="*/ 0 w 679698"/>
              <a:gd name="connsiteY0" fmla="*/ 2351 h 1111240"/>
              <a:gd name="connsiteX1" fmla="*/ 515065 w 679698"/>
              <a:gd name="connsiteY1" fmla="*/ 15515 h 1111240"/>
              <a:gd name="connsiteX2" fmla="*/ 516914 w 679698"/>
              <a:gd name="connsiteY2" fmla="*/ 535148 h 1111240"/>
              <a:gd name="connsiteX3" fmla="*/ 679698 w 679698"/>
              <a:gd name="connsiteY3" fmla="*/ 554864 h 1111240"/>
              <a:gd name="connsiteX4" fmla="*/ 514768 w 679698"/>
              <a:gd name="connsiteY4" fmla="*/ 576451 h 1111240"/>
              <a:gd name="connsiteX5" fmla="*/ 515065 w 679698"/>
              <a:gd name="connsiteY5" fmla="*/ 1095725 h 1111240"/>
              <a:gd name="connsiteX6" fmla="*/ 89637 w 679698"/>
              <a:gd name="connsiteY6" fmla="*/ 1101525 h 111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9698" h="1111240" stroke="0" extrusionOk="0">
                <a:moveTo>
                  <a:pt x="421972" y="0"/>
                </a:moveTo>
                <a:cubicBezTo>
                  <a:pt x="473386" y="0"/>
                  <a:pt x="515065" y="6946"/>
                  <a:pt x="515065" y="15515"/>
                </a:cubicBezTo>
                <a:cubicBezTo>
                  <a:pt x="515065" y="190378"/>
                  <a:pt x="517732" y="336594"/>
                  <a:pt x="515065" y="540105"/>
                </a:cubicBezTo>
                <a:cubicBezTo>
                  <a:pt x="515065" y="548674"/>
                  <a:pt x="613123" y="555235"/>
                  <a:pt x="664537" y="555235"/>
                </a:cubicBezTo>
                <a:cubicBezTo>
                  <a:pt x="613123" y="555235"/>
                  <a:pt x="515065" y="562566"/>
                  <a:pt x="515065" y="571135"/>
                </a:cubicBezTo>
                <a:lnTo>
                  <a:pt x="515065" y="1095725"/>
                </a:lnTo>
                <a:cubicBezTo>
                  <a:pt x="515065" y="1104294"/>
                  <a:pt x="473386" y="1111240"/>
                  <a:pt x="421972" y="1111240"/>
                </a:cubicBezTo>
                <a:lnTo>
                  <a:pt x="421972" y="0"/>
                </a:lnTo>
                <a:close/>
              </a:path>
              <a:path w="679698" h="1111240" fill="none">
                <a:moveTo>
                  <a:pt x="0" y="2351"/>
                </a:moveTo>
                <a:cubicBezTo>
                  <a:pt x="51414" y="2351"/>
                  <a:pt x="515065" y="6946"/>
                  <a:pt x="515065" y="15515"/>
                </a:cubicBezTo>
                <a:cubicBezTo>
                  <a:pt x="514180" y="187129"/>
                  <a:pt x="517799" y="363534"/>
                  <a:pt x="516914" y="535148"/>
                </a:cubicBezTo>
                <a:cubicBezTo>
                  <a:pt x="516914" y="543717"/>
                  <a:pt x="680056" y="547980"/>
                  <a:pt x="679698" y="554864"/>
                </a:cubicBezTo>
                <a:cubicBezTo>
                  <a:pt x="679340" y="561748"/>
                  <a:pt x="514768" y="567882"/>
                  <a:pt x="514768" y="576451"/>
                </a:cubicBezTo>
                <a:lnTo>
                  <a:pt x="515065" y="1095725"/>
                </a:lnTo>
                <a:cubicBezTo>
                  <a:pt x="515065" y="1104294"/>
                  <a:pt x="141051" y="1101525"/>
                  <a:pt x="89637" y="1101525"/>
                </a:cubicBezTo>
              </a:path>
            </a:pathLst>
          </a:custGeom>
          <a:ln w="12700">
            <a:solidFill>
              <a:srgbClr val="C5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131" name="Rounded Rectangle 130"/>
          <p:cNvSpPr/>
          <p:nvPr/>
        </p:nvSpPr>
        <p:spPr bwMode="auto">
          <a:xfrm>
            <a:off x="3838575" y="1707606"/>
            <a:ext cx="1911350" cy="528637"/>
          </a:xfrm>
          <a:prstGeom prst="roundRect">
            <a:avLst/>
          </a:prstGeom>
          <a:solidFill>
            <a:srgbClr val="FBE4D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lnSpc>
                <a:spcPts val="1400"/>
              </a:lnSpc>
              <a:defRPr/>
            </a:pPr>
            <a:r>
              <a:rPr lang="en-US" sz="1400" b="1" dirty="0">
                <a:solidFill>
                  <a:schemeClr val="tx1"/>
                </a:solidFill>
              </a:rPr>
              <a:t>Banks Establish Bail – In Instrument</a:t>
            </a:r>
            <a:endParaRPr lang="id-ID" sz="1400" i="1" dirty="0">
              <a:solidFill>
                <a:schemeClr val="tx1"/>
              </a:solidFill>
            </a:endParaRPr>
          </a:p>
        </p:txBody>
      </p:sp>
      <p:sp>
        <p:nvSpPr>
          <p:cNvPr id="132" name="Isosceles Triangle 66"/>
          <p:cNvSpPr/>
          <p:nvPr/>
        </p:nvSpPr>
        <p:spPr bwMode="auto">
          <a:xfrm rot="10210564" flipH="1">
            <a:off x="4386263" y="2253706"/>
            <a:ext cx="785812" cy="1812925"/>
          </a:xfrm>
          <a:custGeom>
            <a:avLst/>
            <a:gdLst>
              <a:gd name="connsiteX0" fmla="*/ 0 w 356455"/>
              <a:gd name="connsiteY0" fmla="*/ 510138 h 510138"/>
              <a:gd name="connsiteX1" fmla="*/ 0 w 356455"/>
              <a:gd name="connsiteY1" fmla="*/ 0 h 510138"/>
              <a:gd name="connsiteX2" fmla="*/ 356455 w 356455"/>
              <a:gd name="connsiteY2" fmla="*/ 510138 h 510138"/>
              <a:gd name="connsiteX3" fmla="*/ 0 w 356455"/>
              <a:gd name="connsiteY3" fmla="*/ 510138 h 510138"/>
              <a:gd name="connsiteX0" fmla="*/ 438148 w 794603"/>
              <a:gd name="connsiteY0" fmla="*/ 591098 h 591098"/>
              <a:gd name="connsiteX1" fmla="*/ 0 w 794603"/>
              <a:gd name="connsiteY1" fmla="*/ 0 h 591098"/>
              <a:gd name="connsiteX2" fmla="*/ 794603 w 794603"/>
              <a:gd name="connsiteY2" fmla="*/ 591098 h 591098"/>
              <a:gd name="connsiteX3" fmla="*/ 438148 w 794603"/>
              <a:gd name="connsiteY3" fmla="*/ 591098 h 591098"/>
              <a:gd name="connsiteX0" fmla="*/ 655795 w 794603"/>
              <a:gd name="connsiteY0" fmla="*/ 978589 h 978589"/>
              <a:gd name="connsiteX1" fmla="*/ 0 w 794603"/>
              <a:gd name="connsiteY1" fmla="*/ 0 h 978589"/>
              <a:gd name="connsiteX2" fmla="*/ 794603 w 794603"/>
              <a:gd name="connsiteY2" fmla="*/ 591098 h 978589"/>
              <a:gd name="connsiteX3" fmla="*/ 655795 w 794603"/>
              <a:gd name="connsiteY3" fmla="*/ 978589 h 978589"/>
              <a:gd name="connsiteX0" fmla="*/ 655795 w 1109864"/>
              <a:gd name="connsiteY0" fmla="*/ 978589 h 978589"/>
              <a:gd name="connsiteX1" fmla="*/ 0 w 1109864"/>
              <a:gd name="connsiteY1" fmla="*/ 0 h 978589"/>
              <a:gd name="connsiteX2" fmla="*/ 1109864 w 1109864"/>
              <a:gd name="connsiteY2" fmla="*/ 958311 h 978589"/>
              <a:gd name="connsiteX3" fmla="*/ 655795 w 1109864"/>
              <a:gd name="connsiteY3" fmla="*/ 978589 h 978589"/>
              <a:gd name="connsiteX0" fmla="*/ 656649 w 1109864"/>
              <a:gd name="connsiteY0" fmla="*/ 997619 h 997619"/>
              <a:gd name="connsiteX1" fmla="*/ 0 w 1109864"/>
              <a:gd name="connsiteY1" fmla="*/ 0 h 997619"/>
              <a:gd name="connsiteX2" fmla="*/ 1109864 w 1109864"/>
              <a:gd name="connsiteY2" fmla="*/ 958311 h 997619"/>
              <a:gd name="connsiteX3" fmla="*/ 656649 w 1109864"/>
              <a:gd name="connsiteY3" fmla="*/ 997619 h 997619"/>
              <a:gd name="connsiteX0" fmla="*/ 656649 w 1206016"/>
              <a:gd name="connsiteY0" fmla="*/ 997619 h 997619"/>
              <a:gd name="connsiteX1" fmla="*/ 0 w 1206016"/>
              <a:gd name="connsiteY1" fmla="*/ 0 h 997619"/>
              <a:gd name="connsiteX2" fmla="*/ 1206016 w 1206016"/>
              <a:gd name="connsiteY2" fmla="*/ 976236 h 997619"/>
              <a:gd name="connsiteX3" fmla="*/ 656649 w 1206016"/>
              <a:gd name="connsiteY3" fmla="*/ 997619 h 997619"/>
              <a:gd name="connsiteX0" fmla="*/ 657160 w 1206016"/>
              <a:gd name="connsiteY0" fmla="*/ 1017218 h 1017218"/>
              <a:gd name="connsiteX1" fmla="*/ 0 w 1206016"/>
              <a:gd name="connsiteY1" fmla="*/ 0 h 1017218"/>
              <a:gd name="connsiteX2" fmla="*/ 1206016 w 1206016"/>
              <a:gd name="connsiteY2" fmla="*/ 976236 h 1017218"/>
              <a:gd name="connsiteX3" fmla="*/ 657160 w 1206016"/>
              <a:gd name="connsiteY3" fmla="*/ 1017218 h 101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016" h="1017218">
                <a:moveTo>
                  <a:pt x="657160" y="1017218"/>
                </a:moveTo>
                <a:lnTo>
                  <a:pt x="0" y="0"/>
                </a:lnTo>
                <a:lnTo>
                  <a:pt x="1206016" y="976236"/>
                </a:lnTo>
                <a:lnTo>
                  <a:pt x="657160" y="101721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3" name="Rounded Rectangle 132"/>
          <p:cNvSpPr/>
          <p:nvPr/>
        </p:nvSpPr>
        <p:spPr bwMode="auto">
          <a:xfrm>
            <a:off x="2759075" y="2844256"/>
            <a:ext cx="1762125" cy="528637"/>
          </a:xfrm>
          <a:prstGeom prst="roundRect">
            <a:avLst/>
          </a:prstGeom>
          <a:solidFill>
            <a:srgbClr val="FBE4D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>
              <a:lnSpc>
                <a:spcPts val="1400"/>
              </a:lnSpc>
              <a:defRPr/>
            </a:pPr>
            <a:r>
              <a:rPr lang="en-US" sz="1400" b="1" dirty="0">
                <a:solidFill>
                  <a:schemeClr val="tx1"/>
                </a:solidFill>
              </a:rPr>
              <a:t>Submission of Recovery Plan by Banks</a:t>
            </a:r>
            <a:endParaRPr lang="id-ID" sz="1400" i="1" dirty="0">
              <a:solidFill>
                <a:schemeClr val="tx1"/>
              </a:solidFill>
            </a:endParaRPr>
          </a:p>
        </p:txBody>
      </p:sp>
      <p:sp>
        <p:nvSpPr>
          <p:cNvPr id="134" name="Isosceles Triangle 66"/>
          <p:cNvSpPr/>
          <p:nvPr/>
        </p:nvSpPr>
        <p:spPr bwMode="auto">
          <a:xfrm rot="10210564" flipH="1">
            <a:off x="3238500" y="3396706"/>
            <a:ext cx="809625" cy="1284287"/>
          </a:xfrm>
          <a:custGeom>
            <a:avLst/>
            <a:gdLst>
              <a:gd name="connsiteX0" fmla="*/ 0 w 356455"/>
              <a:gd name="connsiteY0" fmla="*/ 510138 h 510138"/>
              <a:gd name="connsiteX1" fmla="*/ 0 w 356455"/>
              <a:gd name="connsiteY1" fmla="*/ 0 h 510138"/>
              <a:gd name="connsiteX2" fmla="*/ 356455 w 356455"/>
              <a:gd name="connsiteY2" fmla="*/ 510138 h 510138"/>
              <a:gd name="connsiteX3" fmla="*/ 0 w 356455"/>
              <a:gd name="connsiteY3" fmla="*/ 510138 h 510138"/>
              <a:gd name="connsiteX0" fmla="*/ 438148 w 794603"/>
              <a:gd name="connsiteY0" fmla="*/ 591098 h 591098"/>
              <a:gd name="connsiteX1" fmla="*/ 0 w 794603"/>
              <a:gd name="connsiteY1" fmla="*/ 0 h 591098"/>
              <a:gd name="connsiteX2" fmla="*/ 794603 w 794603"/>
              <a:gd name="connsiteY2" fmla="*/ 591098 h 591098"/>
              <a:gd name="connsiteX3" fmla="*/ 438148 w 794603"/>
              <a:gd name="connsiteY3" fmla="*/ 591098 h 591098"/>
              <a:gd name="connsiteX0" fmla="*/ 655795 w 794603"/>
              <a:gd name="connsiteY0" fmla="*/ 978589 h 978589"/>
              <a:gd name="connsiteX1" fmla="*/ 0 w 794603"/>
              <a:gd name="connsiteY1" fmla="*/ 0 h 978589"/>
              <a:gd name="connsiteX2" fmla="*/ 794603 w 794603"/>
              <a:gd name="connsiteY2" fmla="*/ 591098 h 978589"/>
              <a:gd name="connsiteX3" fmla="*/ 655795 w 794603"/>
              <a:gd name="connsiteY3" fmla="*/ 978589 h 978589"/>
              <a:gd name="connsiteX0" fmla="*/ 655795 w 1109864"/>
              <a:gd name="connsiteY0" fmla="*/ 978589 h 978589"/>
              <a:gd name="connsiteX1" fmla="*/ 0 w 1109864"/>
              <a:gd name="connsiteY1" fmla="*/ 0 h 978589"/>
              <a:gd name="connsiteX2" fmla="*/ 1109864 w 1109864"/>
              <a:gd name="connsiteY2" fmla="*/ 958311 h 978589"/>
              <a:gd name="connsiteX3" fmla="*/ 655795 w 1109864"/>
              <a:gd name="connsiteY3" fmla="*/ 978589 h 978589"/>
              <a:gd name="connsiteX0" fmla="*/ 656649 w 1109864"/>
              <a:gd name="connsiteY0" fmla="*/ 997619 h 997619"/>
              <a:gd name="connsiteX1" fmla="*/ 0 w 1109864"/>
              <a:gd name="connsiteY1" fmla="*/ 0 h 997619"/>
              <a:gd name="connsiteX2" fmla="*/ 1109864 w 1109864"/>
              <a:gd name="connsiteY2" fmla="*/ 958311 h 997619"/>
              <a:gd name="connsiteX3" fmla="*/ 656649 w 1109864"/>
              <a:gd name="connsiteY3" fmla="*/ 997619 h 997619"/>
              <a:gd name="connsiteX0" fmla="*/ 656649 w 1206016"/>
              <a:gd name="connsiteY0" fmla="*/ 997619 h 997619"/>
              <a:gd name="connsiteX1" fmla="*/ 0 w 1206016"/>
              <a:gd name="connsiteY1" fmla="*/ 0 h 997619"/>
              <a:gd name="connsiteX2" fmla="*/ 1206016 w 1206016"/>
              <a:gd name="connsiteY2" fmla="*/ 976236 h 997619"/>
              <a:gd name="connsiteX3" fmla="*/ 656649 w 1206016"/>
              <a:gd name="connsiteY3" fmla="*/ 997619 h 997619"/>
              <a:gd name="connsiteX0" fmla="*/ 657160 w 1206016"/>
              <a:gd name="connsiteY0" fmla="*/ 1017218 h 1017218"/>
              <a:gd name="connsiteX1" fmla="*/ 0 w 1206016"/>
              <a:gd name="connsiteY1" fmla="*/ 0 h 1017218"/>
              <a:gd name="connsiteX2" fmla="*/ 1206016 w 1206016"/>
              <a:gd name="connsiteY2" fmla="*/ 976236 h 1017218"/>
              <a:gd name="connsiteX3" fmla="*/ 657160 w 1206016"/>
              <a:gd name="connsiteY3" fmla="*/ 1017218 h 101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016" h="1017218">
                <a:moveTo>
                  <a:pt x="657160" y="1017218"/>
                </a:moveTo>
                <a:lnTo>
                  <a:pt x="0" y="0"/>
                </a:lnTo>
                <a:lnTo>
                  <a:pt x="1206016" y="976236"/>
                </a:lnTo>
                <a:lnTo>
                  <a:pt x="657160" y="101721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5" name="Isosceles Triangle 66"/>
          <p:cNvSpPr/>
          <p:nvPr/>
        </p:nvSpPr>
        <p:spPr bwMode="auto">
          <a:xfrm rot="10954441">
            <a:off x="1287463" y="4552406"/>
            <a:ext cx="1263650" cy="617537"/>
          </a:xfrm>
          <a:custGeom>
            <a:avLst/>
            <a:gdLst>
              <a:gd name="connsiteX0" fmla="*/ 0 w 356455"/>
              <a:gd name="connsiteY0" fmla="*/ 510138 h 510138"/>
              <a:gd name="connsiteX1" fmla="*/ 0 w 356455"/>
              <a:gd name="connsiteY1" fmla="*/ 0 h 510138"/>
              <a:gd name="connsiteX2" fmla="*/ 356455 w 356455"/>
              <a:gd name="connsiteY2" fmla="*/ 510138 h 510138"/>
              <a:gd name="connsiteX3" fmla="*/ 0 w 356455"/>
              <a:gd name="connsiteY3" fmla="*/ 510138 h 510138"/>
              <a:gd name="connsiteX0" fmla="*/ 438148 w 794603"/>
              <a:gd name="connsiteY0" fmla="*/ 591098 h 591098"/>
              <a:gd name="connsiteX1" fmla="*/ 0 w 794603"/>
              <a:gd name="connsiteY1" fmla="*/ 0 h 591098"/>
              <a:gd name="connsiteX2" fmla="*/ 794603 w 794603"/>
              <a:gd name="connsiteY2" fmla="*/ 591098 h 591098"/>
              <a:gd name="connsiteX3" fmla="*/ 438148 w 794603"/>
              <a:gd name="connsiteY3" fmla="*/ 591098 h 591098"/>
              <a:gd name="connsiteX0" fmla="*/ 655795 w 794603"/>
              <a:gd name="connsiteY0" fmla="*/ 978589 h 978589"/>
              <a:gd name="connsiteX1" fmla="*/ 0 w 794603"/>
              <a:gd name="connsiteY1" fmla="*/ 0 h 978589"/>
              <a:gd name="connsiteX2" fmla="*/ 794603 w 794603"/>
              <a:gd name="connsiteY2" fmla="*/ 591098 h 978589"/>
              <a:gd name="connsiteX3" fmla="*/ 655795 w 794603"/>
              <a:gd name="connsiteY3" fmla="*/ 978589 h 978589"/>
              <a:gd name="connsiteX0" fmla="*/ 655795 w 1109864"/>
              <a:gd name="connsiteY0" fmla="*/ 978589 h 978589"/>
              <a:gd name="connsiteX1" fmla="*/ 0 w 1109864"/>
              <a:gd name="connsiteY1" fmla="*/ 0 h 978589"/>
              <a:gd name="connsiteX2" fmla="*/ 1109864 w 1109864"/>
              <a:gd name="connsiteY2" fmla="*/ 958311 h 978589"/>
              <a:gd name="connsiteX3" fmla="*/ 655795 w 1109864"/>
              <a:gd name="connsiteY3" fmla="*/ 978589 h 978589"/>
              <a:gd name="connsiteX0" fmla="*/ 656649 w 1109864"/>
              <a:gd name="connsiteY0" fmla="*/ 997619 h 997619"/>
              <a:gd name="connsiteX1" fmla="*/ 0 w 1109864"/>
              <a:gd name="connsiteY1" fmla="*/ 0 h 997619"/>
              <a:gd name="connsiteX2" fmla="*/ 1109864 w 1109864"/>
              <a:gd name="connsiteY2" fmla="*/ 958311 h 997619"/>
              <a:gd name="connsiteX3" fmla="*/ 656649 w 1109864"/>
              <a:gd name="connsiteY3" fmla="*/ 997619 h 997619"/>
              <a:gd name="connsiteX0" fmla="*/ 656649 w 1206016"/>
              <a:gd name="connsiteY0" fmla="*/ 997619 h 997619"/>
              <a:gd name="connsiteX1" fmla="*/ 0 w 1206016"/>
              <a:gd name="connsiteY1" fmla="*/ 0 h 997619"/>
              <a:gd name="connsiteX2" fmla="*/ 1206016 w 1206016"/>
              <a:gd name="connsiteY2" fmla="*/ 976236 h 997619"/>
              <a:gd name="connsiteX3" fmla="*/ 656649 w 1206016"/>
              <a:gd name="connsiteY3" fmla="*/ 997619 h 997619"/>
              <a:gd name="connsiteX0" fmla="*/ 657160 w 1206016"/>
              <a:gd name="connsiteY0" fmla="*/ 1017218 h 1017218"/>
              <a:gd name="connsiteX1" fmla="*/ 0 w 1206016"/>
              <a:gd name="connsiteY1" fmla="*/ 0 h 1017218"/>
              <a:gd name="connsiteX2" fmla="*/ 1206016 w 1206016"/>
              <a:gd name="connsiteY2" fmla="*/ 976236 h 1017218"/>
              <a:gd name="connsiteX3" fmla="*/ 657160 w 1206016"/>
              <a:gd name="connsiteY3" fmla="*/ 1017218 h 101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6016" h="1017218">
                <a:moveTo>
                  <a:pt x="657160" y="1017218"/>
                </a:moveTo>
                <a:lnTo>
                  <a:pt x="0" y="0"/>
                </a:lnTo>
                <a:lnTo>
                  <a:pt x="1206016" y="976236"/>
                </a:lnTo>
                <a:lnTo>
                  <a:pt x="657160" y="101721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3880376" y="4564998"/>
            <a:ext cx="5206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</a:t>
            </a:r>
            <a:r>
              <a:rPr lang="en-US" sz="1600" dirty="0" err="1"/>
              <a:t>Fin.Safety</a:t>
            </a:r>
            <a:r>
              <a:rPr lang="en-US" sz="1600" dirty="0"/>
              <a:t> Net Law introduced the “no bail-out” paradigm for resolution regime in Indonesia</a:t>
            </a:r>
            <a:endParaRPr lang="id-ID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2 approaches are used; (</a:t>
            </a:r>
            <a:r>
              <a:rPr lang="en-US" sz="1600" dirty="0" err="1"/>
              <a:t>i</a:t>
            </a:r>
            <a:r>
              <a:rPr lang="en-US" sz="1600" dirty="0"/>
              <a:t>) establish bail-in instruments by banks, and (ii) establish a bank restructuring fund</a:t>
            </a:r>
            <a:endParaRPr lang="id-ID" sz="1600" dirty="0"/>
          </a:p>
        </p:txBody>
      </p:sp>
      <p:sp>
        <p:nvSpPr>
          <p:cNvPr id="137" name="Rounded Rectangle 136"/>
          <p:cNvSpPr/>
          <p:nvPr/>
        </p:nvSpPr>
        <p:spPr>
          <a:xfrm>
            <a:off x="3649059" y="5771618"/>
            <a:ext cx="5291689" cy="42133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Will It Suffice?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3649060" y="6205006"/>
            <a:ext cx="529168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Given the magnitude of banking crisis and how securities behave in market turmoil, can the no-bail out principles hold?</a:t>
            </a:r>
            <a:endParaRPr lang="id-ID" sz="1600" i="1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29ABF307-DC31-41A5-8CCE-99FD76F116B3}"/>
              </a:ext>
            </a:extLst>
          </p:cNvPr>
          <p:cNvSpPr txBox="1">
            <a:spLocks/>
          </p:cNvSpPr>
          <p:nvPr/>
        </p:nvSpPr>
        <p:spPr bwMode="auto">
          <a:xfrm>
            <a:off x="0" y="288573"/>
            <a:ext cx="9144000" cy="4212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51448" tIns="25724" rIns="51448" bIns="25724" rtlCol="0">
            <a:spAutoFit/>
          </a:bodyPr>
          <a:lstStyle>
            <a:defPPr>
              <a:defRPr lang="en-US"/>
            </a:defPPr>
            <a:lvl1pPr marL="0" indent="0" defTabSz="91440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5400" b="1" i="1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177793" algn="ctr">
              <a:spcAft>
                <a:spcPts val="0"/>
              </a:spcAft>
            </a:pPr>
            <a:r>
              <a:rPr lang="en-GB" altLang="en-US" sz="2400" i="0" dirty="0">
                <a:solidFill>
                  <a:srgbClr val="FF0000"/>
                </a:solidFill>
                <a:latin typeface="Candara" panose="020E0502030303020204" pitchFamily="34" charset="0"/>
              </a:rPr>
              <a:t>III. What Indonesia has done: </a:t>
            </a:r>
            <a:r>
              <a:rPr lang="en-US" sz="2400" i="0" spc="-10" dirty="0">
                <a:solidFill>
                  <a:schemeClr val="accent4">
                    <a:lumMod val="50000"/>
                  </a:schemeClr>
                </a:solidFill>
                <a:cs typeface="Calibri"/>
              </a:rPr>
              <a:t>Bail - In</a:t>
            </a:r>
          </a:p>
        </p:txBody>
      </p:sp>
      <p:pic>
        <p:nvPicPr>
          <p:cNvPr id="43" name="Picture 2" descr="C:\Users\salim.darmadi\Pictures\bank_building_business_courthouse_economy_finance_investment_loan_management_office-512.png">
            <a:extLst>
              <a:ext uri="{FF2B5EF4-FFF2-40B4-BE49-F238E27FC236}">
                <a16:creationId xmlns:a16="http://schemas.microsoft.com/office/drawing/2014/main" id="{C8D32C76-26D0-4AE8-87DF-D2FE7FF47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2" y="208435"/>
            <a:ext cx="567709" cy="5622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07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2427170"/>
            <a:ext cx="1887968" cy="1192974"/>
            <a:chOff x="850" y="3932266"/>
            <a:chExt cx="9143150" cy="1958958"/>
          </a:xfrm>
        </p:grpSpPr>
        <p:pic>
          <p:nvPicPr>
            <p:cNvPr id="37" name="Picture 2" descr="C:\Users\ANNAS\Pictures\snow.gif"/>
            <p:cNvPicPr>
              <a:picLocks noChangeAspect="1" noChangeArrowheads="1" noCrop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0948" y="4018543"/>
              <a:ext cx="1837855" cy="1872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C:\Users\ANNAS\Pictures\snow.gif"/>
            <p:cNvPicPr>
              <a:picLocks noChangeAspect="1" noChangeArrowheads="1" noCrop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" y="3977454"/>
              <a:ext cx="1837855" cy="1872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:\Users\ANNAS\Pictures\snow.gif"/>
            <p:cNvPicPr>
              <a:picLocks noChangeAspect="1" noChangeArrowheads="1" noCrop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565" y="3932267"/>
              <a:ext cx="1837855" cy="1872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:\Users\ANNAS\Pictures\snow.gif"/>
            <p:cNvPicPr>
              <a:picLocks noChangeAspect="1" noChangeArrowheads="1" noCrop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9575" y="3932266"/>
              <a:ext cx="1837855" cy="1872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:\Users\ANNAS\Pictures\snow.gif"/>
            <p:cNvPicPr>
              <a:picLocks noChangeAspect="1" noChangeArrowheads="1" noCrop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6145" y="3977452"/>
              <a:ext cx="1837855" cy="1872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3" y="1176211"/>
            <a:ext cx="2088636" cy="133908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555" y="1195940"/>
            <a:ext cx="2131141" cy="131935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534" y="1188414"/>
            <a:ext cx="2342033" cy="1332431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145260" y="3669103"/>
            <a:ext cx="8978396" cy="2679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§"/>
            </a:pPr>
            <a:r>
              <a:rPr lang="id-ID" sz="1349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349" dirty="0">
                <a:latin typeface="Arial" panose="020B0604020202020204" pitchFamily="34" charset="0"/>
                <a:cs typeface="Arial" panose="020B0604020202020204" pitchFamily="34" charset="0"/>
              </a:rPr>
              <a:t>he world’s largest archipelagic nation, consists of over 17,500 islands stretching 3,261 miles from east to west wider than distance from Washington DC to San </a:t>
            </a:r>
            <a:r>
              <a:rPr lang="en-US" sz="1349" dirty="0" err="1">
                <a:latin typeface="Arial" panose="020B0604020202020204" pitchFamily="34" charset="0"/>
                <a:cs typeface="Arial" panose="020B0604020202020204" pitchFamily="34" charset="0"/>
              </a:rPr>
              <a:t>Fransisco</a:t>
            </a:r>
            <a:r>
              <a:rPr lang="en-US" sz="1349" dirty="0">
                <a:latin typeface="Arial" panose="020B0604020202020204" pitchFamily="34" charset="0"/>
                <a:cs typeface="Arial" panose="020B0604020202020204" pitchFamily="34" charset="0"/>
              </a:rPr>
              <a:t> California</a:t>
            </a:r>
            <a:r>
              <a:rPr lang="id-ID" sz="1349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§"/>
            </a:pPr>
            <a:r>
              <a:rPr lang="en-US" sz="1349" dirty="0">
                <a:latin typeface="Arial" panose="020B0604020202020204" pitchFamily="34" charset="0"/>
                <a:cs typeface="Arial" panose="020B0604020202020204" pitchFamily="34" charset="0"/>
              </a:rPr>
              <a:t>Home to abundant natural resources</a:t>
            </a:r>
            <a:r>
              <a:rPr lang="id-ID" sz="1349" dirty="0">
                <a:latin typeface="Arial" panose="020B0604020202020204" pitchFamily="34" charset="0"/>
                <a:cs typeface="Arial" panose="020B0604020202020204" pitchFamily="34" charset="0"/>
              </a:rPr>
              <a:t> and variety of commodities;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§"/>
            </a:pPr>
            <a:r>
              <a:rPr lang="en-US" sz="1349" dirty="0">
                <a:latin typeface="Arial" panose="020B0604020202020204" pitchFamily="34" charset="0"/>
                <a:cs typeface="Arial" panose="020B0604020202020204" pitchFamily="34" charset="0"/>
              </a:rPr>
              <a:t>The world’s fourth most populous country, with 6</a:t>
            </a:r>
            <a:r>
              <a:rPr lang="id-ID" sz="1349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349" dirty="0">
                <a:latin typeface="Arial" panose="020B0604020202020204" pitchFamily="34" charset="0"/>
                <a:cs typeface="Arial" panose="020B0604020202020204" pitchFamily="34" charset="0"/>
              </a:rPr>
              <a:t>% classified as productive </a:t>
            </a:r>
            <a:r>
              <a:rPr lang="id-ID" sz="1349" dirty="0">
                <a:latin typeface="Arial" panose="020B0604020202020204" pitchFamily="34" charset="0"/>
                <a:cs typeface="Arial" panose="020B0604020202020204" pitchFamily="34" charset="0"/>
              </a:rPr>
              <a:t>age;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§"/>
            </a:pPr>
            <a:r>
              <a:rPr lang="id-ID" sz="1349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349" dirty="0">
                <a:latin typeface="Arial" panose="020B0604020202020204" pitchFamily="34" charset="0"/>
                <a:cs typeface="Arial" panose="020B0604020202020204" pitchFamily="34" charset="0"/>
              </a:rPr>
              <a:t> G-20 country with GDP over </a:t>
            </a:r>
            <a:r>
              <a:rPr lang="id-ID" sz="1349" dirty="0">
                <a:latin typeface="Arial" panose="020B0604020202020204" pitchFamily="34" charset="0"/>
                <a:cs typeface="Arial" panose="020B0604020202020204" pitchFamily="34" charset="0"/>
              </a:rPr>
              <a:t>USD1</a:t>
            </a:r>
            <a:r>
              <a:rPr lang="en-US" sz="13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349" dirty="0">
                <a:latin typeface="Arial" panose="020B0604020202020204" pitchFamily="34" charset="0"/>
                <a:cs typeface="Arial" panose="020B0604020202020204" pitchFamily="34" charset="0"/>
              </a:rPr>
              <a:t>tn</a:t>
            </a:r>
            <a:r>
              <a:rPr lang="en-US" sz="134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1349" dirty="0">
                <a:latin typeface="Arial" panose="020B0604020202020204" pitchFamily="34" charset="0"/>
                <a:cs typeface="Arial" panose="020B0604020202020204" pitchFamily="34" charset="0"/>
              </a:rPr>
              <a:t>&amp; the 3rd highest G20’ economic growth (average in 10 years);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§"/>
            </a:pPr>
            <a:r>
              <a:rPr lang="en-US" sz="1349" dirty="0">
                <a:latin typeface="Arial" panose="020B0604020202020204" pitchFamily="34" charset="0"/>
                <a:cs typeface="Arial" panose="020B0604020202020204" pitchFamily="34" charset="0"/>
              </a:rPr>
              <a:t>Enjoying the demographic bonus in 2020-2035</a:t>
            </a:r>
            <a:r>
              <a:rPr lang="id-ID" sz="1349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§"/>
            </a:pPr>
            <a:r>
              <a:rPr lang="en-US" sz="1349" dirty="0">
                <a:latin typeface="Arial" panose="020B0604020202020204" pitchFamily="34" charset="0"/>
                <a:cs typeface="Arial" panose="020B0604020202020204" pitchFamily="34" charset="0"/>
              </a:rPr>
              <a:t>Growing middle income class that </a:t>
            </a:r>
            <a:r>
              <a:rPr lang="id-ID" sz="1349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1349" dirty="0">
                <a:latin typeface="Arial" panose="020B0604020202020204" pitchFamily="34" charset="0"/>
                <a:cs typeface="Arial" panose="020B0604020202020204" pitchFamily="34" charset="0"/>
              </a:rPr>
              <a:t>projected to double by 2020</a:t>
            </a:r>
            <a:r>
              <a:rPr lang="id-ID" sz="1349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§"/>
            </a:pPr>
            <a:r>
              <a:rPr lang="id-ID" sz="1349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349" dirty="0" err="1">
                <a:latin typeface="Arial" panose="020B0604020202020204" pitchFamily="34" charset="0"/>
                <a:cs typeface="Arial" panose="020B0604020202020204" pitchFamily="34" charset="0"/>
              </a:rPr>
              <a:t>stablish</a:t>
            </a:r>
            <a:r>
              <a:rPr lang="id-ID" sz="1349" dirty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1349" dirty="0">
                <a:latin typeface="Arial" panose="020B0604020202020204" pitchFamily="34" charset="0"/>
                <a:cs typeface="Arial" panose="020B0604020202020204" pitchFamily="34" charset="0"/>
              </a:rPr>
              <a:t> of downstream processing industries </a:t>
            </a:r>
            <a:r>
              <a:rPr lang="id-ID" sz="1349" dirty="0">
                <a:latin typeface="Arial" panose="020B0604020202020204" pitchFamily="34" charset="0"/>
                <a:cs typeface="Arial" panose="020B0604020202020204" pitchFamily="34" charset="0"/>
              </a:rPr>
              <a:t>and m</a:t>
            </a:r>
            <a:r>
              <a:rPr lang="en-US" sz="1349" dirty="0" err="1">
                <a:latin typeface="Arial" panose="020B0604020202020204" pitchFamily="34" charset="0"/>
                <a:cs typeface="Arial" panose="020B0604020202020204" pitchFamily="34" charset="0"/>
              </a:rPr>
              <a:t>assive</a:t>
            </a:r>
            <a:r>
              <a:rPr lang="en-US" sz="1349" dirty="0">
                <a:latin typeface="Arial" panose="020B0604020202020204" pitchFamily="34" charset="0"/>
                <a:cs typeface="Arial" panose="020B0604020202020204" pitchFamily="34" charset="0"/>
              </a:rPr>
              <a:t> infrastructure development in all regions</a:t>
            </a:r>
            <a:r>
              <a:rPr lang="id-ID" sz="1349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§"/>
            </a:pPr>
            <a:r>
              <a:rPr lang="id-ID" sz="1349" dirty="0">
                <a:latin typeface="Arial" panose="020B0604020202020204" pitchFamily="34" charset="0"/>
                <a:cs typeface="Arial" panose="020B0604020202020204" pitchFamily="34" charset="0"/>
              </a:rPr>
              <a:t>Increasing technology-savvy population 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35"/>
          <a:stretch/>
        </p:blipFill>
        <p:spPr>
          <a:xfrm flipH="1">
            <a:off x="92635" y="2582371"/>
            <a:ext cx="1697310" cy="92326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44" y="1182866"/>
            <a:ext cx="2242022" cy="1332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269" y="2589278"/>
            <a:ext cx="1722022" cy="916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65" y="2601533"/>
            <a:ext cx="1735957" cy="904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19" y="2589278"/>
            <a:ext cx="1667476" cy="90400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71326" y="6455004"/>
            <a:ext cx="331801" cy="273844"/>
          </a:xfrm>
        </p:spPr>
        <p:txBody>
          <a:bodyPr/>
          <a:lstStyle/>
          <a:p>
            <a:fld id="{D4A67A0D-0116-4735-99BB-159B3C0C0191}" type="slidenum">
              <a:rPr lang="id-ID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4922882" y="760254"/>
            <a:ext cx="4345679" cy="359727"/>
          </a:xfrm>
          <a:prstGeom prst="rect">
            <a:avLst/>
          </a:prstGeom>
          <a:noFill/>
        </p:spPr>
        <p:txBody>
          <a:bodyPr vert="horz" wrap="square" lIns="51448" tIns="25724" rIns="51448" bIns="25724" rtlCol="0">
            <a:spAutoFit/>
          </a:bodyPr>
          <a:lstStyle>
            <a:defPPr>
              <a:defRPr lang="en-US"/>
            </a:defPPr>
            <a:lvl1pPr marL="0" indent="0" defTabSz="91440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5400" b="1" i="1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177793" algn="ctr">
              <a:spcAft>
                <a:spcPts val="0"/>
              </a:spcAft>
            </a:pPr>
            <a:r>
              <a:rPr lang="id-ID" altLang="en-US" sz="2000" i="0" dirty="0">
                <a:solidFill>
                  <a:schemeClr val="accent3">
                    <a:lumMod val="50000"/>
                  </a:schemeClr>
                </a:solidFill>
                <a:latin typeface="Candara" panose="020E0502030303020204" pitchFamily="34" charset="0"/>
              </a:rPr>
              <a:t>Indonesia Stylized Facts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433" y="6031585"/>
            <a:ext cx="1112028" cy="740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97" y="2582371"/>
            <a:ext cx="1930500" cy="910914"/>
          </a:xfrm>
          <a:prstGeom prst="rect">
            <a:avLst/>
          </a:prstGeom>
        </p:spPr>
      </p:pic>
      <p:sp>
        <p:nvSpPr>
          <p:cNvPr id="31" name="Slide Number Placeholder 2"/>
          <p:cNvSpPr txBox="1">
            <a:spLocks/>
          </p:cNvSpPr>
          <p:nvPr/>
        </p:nvSpPr>
        <p:spPr>
          <a:xfrm>
            <a:off x="8613173" y="0"/>
            <a:ext cx="533400" cy="24447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914148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73" algn="l" defTabSz="914148" rtl="0" eaLnBrk="1" latinLnBrk="0" hangingPunct="1"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48" algn="l" defTabSz="914148" rtl="0" eaLnBrk="1" latinLnBrk="0" hangingPunct="1"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20" algn="l" defTabSz="914148" rtl="0" eaLnBrk="1" latinLnBrk="0" hangingPunct="1"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94" algn="l" defTabSz="914148" rtl="0" eaLnBrk="1" latinLnBrk="0" hangingPunct="1"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8" algn="l" defTabSz="914148" rtl="0" eaLnBrk="1" latinLnBrk="0" hangingPunct="1"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41" algn="l" defTabSz="914148" rtl="0" eaLnBrk="1" latinLnBrk="0" hangingPunct="1"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15" algn="l" defTabSz="914148" rtl="0" eaLnBrk="1" latinLnBrk="0" hangingPunct="1"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87" algn="l" defTabSz="914148" rtl="0" eaLnBrk="1" latinLnBrk="0" hangingPunct="1"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0F944A-22A9-47D5-9F5D-03D237FC52C5}" type="slidenum">
              <a:rPr lang="en-US" sz="1800" smtClean="0">
                <a:solidFill>
                  <a:schemeClr val="tx1"/>
                </a:solidFill>
              </a:rPr>
              <a:pPr/>
              <a:t>14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3352E40-6695-463B-9351-0DE891ECC12A}"/>
              </a:ext>
            </a:extLst>
          </p:cNvPr>
          <p:cNvSpPr txBox="1">
            <a:spLocks/>
          </p:cNvSpPr>
          <p:nvPr/>
        </p:nvSpPr>
        <p:spPr bwMode="auto">
          <a:xfrm>
            <a:off x="0" y="288573"/>
            <a:ext cx="9143999" cy="4212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51448" tIns="25724" rIns="51448" bIns="25724" rtlCol="0">
            <a:spAutoFit/>
          </a:bodyPr>
          <a:lstStyle>
            <a:defPPr>
              <a:defRPr lang="en-US"/>
            </a:defPPr>
            <a:lvl1pPr marL="0" indent="0" defTabSz="91440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5400" b="1" i="1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177793" algn="ctr">
              <a:spcAft>
                <a:spcPts val="0"/>
              </a:spcAft>
            </a:pPr>
            <a:r>
              <a:rPr lang="en-GB" altLang="en-US" sz="2400" i="0" dirty="0">
                <a:solidFill>
                  <a:srgbClr val="FF0000"/>
                </a:solidFill>
                <a:latin typeface="Candara" panose="020E0502030303020204" pitchFamily="34" charset="0"/>
              </a:rPr>
              <a:t>IV. Current Economic &amp; Financial Sector Condition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2EE11AF-9B3C-44E8-82E2-76B26E580A2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49" y="154780"/>
            <a:ext cx="1230119" cy="68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0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3173" y="0"/>
            <a:ext cx="533400" cy="244476"/>
          </a:xfrm>
        </p:spPr>
        <p:txBody>
          <a:bodyPr>
            <a:noAutofit/>
          </a:bodyPr>
          <a:lstStyle/>
          <a:p>
            <a:pPr algn="r"/>
            <a:fld id="{F90F944A-22A9-47D5-9F5D-03D237FC52C5}" type="slidenum">
              <a:rPr lang="en-US" sz="1800" smtClean="0">
                <a:solidFill>
                  <a:schemeClr val="tx1"/>
                </a:solidFill>
              </a:rPr>
              <a:pPr algn="r"/>
              <a:t>15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6193" y="1242633"/>
            <a:ext cx="5724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Indonesia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has maintained </a:t>
            </a:r>
            <a:r>
              <a:rPr lang="id-ID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its stable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id-ID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GDP growth,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 </a:t>
            </a:r>
            <a:endParaRPr lang="id-ID" sz="1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compared </a:t>
            </a:r>
            <a:r>
              <a:rPr lang="id-ID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to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 peers</a:t>
            </a:r>
            <a:endParaRPr lang="id-ID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/>
          </p:nvPr>
        </p:nvGraphicFramePr>
        <p:xfrm>
          <a:off x="4804" y="1915439"/>
          <a:ext cx="5250730" cy="4843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307290" y="1274112"/>
            <a:ext cx="3836710" cy="4774510"/>
            <a:chOff x="6775199" y="1991380"/>
            <a:chExt cx="4835461" cy="417201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36808" y="1991380"/>
              <a:ext cx="4573852" cy="4172015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 rot="16200000">
              <a:off x="6080146" y="4030919"/>
              <a:ext cx="165171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100" dirty="0">
                  <a:latin typeface="Arial" panose="020B0604020202020204" pitchFamily="34" charset="0"/>
                  <a:cs typeface="Arial" panose="020B0604020202020204" pitchFamily="34" charset="0"/>
                </a:rPr>
                <a:t>Public debt to GDP (%)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188820" y="1493369"/>
            <a:ext cx="19551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Debt ratio remains </a:t>
            </a:r>
            <a:r>
              <a:rPr lang="id-ID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low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in comparison to</a:t>
            </a:r>
            <a:r>
              <a:rPr lang="id-ID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other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G</a:t>
            </a:r>
            <a:r>
              <a:rPr lang="id-ID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-20 countries</a:t>
            </a:r>
            <a:endParaRPr lang="id-ID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2E7F1BD-B7B6-4786-9B36-C803059FA6C5}"/>
              </a:ext>
            </a:extLst>
          </p:cNvPr>
          <p:cNvSpPr txBox="1">
            <a:spLocks/>
          </p:cNvSpPr>
          <p:nvPr/>
        </p:nvSpPr>
        <p:spPr bwMode="auto">
          <a:xfrm>
            <a:off x="0" y="288573"/>
            <a:ext cx="9143999" cy="4212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51448" tIns="25724" rIns="51448" bIns="25724" rtlCol="0">
            <a:spAutoFit/>
          </a:bodyPr>
          <a:lstStyle>
            <a:defPPr>
              <a:defRPr lang="en-US"/>
            </a:defPPr>
            <a:lvl1pPr marL="0" indent="0" defTabSz="91440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5400" b="1" i="1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177793" algn="ctr">
              <a:spcAft>
                <a:spcPts val="0"/>
              </a:spcAft>
            </a:pPr>
            <a:r>
              <a:rPr lang="en-GB" altLang="en-US" sz="2400" i="0" dirty="0">
                <a:solidFill>
                  <a:srgbClr val="FF0000"/>
                </a:solidFill>
                <a:latin typeface="Candara" panose="020E0502030303020204" pitchFamily="34" charset="0"/>
              </a:rPr>
              <a:t>IV. Current Economic &amp; Financial Sector Condition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E352E7-DD4D-4A9E-8597-2E94986516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49" y="154780"/>
            <a:ext cx="1230119" cy="68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15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3173" y="0"/>
            <a:ext cx="533400" cy="244476"/>
          </a:xfrm>
        </p:spPr>
        <p:txBody>
          <a:bodyPr>
            <a:noAutofit/>
          </a:bodyPr>
          <a:lstStyle/>
          <a:p>
            <a:pPr algn="r"/>
            <a:fld id="{F90F944A-22A9-47D5-9F5D-03D237FC52C5}" type="slidenum">
              <a:rPr lang="en-US" sz="1800" smtClean="0">
                <a:solidFill>
                  <a:schemeClr val="tx1"/>
                </a:solidFill>
              </a:rPr>
              <a:pPr algn="r"/>
              <a:t>16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341" t="38510" r="13351" b="10803"/>
          <a:stretch/>
        </p:blipFill>
        <p:spPr>
          <a:xfrm>
            <a:off x="4469365" y="3904162"/>
            <a:ext cx="4410507" cy="26056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000" t="23760" r="34893" b="22339"/>
          <a:stretch/>
        </p:blipFill>
        <p:spPr>
          <a:xfrm>
            <a:off x="1216058" y="1163527"/>
            <a:ext cx="6108569" cy="2510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149" t="30851" r="55532" b="34728"/>
          <a:stretch/>
        </p:blipFill>
        <p:spPr>
          <a:xfrm>
            <a:off x="94267" y="4004729"/>
            <a:ext cx="4375097" cy="24188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591" y="3800557"/>
            <a:ext cx="397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>
                <a:solidFill>
                  <a:schemeClr val="accent3">
                    <a:lumMod val="50000"/>
                  </a:schemeClr>
                </a:solidFill>
              </a:rPr>
              <a:t>Well maintaned inflation ensured price stability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16058" y="850205"/>
            <a:ext cx="397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>
                <a:solidFill>
                  <a:schemeClr val="accent3">
                    <a:lumMod val="50000"/>
                  </a:schemeClr>
                </a:solidFill>
              </a:rPr>
              <a:t>Balance of Payments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44333" y="3635226"/>
            <a:ext cx="3978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>
                <a:solidFill>
                  <a:schemeClr val="accent3">
                    <a:lumMod val="50000"/>
                  </a:schemeClr>
                </a:solidFill>
              </a:rPr>
              <a:t>Adequate FX Reserve to mitigate external challenges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500D19-A269-4988-B810-7FB966AD2911}"/>
              </a:ext>
            </a:extLst>
          </p:cNvPr>
          <p:cNvSpPr txBox="1">
            <a:spLocks/>
          </p:cNvSpPr>
          <p:nvPr/>
        </p:nvSpPr>
        <p:spPr bwMode="auto">
          <a:xfrm>
            <a:off x="0" y="288573"/>
            <a:ext cx="9143999" cy="4212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51448" tIns="25724" rIns="51448" bIns="25724" rtlCol="0">
            <a:spAutoFit/>
          </a:bodyPr>
          <a:lstStyle>
            <a:defPPr>
              <a:defRPr lang="en-US"/>
            </a:defPPr>
            <a:lvl1pPr marL="0" indent="0" defTabSz="91440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5400" b="1" i="1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177793" algn="ctr">
              <a:spcAft>
                <a:spcPts val="0"/>
              </a:spcAft>
            </a:pPr>
            <a:r>
              <a:rPr lang="en-GB" altLang="en-US" sz="2400" i="0" dirty="0">
                <a:solidFill>
                  <a:srgbClr val="FF0000"/>
                </a:solidFill>
                <a:latin typeface="Candara" panose="020E0502030303020204" pitchFamily="34" charset="0"/>
              </a:rPr>
              <a:t>IV. Current Economic &amp; Financial Sector Condition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8D183F-6A9E-4F9A-8AD4-61B29ECD8B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49" y="154780"/>
            <a:ext cx="1230119" cy="68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33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/>
          <p:nvPr/>
        </p:nvSpPr>
        <p:spPr>
          <a:xfrm>
            <a:off x="4736591" y="109728"/>
            <a:ext cx="4280916" cy="618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4" descr="Image result for peta indonesia pn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27"/>
          <a:stretch/>
        </p:blipFill>
        <p:spPr bwMode="auto">
          <a:xfrm>
            <a:off x="113122" y="728472"/>
            <a:ext cx="9030878" cy="501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113122" y="3034478"/>
            <a:ext cx="9030878" cy="7155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  <a:alpha val="26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673894"/>
            <a:r>
              <a:rPr lang="en-ID" altLang="en-US" sz="4050" dirty="0">
                <a:solidFill>
                  <a:sysClr val="windowText" lastClr="000000"/>
                </a:solidFill>
                <a:latin typeface="Tw Cen MT" pitchFamily="34" charset="0"/>
              </a:rPr>
              <a:t>TERIMA KASIH</a:t>
            </a:r>
            <a:endParaRPr lang="id-ID" altLang="en-US" sz="4050" dirty="0">
              <a:solidFill>
                <a:sysClr val="windowText" lastClr="000000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15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068C3B4-0808-4523-9E08-58D5BA5F428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835" y="5386944"/>
            <a:ext cx="1806189" cy="101146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2A80461-4FBC-4732-98A8-88EAFB7FF7DA}"/>
              </a:ext>
            </a:extLst>
          </p:cNvPr>
          <p:cNvSpPr txBox="1">
            <a:spLocks/>
          </p:cNvSpPr>
          <p:nvPr/>
        </p:nvSpPr>
        <p:spPr bwMode="auto">
          <a:xfrm>
            <a:off x="-1" y="459590"/>
            <a:ext cx="9144000" cy="11599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51448" tIns="25724" rIns="51448" bIns="25724" rtlCol="0">
            <a:spAutoFit/>
          </a:bodyPr>
          <a:lstStyle>
            <a:defPPr>
              <a:defRPr lang="en-US"/>
            </a:defPPr>
            <a:lvl1pPr marL="0" indent="0" defTabSz="91440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5400" b="1" i="1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1885950" lvl="0" indent="-1885950" algn="ctr" defTabSz="914148">
              <a:spcAft>
                <a:spcPts val="0"/>
              </a:spcAft>
            </a:pPr>
            <a:r>
              <a:rPr lang="en-US" sz="2400" i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Financial Reform and Crisis</a:t>
            </a:r>
          </a:p>
          <a:p>
            <a:pPr marL="1885950" lvl="0" indent="-1885950" algn="ctr" defTabSz="914148">
              <a:spcAft>
                <a:spcPts val="0"/>
              </a:spcAft>
            </a:pPr>
            <a:r>
              <a:rPr lang="en-US" sz="2400" i="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Management Protocols:</a:t>
            </a:r>
          </a:p>
          <a:p>
            <a:pPr marL="1885950" lvl="0" indent="-1885950" algn="ctr" defTabSz="914148">
              <a:spcAft>
                <a:spcPts val="0"/>
              </a:spcAft>
            </a:pPr>
            <a:r>
              <a:rPr lang="en-US" sz="2400" i="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Indonesia’s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1D93A-B183-4222-9210-5E4425F01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52650"/>
            <a:ext cx="8517116" cy="4849938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Global Financial Reforms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Challenges &amp; Recommendation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Indonesia has done</a:t>
            </a:r>
          </a:p>
          <a:p>
            <a:pPr marL="571500" indent="-571500">
              <a:lnSpc>
                <a:spcPct val="150000"/>
              </a:lnSpc>
              <a:buFont typeface="+mj-lt"/>
              <a:buAutoNum type="romanU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Current Economic &amp; Financial Sector Condition</a:t>
            </a:r>
            <a:endParaRPr 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+mj-lt"/>
              <a:buAutoNum type="romanU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0F54F-05A0-48D7-B389-C7B1E89A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2024" y="0"/>
            <a:ext cx="380999" cy="365128"/>
          </a:xfrm>
        </p:spPr>
        <p:txBody>
          <a:bodyPr/>
          <a:lstStyle/>
          <a:p>
            <a:fld id="{B49805E9-872C-4626-B501-8EC5A0B22B0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EA0405-80B0-44A9-A339-2527512B4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3567" y="2826792"/>
            <a:ext cx="953570" cy="706983"/>
          </a:xfrm>
          <a:prstGeom prst="rect">
            <a:avLst/>
          </a:prstGeom>
        </p:spPr>
      </p:pic>
      <p:pic>
        <p:nvPicPr>
          <p:cNvPr id="12" name="Picture 3" descr="C:\Users\salim.darmadi\Pictures\7005-200.png">
            <a:extLst>
              <a:ext uri="{FF2B5EF4-FFF2-40B4-BE49-F238E27FC236}">
                <a16:creationId xmlns:a16="http://schemas.microsoft.com/office/drawing/2014/main" id="{B9C2EDFC-2A4D-45E7-BBE5-3AEBFFA5A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533775"/>
            <a:ext cx="727032" cy="72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salim.darmadi\Pictures\bank_building_business_courthouse_economy_finance_investment_loan_management_office-512.png">
            <a:extLst>
              <a:ext uri="{FF2B5EF4-FFF2-40B4-BE49-F238E27FC236}">
                <a16:creationId xmlns:a16="http://schemas.microsoft.com/office/drawing/2014/main" id="{821E5B81-F758-4DF6-8B4B-B45E40CFC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567" y="4424787"/>
            <a:ext cx="703858" cy="5622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19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 bwMode="auto">
          <a:xfrm>
            <a:off x="0" y="1128713"/>
            <a:ext cx="9144000" cy="6059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51448" tIns="25724" rIns="51448" bIns="25724" rtlCol="0">
            <a:spAutoFit/>
          </a:bodyPr>
          <a:lstStyle>
            <a:defPPr>
              <a:defRPr lang="en-US"/>
            </a:defPPr>
            <a:lvl1pPr marL="0" indent="0" defTabSz="91440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5400" b="1" i="1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chemeClr val="accent2">
                    <a:lumMod val="50000"/>
                  </a:schemeClr>
                </a:solidFill>
                <a:latin typeface="Candara" pitchFamily="34" charset="0"/>
                <a:ea typeface="Segoe UI Light" pitchFamily="34" charset="0"/>
                <a:cs typeface="Segoe UI Light" pitchFamily="34" charset="0"/>
              </a:rPr>
              <a:t>STABILITY FOR A SUSTAINABLE GROWTH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3173" y="0"/>
            <a:ext cx="533400" cy="244476"/>
          </a:xfrm>
        </p:spPr>
        <p:txBody>
          <a:bodyPr>
            <a:noAutofit/>
          </a:bodyPr>
          <a:lstStyle/>
          <a:p>
            <a:pPr algn="r"/>
            <a:fld id="{F90F944A-22A9-47D5-9F5D-03D237FC52C5}" type="slidenum">
              <a:rPr lang="en-US" sz="1800" smtClean="0">
                <a:solidFill>
                  <a:schemeClr val="tx1"/>
                </a:solidFill>
              </a:rPr>
              <a:pPr algn="r"/>
              <a:t>3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217" y="1838538"/>
            <a:ext cx="6348747" cy="2372347"/>
          </a:xfrm>
          <a:prstGeom prst="rect">
            <a:avLst/>
          </a:prstGeom>
        </p:spPr>
      </p:pic>
      <p:sp>
        <p:nvSpPr>
          <p:cNvPr id="398" name="TextBox 397"/>
          <p:cNvSpPr txBox="1"/>
          <p:nvPr/>
        </p:nvSpPr>
        <p:spPr>
          <a:xfrm>
            <a:off x="121680" y="1911186"/>
            <a:ext cx="3192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ea typeface="Segoe UI" panose="020B0502040204020203" pitchFamily="34" charset="0"/>
                <a:cs typeface="Segoe UI" panose="020B0502040204020203" pitchFamily="34" charset="0"/>
              </a:rPr>
              <a:t>Lessons learned from two big cris</a:t>
            </a:r>
            <a:r>
              <a:rPr lang="en-US" b="1" dirty="0">
                <a:ea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id-ID" b="1" dirty="0">
                <a:ea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b="1" dirty="0"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id-ID" dirty="0"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dirty="0"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the importance of safeguarding financial system stability</a:t>
            </a:r>
            <a:endParaRPr lang="en-US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9" name="Picture 2" descr="http://www.dosenpendidikan.com/wp-content/uploads/2016/03/Pengertian-Faktor-Dan-Elemen-Siklus-Ekonomi-Indonesia-Menurut-Pengamat-Ekonom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" y="3816370"/>
            <a:ext cx="4053885" cy="292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0" name="TextBox 399"/>
          <p:cNvSpPr txBox="1"/>
          <p:nvPr/>
        </p:nvSpPr>
        <p:spPr>
          <a:xfrm>
            <a:off x="4032199" y="4314762"/>
            <a:ext cx="3888432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Stability becomes a “mantra” for creating a robust and sustainable economic growth</a:t>
            </a:r>
            <a:endParaRPr lang="en-US" sz="1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d-ID" sz="17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resilient financial system is a must in confronting possible shocks in the economy and financial markets.</a:t>
            </a:r>
            <a:endParaRPr lang="en-US" sz="17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01" name="Picture 2" descr="C:\Users\salim.darmadi\Pictures\icon-innovation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594" y="4365104"/>
            <a:ext cx="567042" cy="56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" name="Picture 3" descr="C:\Users\salim.darmadi\Pictures\7005-20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24" y="5436092"/>
            <a:ext cx="640084" cy="64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6EA1FFC-E3DA-4814-B125-EF7D8D2CA9C8}"/>
              </a:ext>
            </a:extLst>
          </p:cNvPr>
          <p:cNvSpPr txBox="1">
            <a:spLocks/>
          </p:cNvSpPr>
          <p:nvPr/>
        </p:nvSpPr>
        <p:spPr bwMode="auto">
          <a:xfrm>
            <a:off x="1" y="288573"/>
            <a:ext cx="9078696" cy="4212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51448" tIns="25724" rIns="51448" bIns="25724" rtlCol="0">
            <a:spAutoFit/>
          </a:bodyPr>
          <a:lstStyle>
            <a:defPPr>
              <a:defRPr lang="en-US"/>
            </a:defPPr>
            <a:lvl1pPr marL="0" indent="0" defTabSz="91440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5400" b="1" i="1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177793" algn="ctr">
              <a:spcAft>
                <a:spcPts val="0"/>
              </a:spcAft>
            </a:pPr>
            <a:r>
              <a:rPr lang="en-GB" altLang="en-US" sz="2400" i="0" dirty="0">
                <a:solidFill>
                  <a:srgbClr val="FF0000"/>
                </a:solidFill>
                <a:latin typeface="Candara" panose="020E0502030303020204" pitchFamily="34" charset="0"/>
              </a:rPr>
              <a:t>I. </a:t>
            </a:r>
            <a:r>
              <a:rPr lang="id-ID" altLang="en-US" sz="2400" i="0" dirty="0">
                <a:solidFill>
                  <a:srgbClr val="FF0000"/>
                </a:solidFill>
                <a:latin typeface="Candara" panose="020E0502030303020204" pitchFamily="34" charset="0"/>
              </a:rPr>
              <a:t>Global Financial Reforms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8DC512-3100-48F3-94BA-4863954413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6942" y="163348"/>
            <a:ext cx="953570" cy="7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38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/>
          <p:cNvCxnSpPr/>
          <p:nvPr/>
        </p:nvCxnSpPr>
        <p:spPr>
          <a:xfrm>
            <a:off x="4506691" y="1884470"/>
            <a:ext cx="0" cy="4338736"/>
          </a:xfrm>
          <a:prstGeom prst="line">
            <a:avLst/>
          </a:prstGeom>
          <a:ln>
            <a:solidFill>
              <a:srgbClr val="FF33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 bwMode="auto">
          <a:xfrm>
            <a:off x="1" y="288573"/>
            <a:ext cx="9078696" cy="4212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51448" tIns="25724" rIns="51448" bIns="25724" rtlCol="0">
            <a:spAutoFit/>
          </a:bodyPr>
          <a:lstStyle>
            <a:defPPr>
              <a:defRPr lang="en-US"/>
            </a:defPPr>
            <a:lvl1pPr marL="0" indent="0" defTabSz="91440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5400" b="1" i="1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177793" algn="ctr">
              <a:spcAft>
                <a:spcPts val="0"/>
              </a:spcAft>
            </a:pPr>
            <a:r>
              <a:rPr lang="en-GB" altLang="en-US" sz="2400" i="0" dirty="0">
                <a:solidFill>
                  <a:srgbClr val="FF0000"/>
                </a:solidFill>
                <a:latin typeface="Candara" panose="020E0502030303020204" pitchFamily="34" charset="0"/>
              </a:rPr>
              <a:t>I. </a:t>
            </a:r>
            <a:r>
              <a:rPr lang="id-ID" altLang="en-US" sz="2400" i="0" dirty="0">
                <a:solidFill>
                  <a:srgbClr val="FF0000"/>
                </a:solidFill>
                <a:latin typeface="Candara" panose="020E0502030303020204" pitchFamily="34" charset="0"/>
              </a:rPr>
              <a:t>Global Financial Reforms</a:t>
            </a: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3173" y="0"/>
            <a:ext cx="533400" cy="244476"/>
          </a:xfrm>
        </p:spPr>
        <p:txBody>
          <a:bodyPr>
            <a:noAutofit/>
          </a:bodyPr>
          <a:lstStyle/>
          <a:p>
            <a:pPr algn="r"/>
            <a:fld id="{F90F944A-22A9-47D5-9F5D-03D237FC52C5}" type="slidenum">
              <a:rPr lang="en-US" sz="1800" smtClean="0">
                <a:solidFill>
                  <a:schemeClr val="tx1"/>
                </a:solidFill>
              </a:rPr>
              <a:pPr algn="r"/>
              <a:t>4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82736" y="978887"/>
            <a:ext cx="8805621" cy="777410"/>
          </a:xfrm>
        </p:spPr>
        <p:txBody>
          <a:bodyPr>
            <a:normAutofit/>
          </a:bodyPr>
          <a:lstStyle/>
          <a:p>
            <a:r>
              <a:rPr lang="en-US" sz="1600" dirty="0"/>
              <a:t>In the Aftermath of The Global Financial Crisis, The G-20, through the FSB, launched a comprehensive programs of reforms to increase the resilience of the Global Financial System while at the same time preserving the open and integrated market structure.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33267" y="1896870"/>
            <a:ext cx="2323323" cy="62317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Building Resilient Financial Institutions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51928" y="5911616"/>
            <a:ext cx="8798774" cy="62317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Increasing The Resilience of The Global Financial System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2612103" y="1884470"/>
            <a:ext cx="1857263" cy="62317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Ending to Big To Fail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231" y="3605027"/>
            <a:ext cx="4175570" cy="1548141"/>
          </a:xfrm>
          <a:prstGeom prst="rect">
            <a:avLst/>
          </a:prstGeom>
        </p:spPr>
      </p:pic>
      <p:sp>
        <p:nvSpPr>
          <p:cNvPr id="87" name="Rounded Rectangle 86"/>
          <p:cNvSpPr/>
          <p:nvPr/>
        </p:nvSpPr>
        <p:spPr>
          <a:xfrm>
            <a:off x="4572571" y="1845852"/>
            <a:ext cx="2667984" cy="6231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Making Market Derivatives Safer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233" y="2409575"/>
            <a:ext cx="2767593" cy="2069850"/>
          </a:xfrm>
          <a:prstGeom prst="rect">
            <a:avLst/>
          </a:prstGeom>
        </p:spPr>
      </p:pic>
      <p:sp>
        <p:nvSpPr>
          <p:cNvPr id="101" name="Rounded Rectangle 100"/>
          <p:cNvSpPr/>
          <p:nvPr/>
        </p:nvSpPr>
        <p:spPr>
          <a:xfrm>
            <a:off x="7287211" y="1845851"/>
            <a:ext cx="1791485" cy="62317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Transforming Shadow Banking</a:t>
            </a:r>
          </a:p>
        </p:txBody>
      </p:sp>
      <p:pic>
        <p:nvPicPr>
          <p:cNvPr id="130" name="Picture 1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211" y="2507649"/>
            <a:ext cx="1778863" cy="2602103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622916" y="2602624"/>
            <a:ext cx="1857263" cy="623179"/>
          </a:xfrm>
          <a:prstGeom prst="roundRect">
            <a:avLst/>
          </a:prstGeom>
          <a:solidFill>
            <a:srgbClr val="FF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Compensation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73291189"/>
              </p:ext>
            </p:extLst>
          </p:nvPr>
        </p:nvGraphicFramePr>
        <p:xfrm>
          <a:off x="9340340" y="1845851"/>
          <a:ext cx="3496217" cy="334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-400381" y="2743236"/>
            <a:ext cx="3448382" cy="2303520"/>
            <a:chOff x="-400381" y="2743236"/>
            <a:chExt cx="3448382" cy="23035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400381" y="2743236"/>
              <a:ext cx="3448382" cy="2303520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917689" y="3605027"/>
              <a:ext cx="762768" cy="71360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dirty="0"/>
                <a:t>Basel III</a:t>
              </a:r>
              <a:endParaRPr lang="en-US" sz="1200" dirty="0"/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251927" y="5227311"/>
            <a:ext cx="4718425" cy="62317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Microprudential</a:t>
            </a:r>
            <a:endParaRPr lang="en-US" sz="2400" dirty="0"/>
          </a:p>
        </p:txBody>
      </p:sp>
      <p:sp>
        <p:nvSpPr>
          <p:cNvPr id="58" name="Rounded Rectangle 57"/>
          <p:cNvSpPr/>
          <p:nvPr/>
        </p:nvSpPr>
        <p:spPr>
          <a:xfrm>
            <a:off x="4273237" y="5220803"/>
            <a:ext cx="4777466" cy="638740"/>
          </a:xfrm>
          <a:prstGeom prst="roundRect">
            <a:avLst/>
          </a:prstGeom>
          <a:solidFill>
            <a:schemeClr val="accent6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Macroprudential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2736" y="6591868"/>
            <a:ext cx="164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Source : IMF, FSB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A8BB63C-BB2D-494D-B5B2-AAC01B1C9B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8800" y="143731"/>
            <a:ext cx="953570" cy="70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25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 bwMode="auto">
          <a:xfrm>
            <a:off x="1048609" y="75493"/>
            <a:ext cx="7442249" cy="421282"/>
          </a:xfrm>
          <a:prstGeom prst="rect">
            <a:avLst/>
          </a:prstGeom>
          <a:noFill/>
        </p:spPr>
        <p:txBody>
          <a:bodyPr vert="horz" wrap="square" lIns="51448" tIns="25724" rIns="51448" bIns="25724" rtlCol="0">
            <a:spAutoFit/>
          </a:bodyPr>
          <a:lstStyle>
            <a:defPPr>
              <a:defRPr lang="en-US"/>
            </a:defPPr>
            <a:lvl1pPr marL="0" indent="0" defTabSz="91440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5400" b="1" i="1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177793">
              <a:spcAft>
                <a:spcPts val="0"/>
              </a:spcAft>
            </a:pPr>
            <a:r>
              <a:rPr lang="en-GB" altLang="en-US" sz="2400" i="0" spc="-10" dirty="0">
                <a:solidFill>
                  <a:srgbClr val="FF0000"/>
                </a:solidFill>
                <a:latin typeface="+mn-lt"/>
                <a:ea typeface="+mn-ea"/>
                <a:cs typeface="Calibri"/>
              </a:rPr>
              <a:t>I. </a:t>
            </a:r>
            <a:r>
              <a:rPr lang="id-ID" altLang="en-US" sz="2400" i="0" spc="-10" dirty="0">
                <a:solidFill>
                  <a:srgbClr val="FF0000"/>
                </a:solidFill>
                <a:latin typeface="+mn-lt"/>
                <a:ea typeface="+mn-ea"/>
                <a:cs typeface="Calibri"/>
              </a:rPr>
              <a:t>Global Financial Reforms</a:t>
            </a:r>
            <a:r>
              <a:rPr lang="en-US" altLang="en-US" sz="2400" i="0" spc="-10" dirty="0">
                <a:solidFill>
                  <a:srgbClr val="FF0000"/>
                </a:solidFill>
                <a:latin typeface="+mn-lt"/>
                <a:ea typeface="+mn-ea"/>
                <a:cs typeface="Calibri"/>
              </a:rPr>
              <a:t>:  Timeline</a:t>
            </a:r>
            <a:endParaRPr lang="id-ID" altLang="en-US" sz="2400" i="0" spc="-10" dirty="0">
              <a:solidFill>
                <a:srgbClr val="FF0000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2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3173" y="0"/>
            <a:ext cx="533400" cy="244476"/>
          </a:xfrm>
        </p:spPr>
        <p:txBody>
          <a:bodyPr>
            <a:noAutofit/>
          </a:bodyPr>
          <a:lstStyle/>
          <a:p>
            <a:pPr algn="r"/>
            <a:fld id="{F90F944A-22A9-47D5-9F5D-03D237FC52C5}" type="slidenum">
              <a:rPr lang="en-US" sz="1800" smtClean="0">
                <a:solidFill>
                  <a:schemeClr val="tx1"/>
                </a:solidFill>
              </a:rPr>
              <a:pPr algn="r"/>
              <a:t>5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51791" y="1130000"/>
            <a:ext cx="3005693" cy="62317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Building Resilient Financial Institutions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3201186" y="1115680"/>
            <a:ext cx="1860120" cy="62317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Ending to Big To Fail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5105008" y="1109492"/>
            <a:ext cx="2105807" cy="6231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Making Market Derivatives Safer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7249590" y="1115680"/>
            <a:ext cx="1894410" cy="62317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Transforming Shadow Banking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-146197" y="5100073"/>
            <a:ext cx="9466115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30385" y="5012058"/>
            <a:ext cx="143348" cy="1757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nut 5"/>
          <p:cNvSpPr/>
          <p:nvPr/>
        </p:nvSpPr>
        <p:spPr>
          <a:xfrm>
            <a:off x="266187" y="4957096"/>
            <a:ext cx="269116" cy="297283"/>
          </a:xfrm>
          <a:prstGeom prst="donut">
            <a:avLst>
              <a:gd name="adj" fmla="val 778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220340" y="4914329"/>
            <a:ext cx="363894" cy="391887"/>
          </a:xfrm>
          <a:prstGeom prst="donut">
            <a:avLst>
              <a:gd name="adj" fmla="val 99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94113" y="3112114"/>
            <a:ext cx="0" cy="1791268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843691" y="5018600"/>
            <a:ext cx="143348" cy="1757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nut 29"/>
          <p:cNvSpPr/>
          <p:nvPr/>
        </p:nvSpPr>
        <p:spPr>
          <a:xfrm>
            <a:off x="779493" y="4963638"/>
            <a:ext cx="269116" cy="297283"/>
          </a:xfrm>
          <a:prstGeom prst="donut">
            <a:avLst>
              <a:gd name="adj" fmla="val 778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Donut 30"/>
          <p:cNvSpPr/>
          <p:nvPr/>
        </p:nvSpPr>
        <p:spPr>
          <a:xfrm>
            <a:off x="733643" y="4911818"/>
            <a:ext cx="363894" cy="391887"/>
          </a:xfrm>
          <a:prstGeom prst="donut">
            <a:avLst>
              <a:gd name="adj" fmla="val 99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456720" y="5003864"/>
            <a:ext cx="143348" cy="1757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nut 35"/>
          <p:cNvSpPr/>
          <p:nvPr/>
        </p:nvSpPr>
        <p:spPr>
          <a:xfrm>
            <a:off x="1392522" y="4948902"/>
            <a:ext cx="269116" cy="297283"/>
          </a:xfrm>
          <a:prstGeom prst="donut">
            <a:avLst>
              <a:gd name="adj" fmla="val 778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Donut 36"/>
          <p:cNvSpPr/>
          <p:nvPr/>
        </p:nvSpPr>
        <p:spPr>
          <a:xfrm>
            <a:off x="1346675" y="4906135"/>
            <a:ext cx="363894" cy="391887"/>
          </a:xfrm>
          <a:prstGeom prst="donut">
            <a:avLst>
              <a:gd name="adj" fmla="val 99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2137795" y="4997753"/>
            <a:ext cx="143348" cy="1757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nut 41"/>
          <p:cNvSpPr/>
          <p:nvPr/>
        </p:nvSpPr>
        <p:spPr>
          <a:xfrm>
            <a:off x="2073597" y="4942791"/>
            <a:ext cx="269116" cy="297283"/>
          </a:xfrm>
          <a:prstGeom prst="donut">
            <a:avLst>
              <a:gd name="adj" fmla="val 778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Donut 42"/>
          <p:cNvSpPr/>
          <p:nvPr/>
        </p:nvSpPr>
        <p:spPr>
          <a:xfrm>
            <a:off x="2027750" y="4900024"/>
            <a:ext cx="363894" cy="391887"/>
          </a:xfrm>
          <a:prstGeom prst="donut">
            <a:avLst>
              <a:gd name="adj" fmla="val 99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2734951" y="5004233"/>
            <a:ext cx="143348" cy="17570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nut 47"/>
          <p:cNvSpPr/>
          <p:nvPr/>
        </p:nvSpPr>
        <p:spPr>
          <a:xfrm>
            <a:off x="2670753" y="4949271"/>
            <a:ext cx="269116" cy="297283"/>
          </a:xfrm>
          <a:prstGeom prst="donut">
            <a:avLst>
              <a:gd name="adj" fmla="val 778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Donut 48"/>
          <p:cNvSpPr/>
          <p:nvPr/>
        </p:nvSpPr>
        <p:spPr>
          <a:xfrm>
            <a:off x="2624906" y="4906504"/>
            <a:ext cx="363894" cy="391887"/>
          </a:xfrm>
          <a:prstGeom prst="donut">
            <a:avLst>
              <a:gd name="adj" fmla="val 99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3479069" y="4993845"/>
            <a:ext cx="143348" cy="175709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onut 55"/>
          <p:cNvSpPr/>
          <p:nvPr/>
        </p:nvSpPr>
        <p:spPr>
          <a:xfrm>
            <a:off x="3414871" y="4938883"/>
            <a:ext cx="269116" cy="297283"/>
          </a:xfrm>
          <a:prstGeom prst="donut">
            <a:avLst>
              <a:gd name="adj" fmla="val 778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Donut 56"/>
          <p:cNvSpPr/>
          <p:nvPr/>
        </p:nvSpPr>
        <p:spPr>
          <a:xfrm>
            <a:off x="3369024" y="4896116"/>
            <a:ext cx="363894" cy="391887"/>
          </a:xfrm>
          <a:prstGeom prst="donut">
            <a:avLst>
              <a:gd name="adj" fmla="val 99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5367205" y="4979668"/>
            <a:ext cx="143348" cy="17570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Donut 95"/>
          <p:cNvSpPr/>
          <p:nvPr/>
        </p:nvSpPr>
        <p:spPr>
          <a:xfrm>
            <a:off x="5303007" y="4924706"/>
            <a:ext cx="269116" cy="297283"/>
          </a:xfrm>
          <a:prstGeom prst="donut">
            <a:avLst>
              <a:gd name="adj" fmla="val 7784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Donut 96"/>
          <p:cNvSpPr/>
          <p:nvPr/>
        </p:nvSpPr>
        <p:spPr>
          <a:xfrm>
            <a:off x="5257160" y="4881939"/>
            <a:ext cx="363894" cy="391887"/>
          </a:xfrm>
          <a:prstGeom prst="donut">
            <a:avLst>
              <a:gd name="adj" fmla="val 99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5934607" y="4988700"/>
            <a:ext cx="143348" cy="17570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Donut 103"/>
          <p:cNvSpPr/>
          <p:nvPr/>
        </p:nvSpPr>
        <p:spPr>
          <a:xfrm>
            <a:off x="5870409" y="4933738"/>
            <a:ext cx="269116" cy="297283"/>
          </a:xfrm>
          <a:prstGeom prst="donut">
            <a:avLst>
              <a:gd name="adj" fmla="val 7784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Donut 104"/>
          <p:cNvSpPr/>
          <p:nvPr/>
        </p:nvSpPr>
        <p:spPr>
          <a:xfrm>
            <a:off x="5824562" y="4890971"/>
            <a:ext cx="363894" cy="391887"/>
          </a:xfrm>
          <a:prstGeom prst="donut">
            <a:avLst>
              <a:gd name="adj" fmla="val 99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6591581" y="4979668"/>
            <a:ext cx="143348" cy="1757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Donut 109"/>
          <p:cNvSpPr/>
          <p:nvPr/>
        </p:nvSpPr>
        <p:spPr>
          <a:xfrm>
            <a:off x="6527383" y="4924706"/>
            <a:ext cx="269116" cy="297283"/>
          </a:xfrm>
          <a:prstGeom prst="donut">
            <a:avLst>
              <a:gd name="adj" fmla="val 778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Donut 110"/>
          <p:cNvSpPr/>
          <p:nvPr/>
        </p:nvSpPr>
        <p:spPr>
          <a:xfrm>
            <a:off x="6481536" y="4881939"/>
            <a:ext cx="363894" cy="391887"/>
          </a:xfrm>
          <a:prstGeom prst="donut">
            <a:avLst>
              <a:gd name="adj" fmla="val 99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7067467" y="4990821"/>
            <a:ext cx="143348" cy="1757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nut 115"/>
          <p:cNvSpPr/>
          <p:nvPr/>
        </p:nvSpPr>
        <p:spPr>
          <a:xfrm>
            <a:off x="7003269" y="4935859"/>
            <a:ext cx="269116" cy="297283"/>
          </a:xfrm>
          <a:prstGeom prst="donut">
            <a:avLst>
              <a:gd name="adj" fmla="val 778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Donut 116"/>
          <p:cNvSpPr/>
          <p:nvPr/>
        </p:nvSpPr>
        <p:spPr>
          <a:xfrm>
            <a:off x="6957422" y="4893092"/>
            <a:ext cx="363894" cy="391887"/>
          </a:xfrm>
          <a:prstGeom prst="donut">
            <a:avLst>
              <a:gd name="adj" fmla="val 99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7613940" y="5004595"/>
            <a:ext cx="143348" cy="1757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Donut 121"/>
          <p:cNvSpPr/>
          <p:nvPr/>
        </p:nvSpPr>
        <p:spPr>
          <a:xfrm>
            <a:off x="7549742" y="4949633"/>
            <a:ext cx="269116" cy="297283"/>
          </a:xfrm>
          <a:prstGeom prst="donut">
            <a:avLst>
              <a:gd name="adj" fmla="val 778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Donut 122"/>
          <p:cNvSpPr/>
          <p:nvPr/>
        </p:nvSpPr>
        <p:spPr>
          <a:xfrm>
            <a:off x="7503895" y="4906866"/>
            <a:ext cx="363894" cy="391887"/>
          </a:xfrm>
          <a:prstGeom prst="donut">
            <a:avLst>
              <a:gd name="adj" fmla="val 99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822" y="5291951"/>
            <a:ext cx="952689" cy="513342"/>
          </a:xfrm>
          <a:prstGeom prst="rect">
            <a:avLst/>
          </a:prstGeom>
        </p:spPr>
      </p:pic>
      <p:cxnSp>
        <p:nvCxnSpPr>
          <p:cNvPr id="128" name="Straight Arrow Connector 127"/>
          <p:cNvCxnSpPr/>
          <p:nvPr/>
        </p:nvCxnSpPr>
        <p:spPr>
          <a:xfrm>
            <a:off x="915691" y="3127227"/>
            <a:ext cx="0" cy="1345805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53" y="4386060"/>
            <a:ext cx="643491" cy="623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31" y="5275782"/>
            <a:ext cx="657382" cy="598949"/>
          </a:xfrm>
          <a:prstGeom prst="rect">
            <a:avLst/>
          </a:prstGeom>
        </p:spPr>
      </p:pic>
      <p:cxnSp>
        <p:nvCxnSpPr>
          <p:cNvPr id="131" name="Straight Arrow Connector 130"/>
          <p:cNvCxnSpPr/>
          <p:nvPr/>
        </p:nvCxnSpPr>
        <p:spPr>
          <a:xfrm>
            <a:off x="1520152" y="3116951"/>
            <a:ext cx="0" cy="1345805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2221337" y="3093391"/>
            <a:ext cx="0" cy="1791268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" name="Picture 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579" y="4434052"/>
            <a:ext cx="952689" cy="513342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810" y="5306006"/>
            <a:ext cx="952689" cy="513342"/>
          </a:xfrm>
          <a:prstGeom prst="rect">
            <a:avLst/>
          </a:prstGeom>
        </p:spPr>
      </p:pic>
      <p:cxnSp>
        <p:nvCxnSpPr>
          <p:cNvPr id="135" name="Straight Arrow Connector 134"/>
          <p:cNvCxnSpPr/>
          <p:nvPr/>
        </p:nvCxnSpPr>
        <p:spPr>
          <a:xfrm>
            <a:off x="2797431" y="3116952"/>
            <a:ext cx="0" cy="1345805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116977" y="1826239"/>
            <a:ext cx="3146455" cy="1260285"/>
            <a:chOff x="198454" y="1826239"/>
            <a:chExt cx="3146455" cy="1260285"/>
          </a:xfrm>
        </p:grpSpPr>
        <p:sp>
          <p:nvSpPr>
            <p:cNvPr id="3" name="Rounded Rectangle 2"/>
            <p:cNvSpPr/>
            <p:nvPr/>
          </p:nvSpPr>
          <p:spPr>
            <a:xfrm>
              <a:off x="233268" y="1826239"/>
              <a:ext cx="2987825" cy="125742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8208" y="2420607"/>
              <a:ext cx="745667" cy="66591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8454" y="2407294"/>
              <a:ext cx="590484" cy="60893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3363" y="2438663"/>
              <a:ext cx="731261" cy="58148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83828" y="2414045"/>
              <a:ext cx="995461" cy="457629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466262" y="2415283"/>
              <a:ext cx="878647" cy="44934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054847" y="1905184"/>
              <a:ext cx="1169042" cy="369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/>
                <a:t>Basel III</a:t>
              </a:r>
              <a:endParaRPr lang="en-US" dirty="0"/>
            </a:p>
          </p:txBody>
        </p:sp>
      </p:grpSp>
      <p:pic>
        <p:nvPicPr>
          <p:cNvPr id="136" name="Picture 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970" y="4436575"/>
            <a:ext cx="952689" cy="513342"/>
          </a:xfrm>
          <a:prstGeom prst="rect">
            <a:avLst/>
          </a:prstGeom>
        </p:spPr>
      </p:pic>
      <p:cxnSp>
        <p:nvCxnSpPr>
          <p:cNvPr id="137" name="Straight Arrow Connector 136"/>
          <p:cNvCxnSpPr/>
          <p:nvPr/>
        </p:nvCxnSpPr>
        <p:spPr>
          <a:xfrm>
            <a:off x="3545158" y="2925721"/>
            <a:ext cx="0" cy="1970395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3938343" y="1785331"/>
            <a:ext cx="2503858" cy="1257427"/>
            <a:chOff x="4169468" y="1839916"/>
            <a:chExt cx="2503858" cy="1257427"/>
          </a:xfrm>
        </p:grpSpPr>
        <p:sp>
          <p:nvSpPr>
            <p:cNvPr id="138" name="Rounded Rectangle 137"/>
            <p:cNvSpPr/>
            <p:nvPr/>
          </p:nvSpPr>
          <p:spPr>
            <a:xfrm>
              <a:off x="4252388" y="1839916"/>
              <a:ext cx="2352766" cy="125742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694093" y="1962055"/>
              <a:ext cx="15338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dirty="0"/>
                <a:t>OTC Derivatives</a:t>
              </a:r>
              <a:endParaRPr lang="en-US" sz="1600" dirty="0"/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69468" y="2409323"/>
              <a:ext cx="786127" cy="485548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78266" y="2455149"/>
              <a:ext cx="871681" cy="542041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309495" y="2448312"/>
              <a:ext cx="706933" cy="457150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832847" y="2473744"/>
              <a:ext cx="840479" cy="422417"/>
            </a:xfrm>
            <a:prstGeom prst="rect">
              <a:avLst/>
            </a:prstGeom>
          </p:spPr>
        </p:pic>
      </p:grpSp>
      <p:grpSp>
        <p:nvGrpSpPr>
          <p:cNvPr id="162" name="Group 161"/>
          <p:cNvGrpSpPr/>
          <p:nvPr/>
        </p:nvGrpSpPr>
        <p:grpSpPr>
          <a:xfrm>
            <a:off x="4146851" y="3089337"/>
            <a:ext cx="363894" cy="2195028"/>
            <a:chOff x="4146851" y="3053125"/>
            <a:chExt cx="363894" cy="2195028"/>
          </a:xfrm>
        </p:grpSpPr>
        <p:sp>
          <p:nvSpPr>
            <p:cNvPr id="63" name="Oval 62"/>
            <p:cNvSpPr/>
            <p:nvPr/>
          </p:nvSpPr>
          <p:spPr>
            <a:xfrm>
              <a:off x="4256896" y="4953995"/>
              <a:ext cx="143348" cy="17570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Donut 63"/>
            <p:cNvSpPr/>
            <p:nvPr/>
          </p:nvSpPr>
          <p:spPr>
            <a:xfrm>
              <a:off x="4192698" y="4899033"/>
              <a:ext cx="269116" cy="297283"/>
            </a:xfrm>
            <a:prstGeom prst="donut">
              <a:avLst>
                <a:gd name="adj" fmla="val 77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Donut 64"/>
            <p:cNvSpPr/>
            <p:nvPr/>
          </p:nvSpPr>
          <p:spPr>
            <a:xfrm>
              <a:off x="4146851" y="4856266"/>
              <a:ext cx="363894" cy="391887"/>
            </a:xfrm>
            <a:prstGeom prst="donut">
              <a:avLst>
                <a:gd name="adj" fmla="val 99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40" name="Straight Arrow Connector 139"/>
            <p:cNvCxnSpPr/>
            <p:nvPr/>
          </p:nvCxnSpPr>
          <p:spPr>
            <a:xfrm>
              <a:off x="4324551" y="3053125"/>
              <a:ext cx="0" cy="1791268"/>
            </a:xfrm>
            <a:prstGeom prst="straightConnector1">
              <a:avLst/>
            </a:prstGeom>
            <a:ln w="22225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/>
          <p:cNvGrpSpPr/>
          <p:nvPr/>
        </p:nvGrpSpPr>
        <p:grpSpPr>
          <a:xfrm>
            <a:off x="4634115" y="3079857"/>
            <a:ext cx="363894" cy="2212408"/>
            <a:chOff x="4815269" y="3070451"/>
            <a:chExt cx="363894" cy="2212408"/>
          </a:xfrm>
        </p:grpSpPr>
        <p:sp>
          <p:nvSpPr>
            <p:cNvPr id="82" name="Oval 81"/>
            <p:cNvSpPr/>
            <p:nvPr/>
          </p:nvSpPr>
          <p:spPr>
            <a:xfrm>
              <a:off x="4925314" y="4988701"/>
              <a:ext cx="143348" cy="17570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nut 82"/>
            <p:cNvSpPr/>
            <p:nvPr/>
          </p:nvSpPr>
          <p:spPr>
            <a:xfrm>
              <a:off x="4861116" y="4933739"/>
              <a:ext cx="269116" cy="297283"/>
            </a:xfrm>
            <a:prstGeom prst="donut">
              <a:avLst>
                <a:gd name="adj" fmla="val 778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Donut 83"/>
            <p:cNvSpPr/>
            <p:nvPr/>
          </p:nvSpPr>
          <p:spPr>
            <a:xfrm>
              <a:off x="4815269" y="4890972"/>
              <a:ext cx="363894" cy="391887"/>
            </a:xfrm>
            <a:prstGeom prst="donut">
              <a:avLst>
                <a:gd name="adj" fmla="val 99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41" name="Straight Arrow Connector 140"/>
            <p:cNvCxnSpPr/>
            <p:nvPr/>
          </p:nvCxnSpPr>
          <p:spPr>
            <a:xfrm>
              <a:off x="4985947" y="3070451"/>
              <a:ext cx="0" cy="1791268"/>
            </a:xfrm>
            <a:prstGeom prst="straightConnector1">
              <a:avLst/>
            </a:prstGeom>
            <a:ln w="22225">
              <a:solidFill>
                <a:schemeClr val="bg1">
                  <a:lumMod val="50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2" name="Straight Arrow Connector 141"/>
          <p:cNvCxnSpPr/>
          <p:nvPr/>
        </p:nvCxnSpPr>
        <p:spPr>
          <a:xfrm>
            <a:off x="5435310" y="3056509"/>
            <a:ext cx="0" cy="1791268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5997519" y="3053125"/>
            <a:ext cx="0" cy="1791268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54785" y="5321541"/>
            <a:ext cx="723018" cy="317923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83941" y="5282858"/>
            <a:ext cx="723018" cy="317923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35310" y="5277477"/>
            <a:ext cx="723018" cy="31792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47141" y="5310161"/>
            <a:ext cx="678154" cy="797547"/>
          </a:xfrm>
          <a:prstGeom prst="rect">
            <a:avLst/>
          </a:prstGeom>
        </p:spPr>
      </p:pic>
      <p:grpSp>
        <p:nvGrpSpPr>
          <p:cNvPr id="161" name="Group 160"/>
          <p:cNvGrpSpPr/>
          <p:nvPr/>
        </p:nvGrpSpPr>
        <p:grpSpPr>
          <a:xfrm>
            <a:off x="6313979" y="1799082"/>
            <a:ext cx="1782539" cy="1306807"/>
            <a:chOff x="6440119" y="1801507"/>
            <a:chExt cx="1782539" cy="1306807"/>
          </a:xfrm>
        </p:grpSpPr>
        <p:grpSp>
          <p:nvGrpSpPr>
            <p:cNvPr id="147" name="Group 146"/>
            <p:cNvGrpSpPr/>
            <p:nvPr/>
          </p:nvGrpSpPr>
          <p:grpSpPr>
            <a:xfrm>
              <a:off x="6540454" y="1801507"/>
              <a:ext cx="1604792" cy="1257427"/>
              <a:chOff x="4251359" y="1839916"/>
              <a:chExt cx="2353795" cy="1257427"/>
            </a:xfrm>
          </p:grpSpPr>
          <p:sp>
            <p:nvSpPr>
              <p:cNvPr id="148" name="Rounded Rectangle 147"/>
              <p:cNvSpPr/>
              <p:nvPr/>
            </p:nvSpPr>
            <p:spPr>
              <a:xfrm>
                <a:off x="4252388" y="1839916"/>
                <a:ext cx="2352766" cy="1257427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4251359" y="1963489"/>
                <a:ext cx="235379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600" dirty="0"/>
                  <a:t>Resolutions</a:t>
                </a:r>
                <a:endParaRPr lang="en-US" sz="1600" dirty="0"/>
              </a:p>
            </p:txBody>
          </p:sp>
        </p:grp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440119" y="2448240"/>
              <a:ext cx="653070" cy="348317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876923" y="2450641"/>
              <a:ext cx="665198" cy="335303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375730" y="2309236"/>
              <a:ext cx="846928" cy="799078"/>
            </a:xfrm>
            <a:prstGeom prst="rect">
              <a:avLst/>
            </a:prstGeom>
          </p:spPr>
        </p:pic>
      </p:grpSp>
      <p:cxnSp>
        <p:nvCxnSpPr>
          <p:cNvPr id="154" name="Straight Arrow Connector 153"/>
          <p:cNvCxnSpPr/>
          <p:nvPr/>
        </p:nvCxnSpPr>
        <p:spPr>
          <a:xfrm>
            <a:off x="6651760" y="3082556"/>
            <a:ext cx="0" cy="1791268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>
            <a:off x="7127046" y="3075798"/>
            <a:ext cx="0" cy="1223459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>
            <a:off x="7684300" y="3099703"/>
            <a:ext cx="0" cy="1791268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8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61042" y="5303671"/>
            <a:ext cx="883162" cy="662372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87284" y="1822291"/>
            <a:ext cx="1010052" cy="559149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32224" y="2474143"/>
            <a:ext cx="600236" cy="53091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32460" y="2474144"/>
            <a:ext cx="496624" cy="53091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008024" y="5301901"/>
            <a:ext cx="1017151" cy="332023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45709" y="4279337"/>
            <a:ext cx="883162" cy="662372"/>
          </a:xfrm>
          <a:prstGeom prst="rect">
            <a:avLst/>
          </a:prstGeom>
        </p:spPr>
      </p:pic>
      <p:pic>
        <p:nvPicPr>
          <p:cNvPr id="165" name="Picture 16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61239" y="5302738"/>
            <a:ext cx="883162" cy="662372"/>
          </a:xfrm>
          <a:prstGeom prst="rect">
            <a:avLst/>
          </a:prstGeom>
        </p:spPr>
      </p:pic>
      <p:cxnSp>
        <p:nvCxnSpPr>
          <p:cNvPr id="166" name="Straight Arrow Connector 165"/>
          <p:cNvCxnSpPr/>
          <p:nvPr/>
        </p:nvCxnSpPr>
        <p:spPr>
          <a:xfrm>
            <a:off x="8332342" y="2915494"/>
            <a:ext cx="0" cy="1970395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>
            <a:off x="8885325" y="2985468"/>
            <a:ext cx="0" cy="1345805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Oval 167"/>
          <p:cNvSpPr/>
          <p:nvPr/>
        </p:nvSpPr>
        <p:spPr>
          <a:xfrm>
            <a:off x="8241245" y="4991105"/>
            <a:ext cx="143348" cy="17570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Donut 168"/>
          <p:cNvSpPr/>
          <p:nvPr/>
        </p:nvSpPr>
        <p:spPr>
          <a:xfrm>
            <a:off x="8177047" y="4936143"/>
            <a:ext cx="269116" cy="297283"/>
          </a:xfrm>
          <a:prstGeom prst="donut">
            <a:avLst>
              <a:gd name="adj" fmla="val 778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0" name="Donut 169"/>
          <p:cNvSpPr/>
          <p:nvPr/>
        </p:nvSpPr>
        <p:spPr>
          <a:xfrm>
            <a:off x="8131200" y="4893376"/>
            <a:ext cx="363894" cy="391887"/>
          </a:xfrm>
          <a:prstGeom prst="donut">
            <a:avLst>
              <a:gd name="adj" fmla="val 99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8832773" y="4988700"/>
            <a:ext cx="143348" cy="175709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Donut 171"/>
          <p:cNvSpPr/>
          <p:nvPr/>
        </p:nvSpPr>
        <p:spPr>
          <a:xfrm>
            <a:off x="8768575" y="4933738"/>
            <a:ext cx="269116" cy="297283"/>
          </a:xfrm>
          <a:prstGeom prst="donut">
            <a:avLst>
              <a:gd name="adj" fmla="val 778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3" name="Donut 172"/>
          <p:cNvSpPr/>
          <p:nvPr/>
        </p:nvSpPr>
        <p:spPr>
          <a:xfrm>
            <a:off x="8722728" y="4890971"/>
            <a:ext cx="363894" cy="391887"/>
          </a:xfrm>
          <a:prstGeom prst="donut">
            <a:avLst>
              <a:gd name="adj" fmla="val 99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19105" y="5360731"/>
            <a:ext cx="813667" cy="526491"/>
          </a:xfrm>
          <a:prstGeom prst="rect">
            <a:avLst/>
          </a:prstGeom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40635" y="4353462"/>
            <a:ext cx="813667" cy="526491"/>
          </a:xfrm>
          <a:prstGeom prst="rect">
            <a:avLst/>
          </a:prstGeom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180660" y="1857915"/>
            <a:ext cx="800000" cy="798316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2BC770AE-33AE-4240-9737-F7B61EAD3391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41279" y="87033"/>
            <a:ext cx="655207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69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343024" y="323300"/>
            <a:ext cx="8060653" cy="273601"/>
          </a:xfrm>
          <a:prstGeom prst="rect">
            <a:avLst/>
          </a:prstGeom>
          <a:noFill/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514350" indent="-514350">
              <a:lnSpc>
                <a:spcPts val="1980"/>
              </a:lnSpc>
              <a:buAutoNum type="romanUcPeriod"/>
            </a:pPr>
            <a:r>
              <a:rPr lang="en-US" sz="2400" b="1" spc="-10" dirty="0">
                <a:solidFill>
                  <a:srgbClr val="FF0000"/>
                </a:solidFill>
                <a:cs typeface="Calibri"/>
              </a:rPr>
              <a:t>Global Financial Reforms: Effectiveness</a:t>
            </a: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3173" y="0"/>
            <a:ext cx="533400" cy="244476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r"/>
            <a:fld id="{F90F944A-22A9-47D5-9F5D-03D237FC52C5}" type="slidenum">
              <a:rPr lang="en-US" sz="1800" smtClean="0">
                <a:solidFill>
                  <a:schemeClr val="tx1"/>
                </a:solidFill>
              </a:rPr>
              <a:pPr algn="r"/>
              <a:t>6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735" y="930382"/>
            <a:ext cx="88492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/>
              <a:t>In general, the reforms has increase the resilience of the financial System, particularly the Banking System. However some issues still persist.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735" y="1611408"/>
            <a:ext cx="3007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Global Economic Growth has been positive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824879"/>
              </p:ext>
            </p:extLst>
          </p:nvPr>
        </p:nvGraphicFramePr>
        <p:xfrm>
          <a:off x="9376595" y="1233948"/>
          <a:ext cx="5385820" cy="238950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07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1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9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77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766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>
                      <a:noFill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A50021"/>
                          </a:solidFill>
                        </a:rPr>
                        <a:t>2017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2018</a:t>
                      </a:r>
                    </a:p>
                  </a:txBody>
                  <a:tcPr>
                    <a:lnL>
                      <a:noFill/>
                    </a:lnL>
                    <a:lnT w="38100" cap="flat" cmpd="sng" algn="ctr">
                      <a:solidFill>
                        <a:srgbClr val="00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2019</a:t>
                      </a:r>
                    </a:p>
                  </a:txBody>
                  <a:tcP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Jun’17</a:t>
                      </a:r>
                    </a:p>
                  </a:txBody>
                  <a:tcP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Jun’18</a:t>
                      </a:r>
                    </a:p>
                  </a:txBody>
                  <a:tcP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Jun’17</a:t>
                      </a:r>
                    </a:p>
                  </a:txBody>
                  <a:tcP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Jun’18</a:t>
                      </a:r>
                    </a:p>
                  </a:txBody>
                  <a:tcP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Global</a:t>
                      </a:r>
                    </a:p>
                  </a:txBody>
                  <a:tcP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pattFill prst="lt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A50021"/>
                          </a:solidFill>
                        </a:rPr>
                        <a:t>3.1%</a:t>
                      </a:r>
                    </a:p>
                  </a:txBody>
                  <a:tcPr>
                    <a:lnT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2.9%</a:t>
                      </a:r>
                    </a:p>
                  </a:txBody>
                  <a:tcP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3.1%</a:t>
                      </a:r>
                    </a:p>
                  </a:txBody>
                  <a:tcP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2.9%</a:t>
                      </a:r>
                    </a:p>
                  </a:txBody>
                  <a:tcP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3.0%</a:t>
                      </a:r>
                    </a:p>
                  </a:txBody>
                  <a:tcP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Advance Economic</a:t>
                      </a:r>
                    </a:p>
                  </a:txBody>
                  <a:tcPr>
                    <a:pattFill prst="dk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A50021"/>
                          </a:solidFill>
                        </a:rPr>
                        <a:t>2.3%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1.8%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2.2%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1.7%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2.0%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Emerging Economic</a:t>
                      </a:r>
                    </a:p>
                  </a:txBody>
                  <a:tcPr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A50021"/>
                          </a:solidFill>
                        </a:rPr>
                        <a:t>4.3%</a:t>
                      </a:r>
                    </a:p>
                  </a:txBody>
                  <a:tcPr>
                    <a:lnB w="38100" cap="flat" cmpd="sng" algn="ctr">
                      <a:solidFill>
                        <a:srgbClr val="A500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4.5%</a:t>
                      </a:r>
                    </a:p>
                  </a:txBody>
                  <a:tcPr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4.5%</a:t>
                      </a:r>
                    </a:p>
                  </a:txBody>
                  <a:tcPr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4.7%</a:t>
                      </a:r>
                    </a:p>
                  </a:txBody>
                  <a:tcPr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4.7%</a:t>
                      </a:r>
                    </a:p>
                  </a:txBody>
                  <a:tcPr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14" y="1915448"/>
            <a:ext cx="3881336" cy="1511698"/>
          </a:xfrm>
          <a:prstGeom prst="rect">
            <a:avLst/>
          </a:prstGeom>
        </p:spPr>
      </p:pic>
      <p:sp>
        <p:nvSpPr>
          <p:cNvPr id="66" name="TextBox 22"/>
          <p:cNvSpPr txBox="1"/>
          <p:nvPr/>
        </p:nvSpPr>
        <p:spPr>
          <a:xfrm>
            <a:off x="266396" y="3427146"/>
            <a:ext cx="3990572" cy="25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 defTabSz="825500" rtl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1pPr>
            <a:lvl2pPr marL="228600" indent="228600" algn="ctr" defTabSz="825500" rtl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2pPr>
            <a:lvl3pPr marL="457200" indent="457200" algn="ctr" defTabSz="825500" rtl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3pPr>
            <a:lvl4pPr marL="685800" indent="685800" algn="ctr" defTabSz="825500" rtl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4pPr>
            <a:lvl5pPr marL="914400" indent="914400" algn="ctr" defTabSz="825500" rtl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5pPr>
            <a:lvl6pPr marL="2286000" algn="l" defTabSz="914400" rtl="0" eaLnBrk="1" latinLnBrk="0" hangingPunct="1"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6pPr>
            <a:lvl7pPr marL="2743200" algn="l" defTabSz="914400" rtl="0" eaLnBrk="1" latinLnBrk="0" hangingPunct="1"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7pPr>
            <a:lvl8pPr marL="3200400" algn="l" defTabSz="914400" rtl="0" eaLnBrk="1" latinLnBrk="0" hangingPunct="1"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8pPr>
            <a:lvl9pPr marL="3657600" algn="l" defTabSz="914400" rtl="0" eaLnBrk="1" latinLnBrk="0" hangingPunct="1"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9pPr>
          </a:lstStyle>
          <a:p>
            <a:pPr algn="l"/>
            <a:r>
              <a:rPr lang="en-US" sz="800" b="0" dirty="0">
                <a:solidFill>
                  <a:schemeClr val="tx1"/>
                </a:solidFill>
              </a:rPr>
              <a:t>Source</a:t>
            </a:r>
            <a:r>
              <a:rPr lang="id-ID" sz="800" b="0" dirty="0">
                <a:solidFill>
                  <a:schemeClr val="tx1"/>
                </a:solidFill>
              </a:rPr>
              <a:t>: Global Economic Prospect, World Bank, Juni 2018</a:t>
            </a:r>
            <a:endParaRPr lang="en-US" sz="800" b="0" dirty="0">
              <a:solidFill>
                <a:schemeClr val="tx1"/>
              </a:solidFill>
            </a:endParaRPr>
          </a:p>
        </p:txBody>
      </p:sp>
      <p:sp>
        <p:nvSpPr>
          <p:cNvPr id="68" name="TextBox 22"/>
          <p:cNvSpPr txBox="1"/>
          <p:nvPr/>
        </p:nvSpPr>
        <p:spPr>
          <a:xfrm>
            <a:off x="4892592" y="3710600"/>
            <a:ext cx="3238831" cy="25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 defTabSz="825500" rtl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1pPr>
            <a:lvl2pPr marL="228600" indent="228600" algn="ctr" defTabSz="825500" rtl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2pPr>
            <a:lvl3pPr marL="457200" indent="457200" algn="ctr" defTabSz="825500" rtl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3pPr>
            <a:lvl4pPr marL="685800" indent="685800" algn="ctr" defTabSz="825500" rtl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4pPr>
            <a:lvl5pPr marL="914400" indent="914400" algn="ctr" defTabSz="825500" rtl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5pPr>
            <a:lvl6pPr marL="2286000" algn="l" defTabSz="914400" rtl="0" eaLnBrk="1" latinLnBrk="0" hangingPunct="1"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6pPr>
            <a:lvl7pPr marL="2743200" algn="l" defTabSz="914400" rtl="0" eaLnBrk="1" latinLnBrk="0" hangingPunct="1"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7pPr>
            <a:lvl8pPr marL="3200400" algn="l" defTabSz="914400" rtl="0" eaLnBrk="1" latinLnBrk="0" hangingPunct="1"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8pPr>
            <a:lvl9pPr marL="3657600" algn="l" defTabSz="914400" rtl="0" eaLnBrk="1" latinLnBrk="0" hangingPunct="1"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9pPr>
          </a:lstStyle>
          <a:p>
            <a:pPr algn="l"/>
            <a:r>
              <a:rPr lang="en-US" sz="800" b="0" dirty="0">
                <a:solidFill>
                  <a:schemeClr val="tx1"/>
                </a:solidFill>
              </a:rPr>
              <a:t>Source</a:t>
            </a:r>
            <a:r>
              <a:rPr lang="id-ID" sz="800" b="0" dirty="0">
                <a:solidFill>
                  <a:schemeClr val="tx1"/>
                </a:solidFill>
              </a:rPr>
              <a:t>:</a:t>
            </a:r>
            <a:r>
              <a:rPr lang="en-US" sz="800" b="0" dirty="0">
                <a:solidFill>
                  <a:schemeClr val="tx1"/>
                </a:solidFill>
              </a:rPr>
              <a:t> Bloomberg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37974" y="1576713"/>
            <a:ext cx="3007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…and volatility persist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974" y="1757686"/>
            <a:ext cx="4011516" cy="2109399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321015" y="3909861"/>
            <a:ext cx="42296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But leverage still high…</a:t>
            </a:r>
          </a:p>
        </p:txBody>
      </p:sp>
      <p:pic>
        <p:nvPicPr>
          <p:cNvPr id="73" name="Picture 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14" y="4279193"/>
            <a:ext cx="3935953" cy="221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22"/>
          <p:cNvSpPr txBox="1"/>
          <p:nvPr/>
        </p:nvSpPr>
        <p:spPr>
          <a:xfrm>
            <a:off x="266395" y="6564795"/>
            <a:ext cx="3990572" cy="23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 defTabSz="825500" rtl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1pPr>
            <a:lvl2pPr marL="228600" indent="228600" algn="ctr" defTabSz="825500" rtl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2pPr>
            <a:lvl3pPr marL="457200" indent="457200" algn="ctr" defTabSz="825500" rtl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3pPr>
            <a:lvl4pPr marL="685800" indent="685800" algn="ctr" defTabSz="825500" rtl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4pPr>
            <a:lvl5pPr marL="914400" indent="914400" algn="ctr" defTabSz="825500" rtl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5pPr>
            <a:lvl6pPr marL="2286000" algn="l" defTabSz="914400" rtl="0" eaLnBrk="1" latinLnBrk="0" hangingPunct="1"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6pPr>
            <a:lvl7pPr marL="2743200" algn="l" defTabSz="914400" rtl="0" eaLnBrk="1" latinLnBrk="0" hangingPunct="1"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7pPr>
            <a:lvl8pPr marL="3200400" algn="l" defTabSz="914400" rtl="0" eaLnBrk="1" latinLnBrk="0" hangingPunct="1"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8pPr>
            <a:lvl9pPr marL="3657600" algn="l" defTabSz="914400" rtl="0" eaLnBrk="1" latinLnBrk="0" hangingPunct="1"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9pPr>
          </a:lstStyle>
          <a:p>
            <a:pPr algn="l"/>
            <a:r>
              <a:rPr lang="en-US" sz="700" b="0" dirty="0">
                <a:solidFill>
                  <a:schemeClr val="tx1"/>
                </a:solidFill>
              </a:rPr>
              <a:t>Source</a:t>
            </a:r>
            <a:r>
              <a:rPr lang="id-ID" sz="700" b="0" dirty="0">
                <a:solidFill>
                  <a:schemeClr val="tx1"/>
                </a:solidFill>
              </a:rPr>
              <a:t>: </a:t>
            </a:r>
            <a:r>
              <a:rPr lang="en-US" sz="700" b="0" dirty="0">
                <a:solidFill>
                  <a:schemeClr val="tx1"/>
                </a:solidFill>
              </a:rPr>
              <a:t>BIS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44859" y="3941532"/>
            <a:ext cx="43871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…and corporate debt remains high</a:t>
            </a:r>
          </a:p>
        </p:txBody>
      </p:sp>
      <p:sp>
        <p:nvSpPr>
          <p:cNvPr id="20" name="TextBox 22"/>
          <p:cNvSpPr txBox="1"/>
          <p:nvPr/>
        </p:nvSpPr>
        <p:spPr>
          <a:xfrm>
            <a:off x="4463795" y="6498639"/>
            <a:ext cx="3990572" cy="23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 defTabSz="825500" rtl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1pPr>
            <a:lvl2pPr marL="228600" indent="228600" algn="ctr" defTabSz="825500" rtl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2pPr>
            <a:lvl3pPr marL="457200" indent="457200" algn="ctr" defTabSz="825500" rtl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3pPr>
            <a:lvl4pPr marL="685800" indent="685800" algn="ctr" defTabSz="825500" rtl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4pPr>
            <a:lvl5pPr marL="914400" indent="914400" algn="ctr" defTabSz="825500" rtl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5pPr>
            <a:lvl6pPr marL="2286000" algn="l" defTabSz="914400" rtl="0" eaLnBrk="1" latinLnBrk="0" hangingPunct="1"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6pPr>
            <a:lvl7pPr marL="2743200" algn="l" defTabSz="914400" rtl="0" eaLnBrk="1" latinLnBrk="0" hangingPunct="1"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7pPr>
            <a:lvl8pPr marL="3200400" algn="l" defTabSz="914400" rtl="0" eaLnBrk="1" latinLnBrk="0" hangingPunct="1"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8pPr>
            <a:lvl9pPr marL="3657600" algn="l" defTabSz="914400" rtl="0" eaLnBrk="1" latinLnBrk="0" hangingPunct="1">
              <a:defRPr sz="2500" b="1" kern="1200">
                <a:solidFill>
                  <a:srgbClr val="FFFFFF"/>
                </a:solidFill>
                <a:latin typeface="Lato" charset="0"/>
                <a:ea typeface="MS PGothic" panose="020B0600070205080204" pitchFamily="34" charset="-128"/>
                <a:cs typeface="+mn-cs"/>
                <a:sym typeface="Lato" charset="0"/>
              </a:defRPr>
            </a:lvl9pPr>
          </a:lstStyle>
          <a:p>
            <a:pPr algn="l"/>
            <a:r>
              <a:rPr lang="en-US" sz="700" b="0" dirty="0">
                <a:solidFill>
                  <a:schemeClr val="tx1"/>
                </a:solidFill>
              </a:rPr>
              <a:t>Source</a:t>
            </a:r>
            <a:r>
              <a:rPr lang="id-ID" sz="700" b="0" dirty="0">
                <a:solidFill>
                  <a:schemeClr val="tx1"/>
                </a:solidFill>
              </a:rPr>
              <a:t>: </a:t>
            </a:r>
            <a:r>
              <a:rPr lang="en-US" sz="700" b="0" dirty="0">
                <a:solidFill>
                  <a:schemeClr val="tx1"/>
                </a:solidFill>
              </a:rPr>
              <a:t>Bloomberg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0706" y="4250201"/>
            <a:ext cx="4481326" cy="2366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8954" y="3221502"/>
            <a:ext cx="1294228" cy="645690"/>
          </a:xfrm>
          <a:prstGeom prst="rect">
            <a:avLst/>
          </a:prstGeom>
          <a:noFill/>
          <a:ln>
            <a:solidFill>
              <a:srgbClr val="CC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Mix</a:t>
            </a:r>
          </a:p>
          <a:p>
            <a:pPr algn="ctr"/>
            <a:r>
              <a:rPr lang="en-US" b="1" dirty="0"/>
              <a:t>Result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C4BE25F-ADAA-4783-9A80-96B1356440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429" y="164709"/>
            <a:ext cx="655207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13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3173" y="0"/>
            <a:ext cx="533400" cy="244476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r"/>
            <a:fld id="{F90F944A-22A9-47D5-9F5D-03D237FC52C5}" type="slidenum">
              <a:rPr lang="en-US" sz="1800" smtClean="0">
                <a:solidFill>
                  <a:schemeClr val="tx1"/>
                </a:solidFill>
              </a:rPr>
              <a:pPr algn="r"/>
              <a:t>7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736" y="967602"/>
            <a:ext cx="884929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dirty="0"/>
              <a:t>Why? Some Contributing Factors...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5009445" y="1761943"/>
            <a:ext cx="4022587" cy="9304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Stability </a:t>
            </a:r>
            <a:r>
              <a:rPr lang="en-US" sz="1600" b="1" dirty="0" err="1">
                <a:solidFill>
                  <a:schemeClr val="bg1"/>
                </a:solidFill>
                <a:latin typeface="Candara" panose="020E0502030303020204" pitchFamily="34" charset="0"/>
              </a:rPr>
              <a:t>vs</a:t>
            </a:r>
            <a:r>
              <a:rPr lang="en-US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 Growth Issues</a:t>
            </a:r>
            <a:r>
              <a:rPr lang="en-US" sz="1600" dirty="0">
                <a:solidFill>
                  <a:schemeClr val="bg1"/>
                </a:solidFill>
                <a:latin typeface="Candara" panose="020E0502030303020204" pitchFamily="34" charset="0"/>
              </a:rPr>
              <a:t>. </a:t>
            </a:r>
            <a:r>
              <a:rPr lang="en-US" sz="1600" i="1" dirty="0">
                <a:solidFill>
                  <a:schemeClr val="bg1"/>
                </a:solidFill>
                <a:latin typeface="Candara" panose="020E0502030303020204" pitchFamily="34" charset="0"/>
              </a:rPr>
              <a:t>This is particularly relevant for Emerging Economies that still rely on a Bank Based Lead Economy. 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009444" y="3149451"/>
            <a:ext cx="4022587" cy="1897660"/>
          </a:xfrm>
          <a:prstGeom prst="rect">
            <a:avLst/>
          </a:prstGeom>
          <a:solidFill>
            <a:schemeClr val="accent6">
              <a:lumMod val="60000"/>
              <a:lumOff val="40000"/>
              <a:alpha val="79000"/>
            </a:schemeClr>
          </a:solidFill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latin typeface="Candara" panose="020E0502030303020204" pitchFamily="34" charset="0"/>
              </a:rPr>
              <a:t>Structure of the Banking System “adapts” as the reform is being implemented.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i="1" dirty="0">
                <a:latin typeface="Candara" panose="020E0502030303020204" pitchFamily="34" charset="0"/>
              </a:rPr>
              <a:t>For example; instead of deleveraging banks de-risk their asset structure in order to comply with the capital requirements. 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009445" y="5107624"/>
            <a:ext cx="4022587" cy="5608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latin typeface="Candara" panose="020E0502030303020204" pitchFamily="34" charset="0"/>
              </a:rPr>
              <a:t>Movement of activities towards non-bank sector and shadow banking</a:t>
            </a:r>
            <a:endParaRPr lang="en-US" sz="1600" dirty="0">
              <a:latin typeface="Candara" panose="020E0502030303020204" pitchFamily="34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5009443" y="5729034"/>
            <a:ext cx="4022587" cy="560897"/>
          </a:xfrm>
          <a:prstGeom prst="rect">
            <a:avLst/>
          </a:prstGeom>
          <a:solidFill>
            <a:schemeClr val="accent6">
              <a:lumMod val="20000"/>
              <a:lumOff val="80000"/>
              <a:alpha val="41000"/>
            </a:schemeClr>
          </a:solidFill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latin typeface="Candara" panose="020E0502030303020204" pitchFamily="34" charset="0"/>
              </a:rPr>
              <a:t>The growth of the </a:t>
            </a:r>
            <a:r>
              <a:rPr lang="en-US" sz="1600" b="1" dirty="0" err="1">
                <a:latin typeface="Candara" panose="020E0502030303020204" pitchFamily="34" charset="0"/>
              </a:rPr>
              <a:t>FinTech</a:t>
            </a:r>
            <a:r>
              <a:rPr lang="en-US" sz="1600" b="1" dirty="0">
                <a:latin typeface="Candara" panose="020E0502030303020204" pitchFamily="34" charset="0"/>
              </a:rPr>
              <a:t> Sector present new sets of challenges</a:t>
            </a:r>
            <a:r>
              <a:rPr lang="en-US" sz="1600" dirty="0">
                <a:latin typeface="Candara" panose="020E0502030303020204" pitchFamily="34" charset="0"/>
              </a:rPr>
              <a:t>.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009444" y="2742250"/>
            <a:ext cx="4022588" cy="3593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High Cost of Reform and Resource Limitation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0" y="1407176"/>
            <a:ext cx="5175115" cy="5395226"/>
            <a:chOff x="-235864" y="1381710"/>
            <a:chExt cx="5356490" cy="5395226"/>
          </a:xfrm>
        </p:grpSpPr>
        <p:sp>
          <p:nvSpPr>
            <p:cNvPr id="30" name="Content Placeholder 2"/>
            <p:cNvSpPr txBox="1">
              <a:spLocks/>
            </p:cNvSpPr>
            <p:nvPr/>
          </p:nvSpPr>
          <p:spPr>
            <a:xfrm>
              <a:off x="1117725" y="3706695"/>
              <a:ext cx="1930986" cy="1374648"/>
            </a:xfrm>
            <a:prstGeom prst="rect">
              <a:avLst/>
            </a:prstGeom>
          </p:spPr>
          <p:txBody>
            <a:bodyPr>
              <a:no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ln/>
                  <a:solidFill>
                    <a:srgbClr val="CC0000"/>
                  </a:solidFill>
                </a:rPr>
                <a:t>Too Many Initiatives, Inconsistencies, Double Penalized, Complex</a:t>
              </a: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683" y="2045427"/>
              <a:ext cx="1036185" cy="1080535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804" y="1708932"/>
              <a:ext cx="1303306" cy="1243521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91037" y="2211787"/>
              <a:ext cx="952118" cy="952118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465628">
              <a:off x="734497" y="2795132"/>
              <a:ext cx="1009723" cy="922395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747466">
              <a:off x="1590178" y="2810717"/>
              <a:ext cx="786782" cy="722989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28" y="3358150"/>
              <a:ext cx="1121761" cy="1036410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17725" y="5259770"/>
              <a:ext cx="1524047" cy="1517166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564290" y="2873253"/>
              <a:ext cx="1102575" cy="1006480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35864" y="4130225"/>
              <a:ext cx="1781266" cy="1777236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331081" y="5219223"/>
              <a:ext cx="1211651" cy="1200784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924610" y="3869511"/>
              <a:ext cx="1018091" cy="929359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531958" y="3303626"/>
              <a:ext cx="846721" cy="772924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rot="19744411">
              <a:off x="245809" y="5669525"/>
              <a:ext cx="1207617" cy="1097834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103840" y="4255929"/>
              <a:ext cx="2016786" cy="2007681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683317" y="1381710"/>
              <a:ext cx="2069181" cy="2059839"/>
            </a:xfrm>
            <a:prstGeom prst="rect">
              <a:avLst/>
            </a:prstGeom>
          </p:spPr>
        </p:pic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3CC123A8-9162-4A00-988E-56053A69156B}"/>
              </a:ext>
            </a:extLst>
          </p:cNvPr>
          <p:cNvSpPr txBox="1">
            <a:spLocks/>
          </p:cNvSpPr>
          <p:nvPr/>
        </p:nvSpPr>
        <p:spPr bwMode="auto">
          <a:xfrm>
            <a:off x="1" y="288573"/>
            <a:ext cx="9078696" cy="4212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51448" tIns="25724" rIns="51448" bIns="25724" rtlCol="0">
            <a:spAutoFit/>
          </a:bodyPr>
          <a:lstStyle>
            <a:defPPr>
              <a:defRPr lang="en-US"/>
            </a:defPPr>
            <a:lvl1pPr marL="0" indent="0" defTabSz="91440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5400" b="1" i="1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177793" algn="ctr">
              <a:spcAft>
                <a:spcPts val="0"/>
              </a:spcAft>
            </a:pPr>
            <a:r>
              <a:rPr lang="en-GB" altLang="en-US" sz="2400" i="0" dirty="0">
                <a:solidFill>
                  <a:srgbClr val="FF0000"/>
                </a:solidFill>
                <a:latin typeface="Candara" panose="020E0502030303020204" pitchFamily="34" charset="0"/>
              </a:rPr>
              <a:t>II. </a:t>
            </a:r>
            <a:r>
              <a:rPr lang="id-ID" altLang="en-US" sz="2400" i="0" dirty="0">
                <a:solidFill>
                  <a:srgbClr val="FF0000"/>
                </a:solidFill>
                <a:latin typeface="Candara" panose="020E0502030303020204" pitchFamily="34" charset="0"/>
              </a:rPr>
              <a:t>Challenges &amp; Recommendatio</a:t>
            </a:r>
            <a:r>
              <a:rPr lang="en-GB" altLang="en-US" sz="2400" i="0" dirty="0">
                <a:solidFill>
                  <a:srgbClr val="FF0000"/>
                </a:solidFill>
                <a:latin typeface="Candara" panose="020E0502030303020204" pitchFamily="34" charset="0"/>
              </a:rPr>
              <a:t>n</a:t>
            </a:r>
            <a:endParaRPr lang="id-ID" altLang="en-US" sz="2400" i="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pic>
        <p:nvPicPr>
          <p:cNvPr id="38" name="Picture 3" descr="C:\Users\salim.darmadi\Pictures\7005-200.png">
            <a:extLst>
              <a:ext uri="{FF2B5EF4-FFF2-40B4-BE49-F238E27FC236}">
                <a16:creationId xmlns:a16="http://schemas.microsoft.com/office/drawing/2014/main" id="{E2073F3C-5E80-43BF-BEBC-D33B2D677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44" y="179077"/>
            <a:ext cx="727032" cy="72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95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3173" y="0"/>
            <a:ext cx="533400" cy="244476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r"/>
            <a:fld id="{F90F944A-22A9-47D5-9F5D-03D237FC52C5}" type="slidenum">
              <a:rPr lang="en-US" sz="1800" smtClean="0">
                <a:solidFill>
                  <a:schemeClr val="tx1"/>
                </a:solidFill>
              </a:rPr>
              <a:pPr algn="r"/>
              <a:t>8</a:t>
            </a:fld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1121" y="1351471"/>
            <a:ext cx="7623042" cy="4679004"/>
            <a:chOff x="990131" y="1481298"/>
            <a:chExt cx="7035188" cy="4238565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2836999" y="1481298"/>
              <a:ext cx="5188320" cy="4238565"/>
            </a:xfrm>
            <a:prstGeom prst="rect">
              <a:avLst/>
            </a:prstGeom>
            <a:solidFill>
              <a:srgbClr val="3947CB"/>
            </a:solidFill>
            <a:ln>
              <a:noFill/>
            </a:ln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60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  <a:p>
              <a:pPr marL="0" indent="0"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Middle Path, Balancing Growth and Stability</a:t>
              </a:r>
            </a:p>
            <a:p>
              <a:pPr marL="0" indent="0">
                <a:buNone/>
              </a:pPr>
              <a:r>
                <a:rPr lang="en-US" sz="1800" dirty="0">
                  <a:solidFill>
                    <a:schemeClr val="bg1"/>
                  </a:solidFill>
                  <a:latin typeface="Candara" panose="020E0502030303020204" pitchFamily="34" charset="0"/>
                </a:rPr>
                <a:t>A holistic impact analysis should be conducted </a:t>
              </a: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2837000" y="2568102"/>
              <a:ext cx="5188319" cy="2850205"/>
            </a:xfrm>
            <a:prstGeom prst="rect">
              <a:avLst/>
            </a:prstGeom>
            <a:solidFill>
              <a:srgbClr val="429CDA"/>
            </a:solidFill>
            <a:ln>
              <a:noFill/>
            </a:ln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50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  <a:p>
              <a:pPr marL="0" indent="0"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Candara" panose="020E0502030303020204" pitchFamily="34" charset="0"/>
                </a:rPr>
                <a:t>Simplify</a:t>
              </a:r>
            </a:p>
            <a:p>
              <a:pPr marL="0" indent="0">
                <a:buNone/>
              </a:pPr>
              <a:r>
                <a:rPr lang="en-US" sz="1800" dirty="0">
                  <a:solidFill>
                    <a:schemeClr val="bg1"/>
                  </a:solidFill>
                  <a:latin typeface="Candara" panose="020E0502030303020204" pitchFamily="34" charset="0"/>
                </a:rPr>
                <a:t>The complexities involved, hinder the effectiveness of the reforms. </a:t>
              </a: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2824837" y="3798099"/>
              <a:ext cx="5200482" cy="1337739"/>
            </a:xfrm>
            <a:prstGeom prst="rect">
              <a:avLst/>
            </a:prstGeom>
            <a:solidFill>
              <a:srgbClr val="79B1EF"/>
            </a:solidFill>
            <a:ln>
              <a:noFill/>
            </a:ln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buNone/>
              </a:pPr>
              <a:endParaRPr lang="en-US" sz="400" b="1" dirty="0">
                <a:latin typeface="Candara" panose="020E0502030303020204" pitchFamily="34" charset="0"/>
              </a:endParaRPr>
            </a:p>
            <a:p>
              <a:pPr marL="0" indent="0" algn="just">
                <a:buNone/>
              </a:pPr>
              <a:r>
                <a:rPr lang="en-US" sz="2000" b="1" dirty="0">
                  <a:latin typeface="Candara" panose="020E0502030303020204" pitchFamily="34" charset="0"/>
                </a:rPr>
                <a:t>Enhancing Supervision not just regulation </a:t>
              </a:r>
            </a:p>
            <a:p>
              <a:pPr marL="0" indent="0">
                <a:buNone/>
              </a:pPr>
              <a:r>
                <a:rPr lang="en-US" sz="1800" dirty="0">
                  <a:latin typeface="Candara" panose="020E0502030303020204" pitchFamily="34" charset="0"/>
                </a:rPr>
                <a:t>The primary focus of the reforms has been on regulation. But the supervisory tools and framework have yet to be address fully</a:t>
              </a:r>
            </a:p>
          </p:txBody>
        </p:sp>
        <p:sp>
          <p:nvSpPr>
            <p:cNvPr id="9" name="Pie 8"/>
            <p:cNvSpPr/>
            <p:nvPr/>
          </p:nvSpPr>
          <p:spPr>
            <a:xfrm>
              <a:off x="990131" y="1481298"/>
              <a:ext cx="3763505" cy="4238565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3947CB"/>
            </a:solidFill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ie 9"/>
            <p:cNvSpPr/>
            <p:nvPr/>
          </p:nvSpPr>
          <p:spPr>
            <a:xfrm>
              <a:off x="1471651" y="2568102"/>
              <a:ext cx="2806177" cy="2850205"/>
            </a:xfrm>
            <a:prstGeom prst="pie">
              <a:avLst>
                <a:gd name="adj1" fmla="val 5399869"/>
                <a:gd name="adj2" fmla="val 16220367"/>
              </a:avLst>
            </a:prstGeom>
            <a:solidFill>
              <a:srgbClr val="429CDA"/>
            </a:solidFill>
            <a:ln>
              <a:solidFill>
                <a:srgbClr val="429CDA"/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ie 11"/>
            <p:cNvSpPr/>
            <p:nvPr/>
          </p:nvSpPr>
          <p:spPr>
            <a:xfrm>
              <a:off x="2041762" y="3798099"/>
              <a:ext cx="1706393" cy="133774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79B1EF"/>
            </a:solidFill>
            <a:ln>
              <a:noFill/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4" name="TextBox 3"/>
          <p:cNvSpPr txBox="1"/>
          <p:nvPr/>
        </p:nvSpPr>
        <p:spPr>
          <a:xfrm rot="5400000">
            <a:off x="6568508" y="3283736"/>
            <a:ext cx="3316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Recommendation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3E1D414-3B05-40FD-B465-2C72B600F2BA}"/>
              </a:ext>
            </a:extLst>
          </p:cNvPr>
          <p:cNvSpPr txBox="1">
            <a:spLocks/>
          </p:cNvSpPr>
          <p:nvPr/>
        </p:nvSpPr>
        <p:spPr bwMode="auto">
          <a:xfrm>
            <a:off x="1" y="288573"/>
            <a:ext cx="9078696" cy="4212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51448" tIns="25724" rIns="51448" bIns="25724" rtlCol="0">
            <a:spAutoFit/>
          </a:bodyPr>
          <a:lstStyle>
            <a:defPPr>
              <a:defRPr lang="en-US"/>
            </a:defPPr>
            <a:lvl1pPr marL="0" indent="0" defTabSz="91440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5400" b="1" i="1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177793" algn="ctr">
              <a:spcAft>
                <a:spcPts val="0"/>
              </a:spcAft>
            </a:pPr>
            <a:r>
              <a:rPr lang="en-GB" altLang="en-US" sz="2400" i="0" dirty="0">
                <a:solidFill>
                  <a:srgbClr val="FF0000"/>
                </a:solidFill>
                <a:latin typeface="Candara" panose="020E0502030303020204" pitchFamily="34" charset="0"/>
              </a:rPr>
              <a:t>II. </a:t>
            </a:r>
            <a:r>
              <a:rPr lang="id-ID" altLang="en-US" sz="2400" i="0" dirty="0">
                <a:solidFill>
                  <a:srgbClr val="FF0000"/>
                </a:solidFill>
                <a:latin typeface="Candara" panose="020E0502030303020204" pitchFamily="34" charset="0"/>
              </a:rPr>
              <a:t>Challenges &amp; Recommendatio</a:t>
            </a:r>
            <a:r>
              <a:rPr lang="en-GB" altLang="en-US" sz="2400" i="0" dirty="0">
                <a:solidFill>
                  <a:srgbClr val="FF0000"/>
                </a:solidFill>
                <a:latin typeface="Candara" panose="020E0502030303020204" pitchFamily="34" charset="0"/>
              </a:rPr>
              <a:t>n</a:t>
            </a:r>
            <a:endParaRPr lang="id-ID" altLang="en-US" sz="2400" i="0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762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3173" y="0"/>
            <a:ext cx="533400" cy="244476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r"/>
            <a:fld id="{F90F944A-22A9-47D5-9F5D-03D237FC52C5}" type="slidenum">
              <a:rPr lang="en-US" sz="1800" smtClean="0">
                <a:solidFill>
                  <a:schemeClr val="tx1"/>
                </a:solidFill>
              </a:rPr>
              <a:pPr algn="r"/>
              <a:t>9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70587" y="1194318"/>
            <a:ext cx="1054360" cy="52251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2013</a:t>
            </a:r>
          </a:p>
        </p:txBody>
      </p:sp>
      <p:sp>
        <p:nvSpPr>
          <p:cNvPr id="66" name="Oval 65"/>
          <p:cNvSpPr/>
          <p:nvPr/>
        </p:nvSpPr>
        <p:spPr>
          <a:xfrm>
            <a:off x="1458685" y="1194318"/>
            <a:ext cx="1054360" cy="52251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2014</a:t>
            </a:r>
          </a:p>
        </p:txBody>
      </p:sp>
      <p:sp>
        <p:nvSpPr>
          <p:cNvPr id="67" name="Oval 66"/>
          <p:cNvSpPr/>
          <p:nvPr/>
        </p:nvSpPr>
        <p:spPr>
          <a:xfrm>
            <a:off x="2646783" y="1194318"/>
            <a:ext cx="1054360" cy="52251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2015</a:t>
            </a:r>
          </a:p>
        </p:txBody>
      </p:sp>
      <p:sp>
        <p:nvSpPr>
          <p:cNvPr id="68" name="Oval 67"/>
          <p:cNvSpPr/>
          <p:nvPr/>
        </p:nvSpPr>
        <p:spPr>
          <a:xfrm>
            <a:off x="3834881" y="1194318"/>
            <a:ext cx="1054360" cy="52251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2016</a:t>
            </a:r>
          </a:p>
        </p:txBody>
      </p:sp>
      <p:sp>
        <p:nvSpPr>
          <p:cNvPr id="69" name="Oval 68"/>
          <p:cNvSpPr/>
          <p:nvPr/>
        </p:nvSpPr>
        <p:spPr>
          <a:xfrm>
            <a:off x="5022979" y="1194318"/>
            <a:ext cx="1054360" cy="52251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2017</a:t>
            </a:r>
          </a:p>
        </p:txBody>
      </p:sp>
      <p:sp>
        <p:nvSpPr>
          <p:cNvPr id="70" name="Oval 69"/>
          <p:cNvSpPr/>
          <p:nvPr/>
        </p:nvSpPr>
        <p:spPr>
          <a:xfrm>
            <a:off x="6211077" y="1194318"/>
            <a:ext cx="1054360" cy="52251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2018</a:t>
            </a:r>
          </a:p>
        </p:txBody>
      </p:sp>
      <p:sp>
        <p:nvSpPr>
          <p:cNvPr id="71" name="Oval 70"/>
          <p:cNvSpPr/>
          <p:nvPr/>
        </p:nvSpPr>
        <p:spPr>
          <a:xfrm>
            <a:off x="7399175" y="1194318"/>
            <a:ext cx="1054360" cy="52251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2019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458685" y="2142018"/>
            <a:ext cx="7028410" cy="646331"/>
          </a:xfrm>
          <a:prstGeom prst="homePlate">
            <a:avLst>
              <a:gd name="adj" fmla="val 42782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id-ID" sz="1800" dirty="0">
                <a:latin typeface="Candara" panose="020E0502030303020204" pitchFamily="34" charset="0"/>
              </a:rPr>
              <a:t>Tier 1 minimum 6%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id-ID" sz="1800" dirty="0">
                <a:latin typeface="Candara" panose="020E0502030303020204" pitchFamily="34" charset="0"/>
              </a:rPr>
              <a:t>CET 1 minimum 4,5%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680343" y="2942918"/>
            <a:ext cx="5806752" cy="584775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1600" dirty="0">
                <a:latin typeface="Candara" panose="020E0502030303020204" pitchFamily="34" charset="0"/>
              </a:rPr>
              <a:t>Capital requirements according to PBI become effective as 1 January 2015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34881" y="3688129"/>
            <a:ext cx="4618654" cy="369332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id-ID" sz="1800" dirty="0">
                <a:latin typeface="Candara" panose="020E0502030303020204" pitchFamily="34" charset="0"/>
              </a:rPr>
              <a:t>  0,625%	         1,25%            1,875%	</a:t>
            </a:r>
            <a:r>
              <a:rPr lang="en-US" sz="1800" dirty="0">
                <a:latin typeface="Candara" panose="020E0502030303020204" pitchFamily="34" charset="0"/>
              </a:rPr>
              <a:t>   </a:t>
            </a:r>
            <a:r>
              <a:rPr lang="id-ID" sz="1800" dirty="0">
                <a:latin typeface="Candara" panose="020E0502030303020204" pitchFamily="34" charset="0"/>
              </a:rPr>
              <a:t>2,5%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862849" y="4267038"/>
            <a:ext cx="4590686" cy="369332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1800" i="1" dirty="0">
                <a:latin typeface="Candara" panose="020E0502030303020204" pitchFamily="34" charset="0"/>
              </a:rPr>
              <a:t>Countercyclical Buffer </a:t>
            </a:r>
            <a:r>
              <a:rPr lang="id-ID" sz="1800" dirty="0">
                <a:latin typeface="Candara" panose="020E0502030303020204" pitchFamily="34" charset="0"/>
              </a:rPr>
              <a:t>(0-  2,5%)*</a:t>
            </a:r>
            <a:endParaRPr lang="id-ID" sz="1800" i="1" dirty="0">
              <a:latin typeface="Candara" panose="020E0502030303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862849" y="4897906"/>
            <a:ext cx="4590686" cy="369332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sz="1800" i="1" dirty="0">
                <a:latin typeface="Candara" panose="020E0502030303020204" pitchFamily="34" charset="0"/>
              </a:rPr>
              <a:t>Capital Surcharge </a:t>
            </a:r>
            <a:r>
              <a:rPr lang="id-ID" sz="1800" dirty="0">
                <a:latin typeface="Candara" panose="020E0502030303020204" pitchFamily="34" charset="0"/>
              </a:rPr>
              <a:t>D-SIB (1-2,5%)</a:t>
            </a:r>
            <a:endParaRPr lang="id-ID" sz="1800" i="1" dirty="0">
              <a:latin typeface="Candara" panose="020E0502030303020204" pitchFamily="34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51095" y="5489644"/>
            <a:ext cx="8136000" cy="0"/>
          </a:xfrm>
          <a:prstGeom prst="straightConnector1">
            <a:avLst/>
          </a:prstGeom>
          <a:ln w="57150">
            <a:solidFill>
              <a:srgbClr val="C0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70551" y="5573551"/>
            <a:ext cx="6267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/>
              <a:t>*Based on macro economic study, Countercyclical Buffer can be implemented earlier than 2016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08296" y="1939238"/>
            <a:ext cx="1178941" cy="13127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Issue of Regulation on CAR (Basel III)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B38FA32-43B0-408B-9C7A-7DD09FDAD49C}"/>
              </a:ext>
            </a:extLst>
          </p:cNvPr>
          <p:cNvSpPr txBox="1">
            <a:spLocks/>
          </p:cNvSpPr>
          <p:nvPr/>
        </p:nvSpPr>
        <p:spPr bwMode="auto">
          <a:xfrm>
            <a:off x="0" y="288573"/>
            <a:ext cx="9143999" cy="4212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51448" tIns="25724" rIns="51448" bIns="25724" rtlCol="0">
            <a:spAutoFit/>
          </a:bodyPr>
          <a:lstStyle>
            <a:defPPr>
              <a:defRPr lang="en-US"/>
            </a:defPPr>
            <a:lvl1pPr marL="0" indent="0" defTabSz="91440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5400" b="1" i="1">
                <a:solidFill>
                  <a:srgbClr val="C00000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>
                <a:latin typeface="+mn-lt"/>
                <a:ea typeface="+mn-ea"/>
              </a:defRPr>
            </a:lvl2pPr>
            <a:lvl3pPr marL="1143000" indent="-228600" defTabSz="91440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>
                <a:latin typeface="+mn-lt"/>
                <a:ea typeface="+mn-ea"/>
              </a:defRPr>
            </a:lvl3pPr>
            <a:lvl4pPr marL="1600200" indent="-228600" defTabSz="91440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>
                <a:latin typeface="+mn-lt"/>
                <a:ea typeface="+mn-ea"/>
              </a:defRPr>
            </a:lvl4pPr>
            <a:lvl5pPr marL="2057400" indent="-228600" defTabSz="91440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>
                <a:latin typeface="+mn-lt"/>
                <a:ea typeface="+mn-ea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 marL="177793" algn="ctr">
              <a:spcAft>
                <a:spcPts val="0"/>
              </a:spcAft>
            </a:pPr>
            <a:r>
              <a:rPr lang="en-GB" altLang="en-US" sz="2400" i="0" dirty="0">
                <a:solidFill>
                  <a:srgbClr val="FF0000"/>
                </a:solidFill>
                <a:latin typeface="Candara" panose="020E0502030303020204" pitchFamily="34" charset="0"/>
              </a:rPr>
              <a:t>III. What Indonesia has done</a:t>
            </a:r>
          </a:p>
        </p:txBody>
      </p:sp>
      <p:pic>
        <p:nvPicPr>
          <p:cNvPr id="22" name="Picture 2" descr="C:\Users\salim.darmadi\Pictures\bank_building_business_courthouse_economy_finance_investment_loan_management_office-512.png">
            <a:extLst>
              <a:ext uri="{FF2B5EF4-FFF2-40B4-BE49-F238E27FC236}">
                <a16:creationId xmlns:a16="http://schemas.microsoft.com/office/drawing/2014/main" id="{48E2E882-F942-40E1-BCE7-6857C2913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17" y="218082"/>
            <a:ext cx="703858" cy="5622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074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6614</TotalTime>
  <Words>1595</Words>
  <Application>Microsoft Office PowerPoint</Application>
  <PresentationFormat>On-screen Show (4:3)</PresentationFormat>
  <Paragraphs>295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MS PGothic</vt:lpstr>
      <vt:lpstr>Arial</vt:lpstr>
      <vt:lpstr>Arial</vt:lpstr>
      <vt:lpstr>Calibri</vt:lpstr>
      <vt:lpstr>Calibri Light</vt:lpstr>
      <vt:lpstr>Candara</vt:lpstr>
      <vt:lpstr>Lato</vt:lpstr>
      <vt:lpstr>Open Sans</vt:lpstr>
      <vt:lpstr>Roboto</vt:lpstr>
      <vt:lpstr>Segoe UI</vt:lpstr>
      <vt:lpstr>Segoe UI Light</vt:lpstr>
      <vt:lpstr>Tw Cen MT</vt:lpstr>
      <vt:lpstr>Wingdings</vt:lpstr>
      <vt:lpstr>Office Theme</vt:lpstr>
      <vt:lpstr>Prof. Muliaman D. Hadad, Ph.D Ambassador of the Embassy of The Republic of Indonesia  to Switzerland and Liechtenstein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Muliaman D Hadad</dc:creator>
  <cp:lastModifiedBy>Adkhilni Mudkhola Sidqi</cp:lastModifiedBy>
  <cp:revision>783</cp:revision>
  <cp:lastPrinted>2018-10-19T10:29:10Z</cp:lastPrinted>
  <dcterms:created xsi:type="dcterms:W3CDTF">2017-06-21T03:52:10Z</dcterms:created>
  <dcterms:modified xsi:type="dcterms:W3CDTF">2018-10-19T13:42:06Z</dcterms:modified>
</cp:coreProperties>
</file>