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9" r:id="rId3"/>
    <p:sldId id="370" r:id="rId4"/>
    <p:sldId id="347" r:id="rId5"/>
    <p:sldId id="350" r:id="rId6"/>
    <p:sldId id="373" r:id="rId7"/>
    <p:sldId id="390" r:id="rId8"/>
    <p:sldId id="351" r:id="rId9"/>
    <p:sldId id="352" r:id="rId10"/>
    <p:sldId id="353" r:id="rId11"/>
    <p:sldId id="393" r:id="rId12"/>
    <p:sldId id="354" r:id="rId13"/>
    <p:sldId id="376" r:id="rId14"/>
    <p:sldId id="377" r:id="rId15"/>
    <p:sldId id="362" r:id="rId16"/>
    <p:sldId id="363" r:id="rId17"/>
    <p:sldId id="364" r:id="rId18"/>
    <p:sldId id="365" r:id="rId19"/>
    <p:sldId id="356" r:id="rId20"/>
    <p:sldId id="357" r:id="rId21"/>
    <p:sldId id="382" r:id="rId22"/>
    <p:sldId id="391" r:id="rId23"/>
    <p:sldId id="392" r:id="rId24"/>
    <p:sldId id="386" r:id="rId25"/>
    <p:sldId id="387" r:id="rId26"/>
    <p:sldId id="381" r:id="rId27"/>
    <p:sldId id="385" r:id="rId28"/>
    <p:sldId id="380" r:id="rId29"/>
    <p:sldId id="388" r:id="rId30"/>
    <p:sldId id="389" r:id="rId31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105944A-1799-454D-991E-7E49663DDA00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2AB1F3-719B-4DA6-8586-57A81F401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875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Vorlagentextes zu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1C1DA-7514-4E78-AAFD-E2B9CAD37F6D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771128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106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3628" indent="-266534" defTabSz="944106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66132" indent="-211943" defTabSz="94410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228" indent="-211943" defTabSz="94410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20323" indent="-211943" defTabSz="94410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82742" indent="-211943" defTabSz="9441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45161" indent="-211943" defTabSz="9441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07581" indent="-211943" defTabSz="9441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9999" indent="-211943" defTabSz="9441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A2E98D-12EA-459A-B02E-2C763F23F2A8}" type="slidenum">
              <a:rPr lang="de-DE" altLang="de-DE" sz="1200"/>
              <a:pPr/>
              <a:t>8</a:t>
            </a:fld>
            <a:endParaRPr lang="de-DE" alt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2150"/>
            <a:ext cx="4618038" cy="34639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 altLang="de-DE" smtClean="0"/>
              <a:t>Jedes Land hat seine eigenen</a:t>
            </a:r>
            <a:r>
              <a:rPr lang="de-CH" altLang="de-DE" b="1" smtClean="0"/>
              <a:t> Steckdosen</a:t>
            </a:r>
            <a:r>
              <a:rPr lang="de-CH" altLang="de-DE" smtClean="0"/>
              <a:t>. Auswirkung auf Handel? Es gibt keinen Handel! Keine praktische Anwendbarkeit obwohl theoretisch handelsfähig. Beispiel einer technischen Vorschrift wie früher bei Autos </a:t>
            </a:r>
            <a:r>
              <a:rPr lang="de-CH" altLang="de-DE" smtClean="0">
                <a:sym typeface="Wingdings" pitchFamily="2" charset="2"/>
              </a:rPr>
              <a:t> Kein Wettbewerb. Art von Protektionismus. Heute Verlagerung auf kartellrechtliche Ebene.</a:t>
            </a:r>
          </a:p>
          <a:p>
            <a:r>
              <a:rPr lang="en-US" altLang="de-DE" smtClean="0"/>
              <a:t>Seit 1993 </a:t>
            </a:r>
            <a:r>
              <a:rPr lang="en-US" altLang="de-DE" b="1" smtClean="0"/>
              <a:t>CE-Kennzeichnung;</a:t>
            </a:r>
            <a:r>
              <a:rPr lang="en-US" altLang="de-DE" smtClean="0"/>
              <a:t> Beschluss 93/465/EWG</a:t>
            </a:r>
          </a:p>
        </p:txBody>
      </p:sp>
      <p:sp>
        <p:nvSpPr>
          <p:cNvPr id="77829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44106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93628" indent="-266534" defTabSz="944106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66132" indent="-211943" defTabSz="94410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228" indent="-211943" defTabSz="94410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20323" indent="-211943" defTabSz="94410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82742" indent="-211943" defTabSz="9441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45161" indent="-211943" defTabSz="9441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07581" indent="-211943" defTabSz="9441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9999" indent="-211943" defTabSz="9441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altLang="de-DE" sz="1200"/>
              <a:t>12. März 2014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3087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95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96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3097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10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de-DE" noProof="0" smtClean="0"/>
              <a:t>Click to edit Master 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2F56C-8B2B-4567-AD0D-0B14EC29349E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319575-16DC-4C74-857E-595248018E33}" type="slidenum">
              <a:rPr lang="en-US" altLang="de-DE"/>
              <a:pPr/>
              <a:t>‹#›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85652-4225-45A0-837A-8875ECDE9093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B769-C9D3-4C75-9DD7-F16591FE152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962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DED6AE-0EB6-4478-9BB6-8AA820E46449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8265B-47E3-4B5C-9A3A-EB164874C946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2143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D9844E-E546-4008-8422-2917DC54C648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B3071-829F-4846-8B8C-A3091A8CF7C4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869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1B57E0-FB5E-497A-BB8E-93913D14A61A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067B2-6459-4AE9-8A1A-71779AB1763B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9280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C389F-FBD3-45DE-997D-7E3CAE14B110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51E07-1EE8-4DB2-B65C-3759701038F2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0540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808A49-5F59-428B-BFA4-342A5213CAB0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69E69-A020-4DDD-92B3-8A2E1470AD94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1633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7233C-EB10-4395-A39E-60BC93CE659A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A7E09-BFF1-4AAF-8D87-8EF16DE07173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1692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F336E5-1421-49F5-8887-5482A1D5736E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929C8-5801-49D8-AB45-23843D14025D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384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06075A-E653-4668-A572-41E09015EFB3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025CF-A13E-4247-9931-3B9696E98BA5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2239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8B2EF-4FE9-4AC5-A62C-DA4677CD3657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DE952-E5DB-4C56-A232-9C54C459DE68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1502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2053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0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61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6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Master-Titelformat zu bearbeiten.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fld id="{CD230E1B-9E3E-4556-9264-66A0ACF26FFD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r>
              <a:rPr lang="en-US" altLang="de-DE"/>
              <a:t>World Trade Institute Berne</a:t>
            </a:r>
          </a:p>
        </p:txBody>
      </p:sp>
      <p:sp>
        <p:nvSpPr>
          <p:cNvPr id="20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7A4606AE-1BD2-4F3A-BC90-9615399C680E}" type="slidenum">
              <a:rPr lang="en-US" altLang="de-DE"/>
              <a:pPr/>
              <a:t>‹#›</a:t>
            </a:fld>
            <a:endParaRPr lang="en-US" alt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appell-ase.c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56900E63-D7CB-4276-B232-BCC74171B6D9}" type="datetime1">
              <a:rPr lang="en-US" altLang="de-DE"/>
              <a:pPr/>
              <a:t>11/21/2017</a:t>
            </a:fld>
            <a:endParaRPr lang="en-US" altLang="de-DE" dirty="0"/>
          </a:p>
        </p:txBody>
      </p:sp>
      <p:sp>
        <p:nvSpPr>
          <p:cNvPr id="6" name="Rectangle 3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de-DE" dirty="0"/>
              <a:t>World Trade Institute Berne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1D4F14B-428C-4635-A4B6-7A0AC01ECB3A}" type="slidenum">
              <a:rPr lang="en-US" altLang="de-DE"/>
              <a:pPr/>
              <a:t>1</a:t>
            </a:fld>
            <a:endParaRPr lang="en-US" altLang="de-DE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e-DE" sz="4800" dirty="0" smtClean="0"/>
              <a:t/>
            </a:r>
            <a:br>
              <a:rPr lang="en-GB" altLang="de-DE" sz="4800" dirty="0" smtClean="0"/>
            </a:br>
            <a:r>
              <a:rPr lang="en-GB" altLang="de-DE" sz="4800" dirty="0" smtClean="0"/>
              <a:t>Der </a:t>
            </a:r>
            <a:r>
              <a:rPr lang="en-GB" altLang="de-DE" sz="4800" dirty="0" err="1" smtClean="0"/>
              <a:t>Strukturwandel</a:t>
            </a:r>
            <a:r>
              <a:rPr lang="en-GB" altLang="de-DE" sz="4800" dirty="0" smtClean="0"/>
              <a:t> der </a:t>
            </a:r>
            <a:r>
              <a:rPr lang="en-GB" altLang="de-DE" sz="4800" dirty="0" err="1" smtClean="0"/>
              <a:t>Handelspolitik</a:t>
            </a:r>
            <a:r>
              <a:rPr lang="en-GB" altLang="de-DE" sz="4800" dirty="0" smtClean="0"/>
              <a:t> </a:t>
            </a:r>
            <a:br>
              <a:rPr lang="en-GB" altLang="de-DE" sz="4800" dirty="0" smtClean="0"/>
            </a:br>
            <a:r>
              <a:rPr lang="en-GB" altLang="de-DE" sz="3600" dirty="0" err="1" smtClean="0"/>
              <a:t>Warum</a:t>
            </a:r>
            <a:r>
              <a:rPr lang="en-GB" altLang="de-DE" sz="3600" dirty="0" smtClean="0"/>
              <a:t> </a:t>
            </a:r>
            <a:r>
              <a:rPr lang="en-GB" altLang="de-DE" sz="3600" dirty="0" err="1" smtClean="0"/>
              <a:t>ein</a:t>
            </a:r>
            <a:r>
              <a:rPr lang="en-GB" altLang="de-DE" sz="3600" dirty="0" smtClean="0"/>
              <a:t> </a:t>
            </a:r>
            <a:r>
              <a:rPr lang="en-GB" altLang="de-DE" sz="3600" dirty="0" err="1" smtClean="0"/>
              <a:t>Rahmenabkommen</a:t>
            </a:r>
            <a:r>
              <a:rPr lang="en-GB" altLang="de-DE" sz="3600" dirty="0" smtClean="0"/>
              <a:t> </a:t>
            </a:r>
            <a:r>
              <a:rPr lang="en-GB" altLang="de-DE" sz="3600" dirty="0" err="1" smtClean="0"/>
              <a:t>mit</a:t>
            </a:r>
            <a:r>
              <a:rPr lang="en-GB" altLang="de-DE" sz="3600" dirty="0" smtClean="0"/>
              <a:t> der EU </a:t>
            </a:r>
            <a:r>
              <a:rPr lang="en-GB" altLang="de-DE" sz="3600" dirty="0" err="1" smtClean="0"/>
              <a:t>notwendig</a:t>
            </a:r>
            <a:r>
              <a:rPr lang="en-GB" altLang="de-DE" sz="3600" dirty="0" smtClean="0"/>
              <a:t> </a:t>
            </a:r>
            <a:r>
              <a:rPr lang="en-GB" altLang="de-DE" sz="3600" dirty="0" err="1" smtClean="0"/>
              <a:t>ist</a:t>
            </a:r>
            <a:r>
              <a:rPr lang="en-GB" altLang="de-DE" sz="3600" dirty="0" smtClean="0"/>
              <a:t/>
            </a:r>
            <a:br>
              <a:rPr lang="en-GB" altLang="de-DE" sz="3600" dirty="0" smtClean="0"/>
            </a:br>
            <a:r>
              <a:rPr lang="en-GB" altLang="de-DE" sz="4800" dirty="0" smtClean="0"/>
              <a:t> </a:t>
            </a:r>
            <a:endParaRPr lang="de-CH" altLang="de-DE" sz="4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de-CH" altLang="de-DE" dirty="0" smtClean="0"/>
          </a:p>
          <a:p>
            <a:r>
              <a:rPr lang="de-CH" altLang="de-DE" dirty="0" smtClean="0"/>
              <a:t>Prof.</a:t>
            </a:r>
            <a:r>
              <a:rPr lang="en-GB" altLang="de-DE" dirty="0" smtClean="0"/>
              <a:t> Thomas </a:t>
            </a:r>
            <a:r>
              <a:rPr lang="en-GB" altLang="de-DE" dirty="0"/>
              <a:t>Cottier </a:t>
            </a:r>
            <a:endParaRPr lang="en-GB" altLang="de-DE" dirty="0" smtClean="0"/>
          </a:p>
          <a:p>
            <a:r>
              <a:rPr lang="en-GB" altLang="de-DE" dirty="0" smtClean="0"/>
              <a:t>ASE &amp; Nebs Bern </a:t>
            </a:r>
          </a:p>
          <a:p>
            <a:r>
              <a:rPr lang="en-GB" altLang="de-DE" dirty="0" smtClean="0"/>
              <a:t>23.November 2017</a:t>
            </a:r>
          </a:p>
          <a:p>
            <a:endParaRPr lang="en-GB" altLang="de-DE" dirty="0" smtClean="0"/>
          </a:p>
          <a:p>
            <a:endParaRPr lang="en-GB" altLang="de-DE" dirty="0" smtClean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733800" y="609600"/>
          <a:ext cx="13716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Grafik" r:id="rId3" imgW="1234568" imgH="905350" progId="Word.Picture.8">
                  <p:embed/>
                </p:oleObj>
              </mc:Choice>
              <mc:Fallback>
                <p:oleObj name="Grafik" r:id="rId3" imgW="1234568" imgH="90535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13716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17.6.2016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2101-6DA9-4846-9F15-3B5FD4663423}" type="slidenum">
              <a:rPr lang="en-US" altLang="de-DE" smtClean="0"/>
              <a:pPr/>
              <a:t>10</a:t>
            </a:fld>
            <a:endParaRPr lang="en-US" altLang="de-D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5719"/>
            <a:ext cx="87249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80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Regulatorische</a:t>
            </a:r>
            <a:r>
              <a:rPr lang="en-GB" dirty="0" smtClean="0"/>
              <a:t> </a:t>
            </a:r>
            <a:r>
              <a:rPr lang="en-GB" dirty="0" err="1" smtClean="0"/>
              <a:t>Kooperation</a:t>
            </a:r>
            <a:r>
              <a:rPr lang="en-GB" dirty="0" smtClean="0"/>
              <a:t> in der EU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Approach 1984 und </a:t>
            </a:r>
            <a:r>
              <a:rPr lang="en-GB" dirty="0" err="1" smtClean="0"/>
              <a:t>Normierung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private </a:t>
            </a:r>
            <a:r>
              <a:rPr lang="en-GB" dirty="0" err="1" smtClean="0"/>
              <a:t>Organisationen</a:t>
            </a:r>
            <a:endParaRPr lang="en-GB" dirty="0" smtClean="0"/>
          </a:p>
          <a:p>
            <a:r>
              <a:rPr lang="en-GB" dirty="0" err="1" smtClean="0"/>
              <a:t>Gegenseitige</a:t>
            </a:r>
            <a:r>
              <a:rPr lang="en-GB" dirty="0" smtClean="0"/>
              <a:t> </a:t>
            </a:r>
            <a:r>
              <a:rPr lang="en-GB" dirty="0" err="1" smtClean="0"/>
              <a:t>Anerkennung</a:t>
            </a:r>
            <a:r>
              <a:rPr lang="en-GB" dirty="0" smtClean="0"/>
              <a:t> (Cassis-de-Dijon </a:t>
            </a:r>
            <a:r>
              <a:rPr lang="en-GB" dirty="0" err="1" smtClean="0"/>
              <a:t>Prinzip</a:t>
            </a:r>
            <a:r>
              <a:rPr lang="en-GB" dirty="0" smtClean="0"/>
              <a:t>) </a:t>
            </a:r>
          </a:p>
          <a:p>
            <a:r>
              <a:rPr lang="en-GB" dirty="0" err="1" smtClean="0"/>
              <a:t>Teilharmonisierung</a:t>
            </a:r>
            <a:r>
              <a:rPr lang="en-GB" dirty="0" smtClean="0"/>
              <a:t> von </a:t>
            </a:r>
            <a:r>
              <a:rPr lang="en-GB" dirty="0" err="1" smtClean="0"/>
              <a:t>Rechtsgebieten</a:t>
            </a:r>
            <a:r>
              <a:rPr lang="en-GB" dirty="0" smtClean="0"/>
              <a:t> (</a:t>
            </a:r>
            <a:r>
              <a:rPr lang="en-GB" dirty="0" err="1" smtClean="0"/>
              <a:t>Richtlinien</a:t>
            </a:r>
            <a:r>
              <a:rPr lang="en-GB" dirty="0" smtClean="0"/>
              <a:t>, </a:t>
            </a:r>
            <a:r>
              <a:rPr lang="en-GB" dirty="0" err="1" smtClean="0"/>
              <a:t>Verordnungen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Ausgedehnte</a:t>
            </a:r>
            <a:r>
              <a:rPr lang="en-GB" dirty="0" smtClean="0"/>
              <a:t> </a:t>
            </a:r>
            <a:r>
              <a:rPr lang="en-GB" dirty="0" err="1" smtClean="0"/>
              <a:t>Konsultationsverfahren</a:t>
            </a: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233C-EB10-4395-A39E-60BC93CE659A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7E09-BFF1-4AAF-8D87-8EF16DE07173}" type="slidenum">
              <a:rPr lang="en-US" altLang="de-DE" smtClean="0"/>
              <a:pPr/>
              <a:t>11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597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Dynamisierung und Teilhabe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Die regulatorische Zusammenarbeit führt zur laufenden Entwicklung und Anpassung im Rahmen des Grundvertrages </a:t>
            </a:r>
          </a:p>
          <a:p>
            <a:r>
              <a:rPr lang="de-CH" dirty="0" smtClean="0"/>
              <a:t>Delegation von Regelungskompetenzen an Regierung und Verwaltung und besondere Kommissionen</a:t>
            </a:r>
          </a:p>
          <a:p>
            <a:r>
              <a:rPr lang="en-GB" dirty="0" err="1" smtClean="0"/>
              <a:t>Erfordernis</a:t>
            </a:r>
            <a:r>
              <a:rPr lang="en-GB" dirty="0" smtClean="0"/>
              <a:t> </a:t>
            </a:r>
            <a:r>
              <a:rPr lang="en-GB" dirty="0" err="1" smtClean="0"/>
              <a:t>einer</a:t>
            </a:r>
            <a:r>
              <a:rPr lang="en-GB" dirty="0" smtClean="0"/>
              <a:t> </a:t>
            </a:r>
            <a:r>
              <a:rPr lang="en-GB" dirty="0" err="1" smtClean="0"/>
              <a:t>stärkeren</a:t>
            </a:r>
            <a:r>
              <a:rPr lang="en-GB" dirty="0" smtClean="0"/>
              <a:t> </a:t>
            </a:r>
            <a:r>
              <a:rPr lang="en-GB" dirty="0" err="1" smtClean="0"/>
              <a:t>parlamentarischen</a:t>
            </a:r>
            <a:r>
              <a:rPr lang="en-GB" dirty="0" smtClean="0"/>
              <a:t> </a:t>
            </a:r>
            <a:r>
              <a:rPr lang="en-GB" dirty="0" err="1" smtClean="0"/>
              <a:t>Kontrolle</a:t>
            </a:r>
            <a:r>
              <a:rPr lang="en-GB" dirty="0" smtClean="0"/>
              <a:t> und </a:t>
            </a:r>
            <a:r>
              <a:rPr lang="en-GB" dirty="0" err="1" smtClean="0"/>
              <a:t>Teilhabe</a:t>
            </a:r>
            <a:r>
              <a:rPr lang="en-GB" dirty="0" smtClean="0"/>
              <a:t> der </a:t>
            </a:r>
            <a:r>
              <a:rPr lang="en-GB" dirty="0" err="1" smtClean="0"/>
              <a:t>Zivilgesellschaft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handelspolitischen</a:t>
            </a:r>
            <a:r>
              <a:rPr lang="en-GB" dirty="0" smtClean="0"/>
              <a:t> </a:t>
            </a:r>
            <a:r>
              <a:rPr lang="en-GB" dirty="0" err="1" smtClean="0"/>
              <a:t>Rechtsetzungsprozess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4/26/2017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8281-C7AF-4ADF-BCA1-BB8FB54EC2E9}" type="slidenum">
              <a:rPr lang="en-US" altLang="de-DE" smtClean="0"/>
              <a:pPr/>
              <a:t>12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19039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Präferenzabkommen 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2355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4/26/2017</a:t>
            </a: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World Trade Institute Berne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8F0CC28-586B-47C7-AED0-6E2440861493}" type="slidenum">
              <a:rPr kumimoji="0" lang="en-US" altLang="de-DE" sz="1400" smtClean="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kumimoji="0" lang="en-US" altLang="de-DE" sz="1400" smtClean="0"/>
          </a:p>
        </p:txBody>
      </p:sp>
      <p:sp>
        <p:nvSpPr>
          <p:cNvPr id="3" name="Date Placeholder 1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CH" sz="1400" smtClean="0">
              <a:ea typeface="ＭＳ Ｐゴシック" charset="-128"/>
            </a:endParaRPr>
          </a:p>
        </p:txBody>
      </p:sp>
      <p:sp>
        <p:nvSpPr>
          <p:cNvPr id="4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400">
                <a:latin typeface="Times New Roman" charset="0"/>
                <a:ea typeface="ＭＳ Ｐゴシック" charset="0"/>
              </a:rPr>
              <a:t>World Trade Institute Berne</a:t>
            </a:r>
          </a:p>
        </p:txBody>
      </p:sp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A4C133AB-0AE8-4D8F-BDE9-E8357840488B}" type="slidenum">
              <a:rPr lang="en-US" sz="1400" smtClean="0">
                <a:ea typeface="ＭＳ Ｐゴシック" charset="-128"/>
              </a:rPr>
              <a:pPr algn="r">
                <a:spcBef>
                  <a:spcPct val="50000"/>
                </a:spcBef>
                <a:defRPr/>
              </a:pPr>
              <a:t>13</a:t>
            </a:fld>
            <a:endParaRPr lang="en-US" sz="1400" smtClean="0">
              <a:ea typeface="ＭＳ Ｐゴシック" charset="-128"/>
            </a:endParaRPr>
          </a:p>
        </p:txBody>
      </p:sp>
      <p:pic>
        <p:nvPicPr>
          <p:cNvPr id="23560" name="Picture 5" descr="PTR WTR 2011 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1376"/>
            <a:ext cx="7772400" cy="48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68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Freihandelsabkommen</a:t>
            </a:r>
            <a:r>
              <a:rPr lang="en-GB" dirty="0" smtClean="0"/>
              <a:t> </a:t>
            </a:r>
            <a:r>
              <a:rPr lang="en-GB" dirty="0" err="1" smtClean="0"/>
              <a:t>i.e.S</a:t>
            </a:r>
            <a:r>
              <a:rPr lang="en-GB" dirty="0" smtClean="0"/>
              <a:t>.  (Art. XXIV GATT, Art. V GATS)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de-CH" dirty="0" smtClean="0"/>
              <a:t>Rechtliche Anforderungen: </a:t>
            </a:r>
          </a:p>
          <a:p>
            <a:pPr lvl="1"/>
            <a:r>
              <a:rPr lang="de-CH" dirty="0" smtClean="0"/>
              <a:t>Umfassendes Abkommen (</a:t>
            </a:r>
            <a:r>
              <a:rPr lang="de-CH" dirty="0" err="1" smtClean="0"/>
              <a:t>substantially</a:t>
            </a:r>
            <a:r>
              <a:rPr lang="de-CH" dirty="0" smtClean="0"/>
              <a:t> all </a:t>
            </a:r>
            <a:r>
              <a:rPr lang="de-CH" dirty="0" err="1" smtClean="0"/>
              <a:t>trade</a:t>
            </a:r>
            <a:r>
              <a:rPr lang="de-CH" dirty="0" smtClean="0"/>
              <a:t>, substantial </a:t>
            </a:r>
            <a:r>
              <a:rPr lang="de-CH" dirty="0" err="1" smtClean="0"/>
              <a:t>sectoral</a:t>
            </a:r>
            <a:r>
              <a:rPr lang="de-CH" dirty="0" smtClean="0"/>
              <a:t> </a:t>
            </a:r>
            <a:r>
              <a:rPr lang="de-CH" dirty="0" err="1" smtClean="0"/>
              <a:t>coverage</a:t>
            </a:r>
            <a:r>
              <a:rPr lang="de-CH" dirty="0" smtClean="0"/>
              <a:t>)</a:t>
            </a:r>
          </a:p>
          <a:p>
            <a:pPr lvl="1"/>
            <a:r>
              <a:rPr lang="de-CH" dirty="0" smtClean="0"/>
              <a:t>Abbau aller Zölle und mengenmässiger Beschränkungen innerhalb von 10 bis 15 Jahren</a:t>
            </a:r>
          </a:p>
          <a:p>
            <a:pPr lvl="1"/>
            <a:r>
              <a:rPr lang="de-CH" dirty="0" smtClean="0"/>
              <a:t>Beseitigung von Diskriminierungen bei Dienstleistungen </a:t>
            </a:r>
          </a:p>
          <a:p>
            <a:pPr lvl="1"/>
            <a:r>
              <a:rPr lang="de-CH" dirty="0" smtClean="0"/>
              <a:t>Keine neue Hemmnisse für Drittstaaten </a:t>
            </a:r>
          </a:p>
          <a:p>
            <a:r>
              <a:rPr lang="de-CH" dirty="0" smtClean="0"/>
              <a:t>Viele Abkommen (auch der Schweiz) erfüllen diese Anforderungen in der Praxis nicht umfassend </a:t>
            </a:r>
          </a:p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44E-E546-4008-8422-2917DC54C648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3071-829F-4846-8B8C-A3091A8CF7C4}" type="slidenum">
              <a:rPr lang="en-US" altLang="de-DE" smtClean="0"/>
              <a:pPr/>
              <a:t>14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2138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Freihandelsabkommen</a:t>
            </a:r>
            <a:r>
              <a:rPr lang="en-GB" dirty="0" smtClean="0"/>
              <a:t> Schweiz (2017)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CH" dirty="0" smtClean="0"/>
              <a:t>FHA EU 1972, FZA 1999 (Bilaterale, 130 Zusatzverträge)</a:t>
            </a:r>
          </a:p>
          <a:p>
            <a:r>
              <a:rPr lang="de-CH" dirty="0" smtClean="0"/>
              <a:t>EFTA Konvention und Zusatzverträge </a:t>
            </a:r>
          </a:p>
          <a:p>
            <a:r>
              <a:rPr lang="de-CH" dirty="0" smtClean="0"/>
              <a:t>25 Freihandelsabkommen (inkl. Kanada, China) </a:t>
            </a:r>
          </a:p>
          <a:p>
            <a:r>
              <a:rPr lang="de-CH" dirty="0" smtClean="0"/>
              <a:t>Unterzeichnet oder vorläufige Anwendung: 4 </a:t>
            </a:r>
          </a:p>
          <a:p>
            <a:r>
              <a:rPr lang="de-CH" dirty="0" smtClean="0"/>
              <a:t>In Verhandlung: 9 (inkl. Indien</a:t>
            </a:r>
            <a:r>
              <a:rPr lang="de-CH" dirty="0" smtClean="0"/>
              <a:t>)</a:t>
            </a:r>
          </a:p>
          <a:p>
            <a:r>
              <a:rPr lang="de-CH" dirty="0" smtClean="0"/>
              <a:t>Statische, nicht dynamische Verträge ohne regulatorische Kooperation </a:t>
            </a:r>
            <a:endParaRPr lang="de-CH" dirty="0" smtClean="0"/>
          </a:p>
          <a:p>
            <a:r>
              <a:rPr lang="en-GB" sz="1900" dirty="0" smtClean="0"/>
              <a:t>https</a:t>
            </a:r>
            <a:r>
              <a:rPr lang="en-GB" sz="1900" dirty="0"/>
              <a:t>://www.seco.admin.ch/seco/de/home/Aussenwirtschaftspolitik_Wirtschaftliche_Zusammenarbeit/Wirtschaftsbeziehungen/Freihandelsabkommen.html </a:t>
            </a:r>
            <a:endParaRPr lang="en-GB" sz="1900" dirty="0" smtClean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44E-E546-4008-8422-2917DC54C648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3071-829F-4846-8B8C-A3091A8CF7C4}" type="slidenum">
              <a:rPr lang="en-US" altLang="de-DE" smtClean="0"/>
              <a:pPr/>
              <a:t>15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5119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FHA Schweiz (2017)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44E-E546-4008-8422-2917DC54C648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3071-829F-4846-8B8C-A3091A8CF7C4}" type="slidenum">
              <a:rPr lang="en-US" altLang="de-DE" smtClean="0"/>
              <a:pPr/>
              <a:t>16</a:t>
            </a:fld>
            <a:endParaRPr lang="en-US" altLang="de-DE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957" y="1988840"/>
            <a:ext cx="606489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Légende_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589240"/>
            <a:ext cx="49053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6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Freihandelsverträge</a:t>
            </a:r>
            <a:r>
              <a:rPr lang="en-GB" dirty="0" smtClean="0"/>
              <a:t> EU (2017)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Weltweites</a:t>
            </a:r>
            <a:r>
              <a:rPr lang="en-GB" dirty="0" smtClean="0"/>
              <a:t> </a:t>
            </a:r>
            <a:r>
              <a:rPr lang="en-GB" dirty="0" err="1" smtClean="0"/>
              <a:t>Netz</a:t>
            </a:r>
            <a:r>
              <a:rPr lang="en-GB" dirty="0" smtClean="0"/>
              <a:t> von </a:t>
            </a:r>
            <a:r>
              <a:rPr lang="en-GB" dirty="0" err="1" smtClean="0"/>
              <a:t>Freihandels</a:t>
            </a:r>
            <a:r>
              <a:rPr lang="en-GB" dirty="0" smtClean="0"/>
              <a:t>- und </a:t>
            </a:r>
            <a:r>
              <a:rPr lang="en-GB" dirty="0" err="1" smtClean="0"/>
              <a:t>Assozierungsabkommen</a:t>
            </a:r>
            <a:r>
              <a:rPr lang="en-GB" dirty="0" smtClean="0"/>
              <a:t>: </a:t>
            </a:r>
          </a:p>
          <a:p>
            <a:r>
              <a:rPr lang="en-GB" dirty="0" err="1" smtClean="0"/>
              <a:t>Freihandelsabkommen</a:t>
            </a:r>
            <a:r>
              <a:rPr lang="en-GB" dirty="0" smtClean="0"/>
              <a:t>: 32 (</a:t>
            </a:r>
            <a:r>
              <a:rPr lang="en-GB" dirty="0" err="1" smtClean="0"/>
              <a:t>inkl</a:t>
            </a:r>
            <a:r>
              <a:rPr lang="en-GB" dirty="0" smtClean="0"/>
              <a:t>. Schweiz) </a:t>
            </a:r>
          </a:p>
          <a:p>
            <a:r>
              <a:rPr lang="en-GB" dirty="0" err="1" smtClean="0"/>
              <a:t>Vorläufige</a:t>
            </a:r>
            <a:r>
              <a:rPr lang="en-GB" dirty="0" smtClean="0"/>
              <a:t> </a:t>
            </a:r>
            <a:r>
              <a:rPr lang="en-GB" dirty="0" err="1" smtClean="0"/>
              <a:t>Anwendung</a:t>
            </a:r>
            <a:r>
              <a:rPr lang="en-GB" dirty="0" smtClean="0"/>
              <a:t>: 43 (</a:t>
            </a:r>
            <a:r>
              <a:rPr lang="en-GB" dirty="0" err="1" smtClean="0"/>
              <a:t>inkl</a:t>
            </a:r>
            <a:r>
              <a:rPr lang="en-GB" dirty="0" smtClean="0"/>
              <a:t>. </a:t>
            </a:r>
            <a:r>
              <a:rPr lang="en-GB" dirty="0" err="1" smtClean="0"/>
              <a:t>Kanada</a:t>
            </a:r>
            <a:r>
              <a:rPr lang="en-GB" dirty="0" smtClean="0"/>
              <a:t>) </a:t>
            </a:r>
          </a:p>
          <a:p>
            <a:r>
              <a:rPr lang="en-GB" dirty="0" smtClean="0"/>
              <a:t>In </a:t>
            </a:r>
            <a:r>
              <a:rPr lang="en-GB" dirty="0" err="1" smtClean="0"/>
              <a:t>Verhandlung</a:t>
            </a:r>
            <a:r>
              <a:rPr lang="en-GB" dirty="0" smtClean="0"/>
              <a:t>: 19 (</a:t>
            </a:r>
            <a:r>
              <a:rPr lang="en-GB" dirty="0" err="1" smtClean="0"/>
              <a:t>inkl</a:t>
            </a:r>
            <a:r>
              <a:rPr lang="en-GB" dirty="0" smtClean="0"/>
              <a:t>. China, </a:t>
            </a:r>
            <a:r>
              <a:rPr lang="en-GB" dirty="0" err="1" smtClean="0"/>
              <a:t>Indien</a:t>
            </a:r>
            <a:r>
              <a:rPr lang="en-GB" dirty="0" smtClean="0"/>
              <a:t>, USA [TTIP</a:t>
            </a:r>
            <a:r>
              <a:rPr lang="en-GB" dirty="0" smtClean="0"/>
              <a:t>]) </a:t>
            </a:r>
          </a:p>
          <a:p>
            <a:r>
              <a:rPr lang="en-GB" dirty="0" err="1" smtClean="0"/>
              <a:t>Regulatorische</a:t>
            </a:r>
            <a:r>
              <a:rPr lang="en-GB" dirty="0" smtClean="0"/>
              <a:t> </a:t>
            </a:r>
            <a:r>
              <a:rPr lang="en-GB" dirty="0" err="1" smtClean="0"/>
              <a:t>Kooperation</a:t>
            </a:r>
            <a:r>
              <a:rPr lang="en-GB" dirty="0" smtClean="0"/>
              <a:t> </a:t>
            </a:r>
            <a:r>
              <a:rPr lang="en-GB" dirty="0" err="1" smtClean="0"/>
              <a:t>angestrebt</a:t>
            </a:r>
            <a:r>
              <a:rPr lang="en-GB" dirty="0" smtClean="0"/>
              <a:t>; oft </a:t>
            </a:r>
            <a:r>
              <a:rPr lang="en-GB" dirty="0" err="1" smtClean="0"/>
              <a:t>Anlehung</a:t>
            </a:r>
            <a:r>
              <a:rPr lang="en-GB" dirty="0" smtClean="0"/>
              <a:t> an EU </a:t>
            </a:r>
            <a:r>
              <a:rPr lang="en-GB" dirty="0" err="1" smtClean="0"/>
              <a:t>Recht</a:t>
            </a:r>
            <a:r>
              <a:rPr lang="en-GB" dirty="0" smtClean="0"/>
              <a:t> (CH)  </a:t>
            </a:r>
            <a:endParaRPr lang="en-GB" dirty="0" smtClean="0"/>
          </a:p>
          <a:p>
            <a:r>
              <a:rPr lang="en-GB" sz="2000" dirty="0"/>
              <a:t>http://ec.europa.eu/trade/policy/countries-and-regions/negotiations-and-agreements/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44E-E546-4008-8422-2917DC54C648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3071-829F-4846-8B8C-A3091A8CF7C4}" type="slidenum">
              <a:rPr lang="en-US" altLang="de-DE" smtClean="0"/>
              <a:pPr/>
              <a:t>17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8238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4/26/2017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FAABD4D-E303-4927-B129-8531C183D797}" type="slidenum">
              <a:rPr kumimoji="0" lang="en-US" altLang="de-DE" sz="1400" smtClean="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de-DE" sz="1400" smtClean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187450" y="5475288"/>
            <a:ext cx="5113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GB" altLang="de-DE" sz="1400"/>
              <a:t>http://trade.ec.europa.eu/doclib/docs/2006/december/tradoc_118238.pdf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23900"/>
            <a:ext cx="8758238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38998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Hoher Binnenanteil </a:t>
            </a:r>
            <a:r>
              <a:rPr lang="de-CH" dirty="0" smtClean="0"/>
              <a:t>EU und NAFTA</a:t>
            </a:r>
            <a:endParaRPr lang="de-CH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r>
              <a:rPr lang="de-CH" sz="2000" dirty="0" smtClean="0"/>
              <a:t>World Trade Statistical Review 2017 p.</a:t>
            </a:r>
            <a:r>
              <a:rPr lang="de-CH" dirty="0" smtClean="0"/>
              <a:t> </a:t>
            </a:r>
            <a:r>
              <a:rPr lang="de-CH" sz="2000" dirty="0" smtClean="0"/>
              <a:t>12</a:t>
            </a:r>
            <a:endParaRPr lang="de-CH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6E5-1421-49F5-8887-5482A1D5736E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29C8-5801-49D8-AB45-23843D14025D}" type="slidenum">
              <a:rPr lang="en-US" altLang="de-DE" smtClean="0"/>
              <a:pPr/>
              <a:t>19</a:t>
            </a:fld>
            <a:endParaRPr lang="en-US" alt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6293"/>
            <a:ext cx="8712968" cy="390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1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Generationen der Handelsregulierung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Zollsenkungen, mengenmässige Beschränkungen, Ausgleichsmassnahmen (Subventionen, Dumping, Schutzklauseln) 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Technische Handelshemmnisse und Produktestandards, inkl. Lebensmittelrecht 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Immaterialgüterrecht, Dienstleistungen, öffentliche Beschaffungen, Wettbewerbsrecht, Investitionsschutz, Umweltschutz (Klimawandel) 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Arbeitnehmerrechte, Menschenrechte, Nachhaltigkeitsziele der UNO (</a:t>
            </a:r>
            <a:r>
              <a:rPr lang="de-CH" i="1" dirty="0" err="1" smtClean="0"/>
              <a:t>Sustainable</a:t>
            </a:r>
            <a:r>
              <a:rPr lang="de-CH" i="1" dirty="0" smtClean="0"/>
              <a:t> Development Goals</a:t>
            </a:r>
            <a:r>
              <a:rPr lang="de-CH" dirty="0" smtClean="0"/>
              <a:t> 2015)</a:t>
            </a:r>
          </a:p>
          <a:p>
            <a:pPr marL="514350" indent="-514350">
              <a:buFont typeface="+mj-lt"/>
              <a:buAutoNum type="arabicPeriod"/>
            </a:pPr>
            <a:endParaRPr lang="de-CH" dirty="0" smtClean="0"/>
          </a:p>
          <a:p>
            <a:pPr marL="514350" indent="-514350">
              <a:buFont typeface="+mj-lt"/>
              <a:buAutoNum type="arabicPeriod"/>
            </a:pPr>
            <a:endParaRPr lang="de-CH" dirty="0" smtClean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4/26/2017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8281-C7AF-4ADF-BCA1-BB8FB54EC2E9}" type="slidenum">
              <a:rPr lang="en-US" altLang="de-DE" smtClean="0"/>
              <a:pPr/>
              <a:t>2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66494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B2D1-130F-4439-8ADF-1883F440C4D8}" type="datetime1">
              <a:rPr lang="en-US" altLang="de-DE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/>
              <a:t>World Trade Institute Berne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4DDE9-0A81-4A7B-842C-29896121A61B}" type="slidenum">
              <a:rPr lang="en-US" altLang="de-DE"/>
              <a:pPr/>
              <a:t>20</a:t>
            </a:fld>
            <a:endParaRPr lang="en-US" altLang="de-DE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Aus der Region für die Region</a:t>
            </a:r>
            <a:endParaRPr lang="de-DE" altLang="de-DE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sz="2000" dirty="0" smtClean="0"/>
          </a:p>
          <a:p>
            <a:r>
              <a:rPr lang="de-DE" altLang="de-DE" sz="2000" dirty="0" smtClean="0"/>
              <a:t>World Trade Statistical Review 2017 p. 52</a:t>
            </a:r>
            <a:endParaRPr lang="de-DE" altLang="de-DE" sz="2000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33520" cy="42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9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Keine Regulatorische Kooperation in FHAs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Bilaterale Verträge mit EU sind statisch und kennen keine regulatorische Kooperation (wirtschaftliche Integration und institutionelle Abstinenz)</a:t>
            </a:r>
          </a:p>
          <a:p>
            <a:r>
              <a:rPr lang="de-CH" dirty="0" smtClean="0"/>
              <a:t>Die </a:t>
            </a:r>
            <a:r>
              <a:rPr lang="de-CH" dirty="0" smtClean="0"/>
              <a:t>EFTA Abkommen mit Drittstaaten </a:t>
            </a:r>
            <a:r>
              <a:rPr lang="de-CH" dirty="0" smtClean="0"/>
              <a:t>sind statisch weisen als </a:t>
            </a:r>
            <a:r>
              <a:rPr lang="de-CH" i="1" dirty="0" err="1" smtClean="0"/>
              <a:t>Shallow</a:t>
            </a:r>
            <a:r>
              <a:rPr lang="de-CH" i="1" dirty="0" smtClean="0"/>
              <a:t> Agreements</a:t>
            </a:r>
            <a:r>
              <a:rPr lang="de-CH" dirty="0" smtClean="0"/>
              <a:t> </a:t>
            </a:r>
            <a:r>
              <a:rPr lang="de-CH" dirty="0" smtClean="0"/>
              <a:t>keine </a:t>
            </a:r>
            <a:r>
              <a:rPr lang="de-CH" dirty="0" smtClean="0"/>
              <a:t>Regulatorische Kooperation auf </a:t>
            </a:r>
            <a:r>
              <a:rPr lang="de-CH" dirty="0" smtClean="0"/>
              <a:t> </a:t>
            </a:r>
          </a:p>
          <a:p>
            <a:r>
              <a:rPr lang="de-CH" dirty="0" smtClean="0"/>
              <a:t>Teilnahme an TTIP könnte dies überbrücken, ist aber nicht wahrscheinlich  </a:t>
            </a:r>
            <a:endParaRPr lang="de-CH" dirty="0" smtClean="0"/>
          </a:p>
          <a:p>
            <a:r>
              <a:rPr lang="de-CH" dirty="0" smtClean="0"/>
              <a:t> 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44E-E546-4008-8422-2917DC54C648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3071-829F-4846-8B8C-A3091A8CF7C4}" type="slidenum">
              <a:rPr lang="en-US" altLang="de-DE" smtClean="0"/>
              <a:pPr/>
              <a:t>21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7431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TTIP EU/USA: </a:t>
            </a:r>
            <a:r>
              <a:rPr lang="de-CH" dirty="0" smtClean="0"/>
              <a:t>Regulatorische Konvergenz (EU Entwurf 2015)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 smtClean="0"/>
              <a:t>Information und Anhörung (internationales </a:t>
            </a:r>
            <a:r>
              <a:rPr lang="de-CH" dirty="0" err="1" smtClean="0"/>
              <a:t>Vernehmlassungsverfahren</a:t>
            </a:r>
            <a:r>
              <a:rPr lang="de-CH" dirty="0" smtClean="0"/>
              <a:t>) </a:t>
            </a:r>
          </a:p>
          <a:p>
            <a:r>
              <a:rPr lang="de-CH" dirty="0" smtClean="0"/>
              <a:t>Stakeholder  Konsultation mit Zivilgesellschaft </a:t>
            </a:r>
          </a:p>
          <a:p>
            <a:r>
              <a:rPr lang="de-CH" dirty="0" smtClean="0"/>
              <a:t>Impact Assessment  </a:t>
            </a:r>
          </a:p>
          <a:p>
            <a:r>
              <a:rPr lang="de-CH" dirty="0" smtClean="0"/>
              <a:t>Mögliche Ausdehnung auf Gliedstaaten</a:t>
            </a:r>
          </a:p>
          <a:p>
            <a:r>
              <a:rPr lang="de-CH" dirty="0" smtClean="0"/>
              <a:t>Ansprechorgane für Wirtschaft (</a:t>
            </a:r>
            <a:r>
              <a:rPr lang="de-CH" dirty="0" err="1" smtClean="0"/>
              <a:t>Focal</a:t>
            </a:r>
            <a:r>
              <a:rPr lang="de-CH" dirty="0" smtClean="0"/>
              <a:t> Points) </a:t>
            </a:r>
          </a:p>
          <a:p>
            <a:r>
              <a:rPr lang="de-CH" dirty="0" smtClean="0"/>
              <a:t>Instrumente:</a:t>
            </a:r>
          </a:p>
          <a:p>
            <a:pPr lvl="1"/>
            <a:r>
              <a:rPr lang="de-CH" dirty="0" smtClean="0"/>
              <a:t>Gegenseitige Anerkennung und </a:t>
            </a:r>
            <a:r>
              <a:rPr lang="de-CH" dirty="0" err="1" smtClean="0"/>
              <a:t>Aequivalenz</a:t>
            </a:r>
            <a:r>
              <a:rPr lang="de-CH" dirty="0" smtClean="0"/>
              <a:t> von Harmonisierung mittels internationaler Standards</a:t>
            </a:r>
          </a:p>
          <a:p>
            <a:pPr lvl="1"/>
            <a:r>
              <a:rPr lang="de-CH" dirty="0" smtClean="0"/>
              <a:t>Regulatorische Zusammenarbeit in gemeinsamen Gremien (</a:t>
            </a:r>
            <a:r>
              <a:rPr lang="de-CH" dirty="0" err="1" smtClean="0"/>
              <a:t>Regulatory</a:t>
            </a:r>
            <a:r>
              <a:rPr lang="de-CH" dirty="0" smtClean="0"/>
              <a:t> </a:t>
            </a:r>
            <a:r>
              <a:rPr lang="de-CH" dirty="0" err="1" smtClean="0"/>
              <a:t>Cooperation</a:t>
            </a:r>
            <a:r>
              <a:rPr lang="de-CH" dirty="0" smtClean="0"/>
              <a:t> Programme)  </a:t>
            </a:r>
          </a:p>
          <a:p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altLang="de-DE" smtClean="0"/>
              <a:t>17.6.2016</a:t>
            </a: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2101-6DA9-4846-9F15-3B5FD4663423}" type="slidenum">
              <a:rPr lang="en-US" altLang="de-DE" smtClean="0"/>
              <a:pPr/>
              <a:t>22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5545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TTIP: Ziele der regulatorischen Zusammenarbeit (EU)</a:t>
            </a:r>
          </a:p>
        </p:txBody>
      </p:sp>
      <p:sp>
        <p:nvSpPr>
          <p:cNvPr id="604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4/26/2017</a:t>
            </a:r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World Trade Institute Berne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924BFC7-C60B-40B8-B7A8-FF29BF007A5A}" type="slidenum">
              <a:rPr kumimoji="0" lang="en-US" altLang="de-DE" sz="1400" smtClean="0"/>
              <a:pPr>
                <a:spcBef>
                  <a:spcPct val="50000"/>
                </a:spcBef>
                <a:buFontTx/>
                <a:buNone/>
              </a:pPr>
              <a:t>23</a:t>
            </a:fld>
            <a:endParaRPr kumimoji="0" lang="en-US" altLang="de-DE" sz="1400" smtClean="0"/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916113"/>
            <a:ext cx="80295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68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Spill-</a:t>
            </a:r>
            <a:r>
              <a:rPr lang="de-CH" altLang="de-DE" dirty="0" err="1" smtClean="0"/>
              <a:t>over</a:t>
            </a:r>
            <a:r>
              <a:rPr lang="de-CH" altLang="de-DE" dirty="0" smtClean="0"/>
              <a:t> Wirkungen TTIP auf die Schweiz (</a:t>
            </a:r>
            <a:r>
              <a:rPr lang="de-CH" altLang="de-DE" dirty="0" err="1" smtClean="0"/>
              <a:t>Schätzunge</a:t>
            </a:r>
            <a:r>
              <a:rPr lang="en-GB" altLang="de-DE" dirty="0" smtClean="0"/>
              <a:t>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sz="2000" dirty="0" smtClean="0"/>
              <a:t>http</a:t>
            </a:r>
            <a:r>
              <a:rPr lang="en-GB" sz="2000" dirty="0"/>
              <a:t>://www.nccr-trade.org/news-archive/wti-study-reveals-impact-on-switzerland-of-planned-eu-us-mega-trade-deal</a:t>
            </a:r>
            <a:r>
              <a:rPr lang="en-GB" dirty="0"/>
              <a:t>/</a:t>
            </a: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4/26/2017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World Trade Institute Berne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150C382-5258-4BCC-AC32-8343C1526CEE}" type="slidenum">
              <a:rPr kumimoji="0" lang="en-US" altLang="de-DE" sz="1400" smtClean="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US" altLang="de-DE" sz="1400" smtClean="0"/>
          </a:p>
        </p:txBody>
      </p:sp>
      <p:pic>
        <p:nvPicPr>
          <p:cNvPr id="3994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7463" y="1844675"/>
            <a:ext cx="2911475" cy="3960813"/>
          </a:xfrm>
        </p:spPr>
      </p:pic>
    </p:spTree>
    <p:extLst>
      <p:ext uri="{BB962C8B-B14F-4D97-AF65-F5344CB8AC3E}">
        <p14:creationId xmlns:p14="http://schemas.microsoft.com/office/powerpoint/2010/main" val="2199537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4/26/2017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World Trade Institute Berne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23F37E7-313C-44B8-BDB4-CDE23BB29CE7}" type="slidenum">
              <a:rPr kumimoji="0" lang="en-US" altLang="de-DE" sz="1400" smtClean="0"/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US" altLang="de-DE" sz="1400" smtClean="0"/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600075"/>
            <a:ext cx="88296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75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Bruchstellen 2017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 smtClean="0"/>
              <a:t>Die neue merkantilistische US Handelspolitik, Absage an TPP, Gefährdung NAFTA, Einfrieren TTIP Verhandlungen mit der EU, Angriff auf WTO Streitbeilegungsverfahren </a:t>
            </a:r>
          </a:p>
          <a:p>
            <a:r>
              <a:rPr lang="de-CH" dirty="0" smtClean="0"/>
              <a:t>Stagnation der Doha Entwicklungsrunde in der WTO (multipolare Welt), Führungsanspruch Chinas (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belt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road</a:t>
            </a:r>
            <a:r>
              <a:rPr lang="de-CH" dirty="0" smtClean="0"/>
              <a:t>) </a:t>
            </a:r>
          </a:p>
          <a:p>
            <a:r>
              <a:rPr lang="de-CH" dirty="0" smtClean="0"/>
              <a:t>Schwäche des Westens </a:t>
            </a:r>
          </a:p>
          <a:p>
            <a:r>
              <a:rPr lang="de-CH" dirty="0" err="1" smtClean="0"/>
              <a:t>Brexit</a:t>
            </a:r>
            <a:r>
              <a:rPr lang="de-CH" dirty="0" smtClean="0"/>
              <a:t> und der neue Bilateralismus </a:t>
            </a:r>
            <a:r>
              <a:rPr lang="de-CH" dirty="0" smtClean="0"/>
              <a:t>GBs</a:t>
            </a:r>
          </a:p>
          <a:p>
            <a:r>
              <a:rPr lang="de-CH" dirty="0" smtClean="0"/>
              <a:t>Politische Instabilität in Deutschland?</a:t>
            </a:r>
            <a:endParaRPr lang="de-CH" dirty="0" smtClean="0"/>
          </a:p>
          <a:p>
            <a:r>
              <a:rPr lang="de-CH" dirty="0" smtClean="0"/>
              <a:t>Stagnation der bilateralen Beziehungen Schweiz – EU </a:t>
            </a:r>
          </a:p>
          <a:p>
            <a:endParaRPr lang="de-CH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44E-E546-4008-8422-2917DC54C648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3071-829F-4846-8B8C-A3091A8CF7C4}" type="slidenum">
              <a:rPr lang="en-US" altLang="de-DE" smtClean="0"/>
              <a:pPr/>
              <a:t>26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55907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Auswirkungen</a:t>
            </a:r>
            <a:r>
              <a:rPr lang="en-GB" dirty="0" smtClean="0"/>
              <a:t> auf die Schweiz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/>
              <a:t>Zunahme</a:t>
            </a:r>
            <a:r>
              <a:rPr lang="en-GB" dirty="0" smtClean="0"/>
              <a:t> der </a:t>
            </a:r>
            <a:r>
              <a:rPr lang="en-GB" dirty="0" err="1" smtClean="0"/>
              <a:t>Blockbildung</a:t>
            </a:r>
            <a:r>
              <a:rPr lang="en-GB" dirty="0" smtClean="0"/>
              <a:t> </a:t>
            </a:r>
            <a:r>
              <a:rPr lang="en-GB" dirty="0" err="1" smtClean="0"/>
              <a:t>wahrscheinlich</a:t>
            </a:r>
            <a:r>
              <a:rPr lang="en-GB" dirty="0" smtClean="0"/>
              <a:t> (Europa (EU) Amerika (NAFTA) </a:t>
            </a:r>
            <a:r>
              <a:rPr lang="en-GB" dirty="0" err="1" smtClean="0"/>
              <a:t>Asien</a:t>
            </a:r>
            <a:r>
              <a:rPr lang="en-GB" dirty="0" smtClean="0"/>
              <a:t> (RCEP) </a:t>
            </a:r>
          </a:p>
          <a:p>
            <a:r>
              <a:rPr lang="en-GB" dirty="0" smtClean="0"/>
              <a:t>TTIP </a:t>
            </a:r>
            <a:r>
              <a:rPr lang="en-GB" dirty="0" err="1"/>
              <a:t>wenig</a:t>
            </a:r>
            <a:r>
              <a:rPr lang="en-GB" dirty="0"/>
              <a:t> </a:t>
            </a:r>
            <a:r>
              <a:rPr lang="en-GB" dirty="0" err="1"/>
              <a:t>wahrscheinlich</a:t>
            </a:r>
            <a:endParaRPr lang="en-GB" dirty="0"/>
          </a:p>
          <a:p>
            <a:r>
              <a:rPr lang="en-GB" dirty="0" err="1" smtClean="0"/>
              <a:t>Mit</a:t>
            </a:r>
            <a:r>
              <a:rPr lang="en-GB" dirty="0" smtClean="0"/>
              <a:t> Brexit </a:t>
            </a:r>
            <a:r>
              <a:rPr lang="en-GB" dirty="0" err="1" smtClean="0"/>
              <a:t>verliert</a:t>
            </a:r>
            <a:r>
              <a:rPr lang="en-GB" dirty="0" smtClean="0"/>
              <a:t> die EU das </a:t>
            </a:r>
            <a:r>
              <a:rPr lang="en-GB" dirty="0" err="1" smtClean="0"/>
              <a:t>Zugpferd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offene</a:t>
            </a:r>
            <a:r>
              <a:rPr lang="en-GB" dirty="0" smtClean="0"/>
              <a:t> </a:t>
            </a:r>
            <a:r>
              <a:rPr lang="en-GB" dirty="0" err="1" smtClean="0"/>
              <a:t>Märkte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L’Europe</a:t>
            </a:r>
            <a:r>
              <a:rPr lang="en-GB" dirty="0" smtClean="0"/>
              <a:t> qui </a:t>
            </a:r>
            <a:r>
              <a:rPr lang="en-GB" dirty="0" err="1" smtClean="0"/>
              <a:t>protège</a:t>
            </a:r>
            <a:r>
              <a:rPr lang="en-GB" dirty="0" smtClean="0"/>
              <a:t> (Macron) </a:t>
            </a:r>
          </a:p>
          <a:p>
            <a:r>
              <a:rPr lang="en-GB" dirty="0" smtClean="0"/>
              <a:t>Die Schweiz muss in </a:t>
            </a:r>
            <a:r>
              <a:rPr lang="en-GB" dirty="0" err="1" smtClean="0"/>
              <a:t>Zukunft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stärkeren</a:t>
            </a:r>
            <a:r>
              <a:rPr lang="en-GB" dirty="0" smtClean="0"/>
              <a:t> </a:t>
            </a:r>
            <a:r>
              <a:rPr lang="en-GB" dirty="0" err="1" smtClean="0"/>
              <a:t>regulatorischen</a:t>
            </a:r>
            <a:r>
              <a:rPr lang="en-GB" dirty="0" smtClean="0"/>
              <a:t> </a:t>
            </a:r>
            <a:r>
              <a:rPr lang="en-GB" dirty="0" err="1" smtClean="0"/>
              <a:t>Marktzugangsbeschränkungen</a:t>
            </a:r>
            <a:r>
              <a:rPr lang="en-GB" dirty="0" smtClean="0"/>
              <a:t> der EU </a:t>
            </a:r>
            <a:r>
              <a:rPr lang="en-GB" dirty="0" err="1" smtClean="0"/>
              <a:t>rechnen</a:t>
            </a:r>
            <a:r>
              <a:rPr lang="en-GB" dirty="0" smtClean="0"/>
              <a:t> </a:t>
            </a:r>
          </a:p>
          <a:p>
            <a:r>
              <a:rPr lang="en-GB" dirty="0"/>
              <a:t>Die FHA der Schweiz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Drittstaaten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 den </a:t>
            </a:r>
            <a:r>
              <a:rPr lang="en-GB" dirty="0" err="1"/>
              <a:t>fehlenden</a:t>
            </a:r>
            <a:r>
              <a:rPr lang="en-GB" dirty="0"/>
              <a:t> </a:t>
            </a:r>
            <a:r>
              <a:rPr lang="en-GB" dirty="0" err="1"/>
              <a:t>Markzugang</a:t>
            </a:r>
            <a:r>
              <a:rPr lang="en-GB" dirty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ausgleichen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44E-E546-4008-8422-2917DC54C648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3071-829F-4846-8B8C-A3091A8CF7C4}" type="slidenum">
              <a:rPr lang="en-US" altLang="de-DE" smtClean="0"/>
              <a:pPr/>
              <a:t>27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9289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Europakompatibilität</a:t>
            </a:r>
            <a:r>
              <a:rPr lang="en-GB" dirty="0" smtClean="0"/>
              <a:t> </a:t>
            </a:r>
            <a:r>
              <a:rPr lang="en-GB" dirty="0" err="1" smtClean="0"/>
              <a:t>genügt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Die Schweiz </a:t>
            </a:r>
            <a:r>
              <a:rPr lang="en-GB" dirty="0" err="1" smtClean="0"/>
              <a:t>kann</a:t>
            </a:r>
            <a:r>
              <a:rPr lang="en-GB" dirty="0" smtClean="0"/>
              <a:t> </a:t>
            </a:r>
            <a:r>
              <a:rPr lang="en-GB" dirty="0" err="1" smtClean="0"/>
              <a:t>sich</a:t>
            </a:r>
            <a:r>
              <a:rPr lang="en-GB" dirty="0" smtClean="0"/>
              <a:t> </a:t>
            </a:r>
            <a:r>
              <a:rPr lang="en-GB" dirty="0" err="1" smtClean="0"/>
              <a:t>einseitig</a:t>
            </a:r>
            <a:r>
              <a:rPr lang="en-GB" dirty="0" smtClean="0"/>
              <a:t> an die EU </a:t>
            </a:r>
            <a:r>
              <a:rPr lang="en-GB" dirty="0" err="1" smtClean="0"/>
              <a:t>anpassen</a:t>
            </a:r>
            <a:r>
              <a:rPr lang="en-GB" dirty="0" smtClean="0"/>
              <a:t>, wo </a:t>
            </a:r>
            <a:r>
              <a:rPr lang="en-GB" dirty="0" err="1" smtClean="0"/>
              <a:t>sie</a:t>
            </a:r>
            <a:r>
              <a:rPr lang="en-GB" dirty="0" smtClean="0"/>
              <a:t> dies will (</a:t>
            </a:r>
            <a:r>
              <a:rPr lang="en-GB" dirty="0" err="1" smtClean="0"/>
              <a:t>Politik</a:t>
            </a:r>
            <a:r>
              <a:rPr lang="en-GB" dirty="0" smtClean="0"/>
              <a:t> der </a:t>
            </a:r>
            <a:r>
              <a:rPr lang="en-GB" dirty="0" err="1" smtClean="0"/>
              <a:t>Europakompatibilität</a:t>
            </a:r>
            <a:r>
              <a:rPr lang="en-GB" dirty="0" smtClean="0"/>
              <a:t>) </a:t>
            </a:r>
          </a:p>
          <a:p>
            <a:r>
              <a:rPr lang="en-GB" dirty="0" err="1" smtClean="0"/>
              <a:t>Diese</a:t>
            </a:r>
            <a:r>
              <a:rPr lang="en-GB" dirty="0" smtClean="0"/>
              <a:t> </a:t>
            </a:r>
            <a:r>
              <a:rPr lang="en-GB" dirty="0" err="1" smtClean="0"/>
              <a:t>Politik</a:t>
            </a:r>
            <a:r>
              <a:rPr lang="en-GB" dirty="0" smtClean="0"/>
              <a:t> </a:t>
            </a:r>
            <a:r>
              <a:rPr lang="en-GB" dirty="0" err="1" smtClean="0"/>
              <a:t>gewährleistet</a:t>
            </a:r>
            <a:r>
              <a:rPr lang="en-GB" dirty="0" smtClean="0"/>
              <a:t> </a:t>
            </a:r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Rechte</a:t>
            </a:r>
            <a:r>
              <a:rPr lang="en-GB" dirty="0" smtClean="0"/>
              <a:t> auf </a:t>
            </a:r>
            <a:r>
              <a:rPr lang="en-GB" dirty="0" err="1" smtClean="0"/>
              <a:t>Markzugang</a:t>
            </a:r>
            <a:r>
              <a:rPr lang="en-GB" dirty="0" smtClean="0"/>
              <a:t> und </a:t>
            </a:r>
            <a:r>
              <a:rPr lang="en-GB" dirty="0" err="1" smtClean="0"/>
              <a:t>keine</a:t>
            </a:r>
            <a:r>
              <a:rPr lang="en-GB" dirty="0" smtClean="0"/>
              <a:t> </a:t>
            </a:r>
            <a:r>
              <a:rPr lang="en-GB" dirty="0" err="1" smtClean="0"/>
              <a:t>Streitschlichtung</a:t>
            </a:r>
            <a:r>
              <a:rPr lang="en-GB" dirty="0" smtClean="0"/>
              <a:t> </a:t>
            </a:r>
            <a:r>
              <a:rPr lang="en-GB" dirty="0" err="1" smtClean="0"/>
              <a:t>zum</a:t>
            </a:r>
            <a:r>
              <a:rPr lang="en-GB" dirty="0" smtClean="0"/>
              <a:t> </a:t>
            </a:r>
            <a:r>
              <a:rPr lang="en-GB" dirty="0" err="1" smtClean="0"/>
              <a:t>Vorteil</a:t>
            </a:r>
            <a:r>
              <a:rPr lang="en-GB" dirty="0" smtClean="0"/>
              <a:t> der Schweiz </a:t>
            </a:r>
          </a:p>
          <a:p>
            <a:r>
              <a:rPr lang="en-GB" dirty="0" err="1" smtClean="0"/>
              <a:t>Defizite</a:t>
            </a:r>
            <a:r>
              <a:rPr lang="en-GB" dirty="0" smtClean="0"/>
              <a:t> </a:t>
            </a:r>
            <a:r>
              <a:rPr lang="en-GB" dirty="0" err="1" smtClean="0"/>
              <a:t>vor</a:t>
            </a:r>
            <a:r>
              <a:rPr lang="en-GB" dirty="0" smtClean="0"/>
              <a:t> </a:t>
            </a:r>
            <a:r>
              <a:rPr lang="en-GB" dirty="0" err="1" smtClean="0"/>
              <a:t>allem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Dienstleistungssektor</a:t>
            </a:r>
            <a:r>
              <a:rPr lang="en-GB" dirty="0" smtClean="0"/>
              <a:t> (70% BSP)  und in den </a:t>
            </a:r>
            <a:r>
              <a:rPr lang="en-GB" dirty="0" err="1" smtClean="0"/>
              <a:t>Netzwerkindustrien</a:t>
            </a:r>
            <a:r>
              <a:rPr lang="en-GB" dirty="0" smtClean="0"/>
              <a:t> (</a:t>
            </a:r>
            <a:r>
              <a:rPr lang="en-GB" dirty="0" err="1" smtClean="0"/>
              <a:t>Versorgungssicherheit</a:t>
            </a:r>
            <a:r>
              <a:rPr lang="en-GB" dirty="0" smtClean="0"/>
              <a:t> </a:t>
            </a:r>
            <a:r>
              <a:rPr lang="en-GB" dirty="0" err="1" smtClean="0"/>
              <a:t>gefährdet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336E5-1421-49F5-8887-5482A1D5736E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29C8-5801-49D8-AB45-23843D14025D}" type="slidenum">
              <a:rPr lang="en-US" altLang="de-DE" smtClean="0"/>
              <a:pPr/>
              <a:t>28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53261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Institutionelles</a:t>
            </a:r>
            <a:r>
              <a:rPr lang="en-GB" dirty="0" smtClean="0"/>
              <a:t> </a:t>
            </a:r>
            <a:r>
              <a:rPr lang="en-GB" dirty="0" err="1" smtClean="0"/>
              <a:t>Rahmenabkommen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Regulatorische</a:t>
            </a:r>
            <a:r>
              <a:rPr lang="en-GB" dirty="0" smtClean="0"/>
              <a:t> </a:t>
            </a:r>
            <a:r>
              <a:rPr lang="en-GB" dirty="0" err="1" smtClean="0"/>
              <a:t>Kooperation</a:t>
            </a:r>
            <a:r>
              <a:rPr lang="en-GB" dirty="0" smtClean="0"/>
              <a:t> und </a:t>
            </a:r>
            <a:r>
              <a:rPr lang="en-GB" dirty="0" err="1" smtClean="0"/>
              <a:t>Dynamisierung</a:t>
            </a:r>
            <a:r>
              <a:rPr lang="en-GB" dirty="0" smtClean="0"/>
              <a:t> der </a:t>
            </a:r>
            <a:r>
              <a:rPr lang="en-GB" dirty="0" err="1" smtClean="0"/>
              <a:t>Rechtsbeziehungen</a:t>
            </a:r>
            <a:r>
              <a:rPr lang="en-GB" dirty="0" smtClean="0"/>
              <a:t> und Surveillance </a:t>
            </a:r>
            <a:r>
              <a:rPr lang="en-GB" dirty="0" err="1" smtClean="0"/>
              <a:t>sind</a:t>
            </a:r>
            <a:r>
              <a:rPr lang="en-GB" dirty="0" smtClean="0"/>
              <a:t> </a:t>
            </a:r>
            <a:r>
              <a:rPr lang="en-GB" dirty="0" err="1" smtClean="0"/>
              <a:t>notwendige</a:t>
            </a:r>
            <a:r>
              <a:rPr lang="en-GB" dirty="0" smtClean="0"/>
              <a:t> </a:t>
            </a:r>
            <a:r>
              <a:rPr lang="en-GB" dirty="0" err="1" smtClean="0"/>
              <a:t>Voraussetzungen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die </a:t>
            </a:r>
            <a:r>
              <a:rPr lang="en-GB" dirty="0" err="1" smtClean="0"/>
              <a:t>Sicherung</a:t>
            </a:r>
            <a:r>
              <a:rPr lang="en-GB" dirty="0" smtClean="0"/>
              <a:t> von EU </a:t>
            </a:r>
            <a:r>
              <a:rPr lang="en-GB" dirty="0" err="1" smtClean="0"/>
              <a:t>Markzugangsrechten</a:t>
            </a:r>
            <a:r>
              <a:rPr lang="en-GB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Möglich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Beitritt</a:t>
            </a:r>
            <a:r>
              <a:rPr lang="en-GB" dirty="0" smtClean="0"/>
              <a:t> </a:t>
            </a:r>
            <a:r>
              <a:rPr lang="en-GB" dirty="0" err="1" smtClean="0"/>
              <a:t>zur</a:t>
            </a:r>
            <a:r>
              <a:rPr lang="en-GB" dirty="0" smtClean="0"/>
              <a:t> EU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Beitritt</a:t>
            </a:r>
            <a:r>
              <a:rPr lang="en-GB" dirty="0" smtClean="0"/>
              <a:t> </a:t>
            </a:r>
            <a:r>
              <a:rPr lang="en-GB" dirty="0" err="1" smtClean="0"/>
              <a:t>zum</a:t>
            </a:r>
            <a:r>
              <a:rPr lang="en-GB" dirty="0" smtClean="0"/>
              <a:t> EWR und </a:t>
            </a:r>
            <a:r>
              <a:rPr lang="en-GB" dirty="0" err="1" smtClean="0"/>
              <a:t>einer</a:t>
            </a:r>
            <a:r>
              <a:rPr lang="en-GB" dirty="0" smtClean="0"/>
              <a:t> </a:t>
            </a:r>
            <a:r>
              <a:rPr lang="en-GB" dirty="0" err="1" smtClean="0"/>
              <a:t>Dynamisierung</a:t>
            </a:r>
            <a:r>
              <a:rPr lang="en-GB" dirty="0" smtClean="0"/>
              <a:t> von </a:t>
            </a:r>
            <a:r>
              <a:rPr lang="en-GB" dirty="0" err="1" smtClean="0"/>
              <a:t>Freihandelsverträgen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Dritten</a:t>
            </a:r>
            <a:r>
              <a:rPr lang="en-GB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 smtClean="0"/>
              <a:t>Rahmenabkommen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Rahmen</a:t>
            </a:r>
            <a:r>
              <a:rPr lang="en-GB" dirty="0" smtClean="0"/>
              <a:t> </a:t>
            </a:r>
            <a:r>
              <a:rPr lang="en-GB" dirty="0" err="1" smtClean="0"/>
              <a:t>bilateraler</a:t>
            </a:r>
            <a:r>
              <a:rPr lang="en-GB" dirty="0" smtClean="0"/>
              <a:t> </a:t>
            </a:r>
            <a:r>
              <a:rPr lang="en-GB" dirty="0" err="1" smtClean="0"/>
              <a:t>Beziehungen</a:t>
            </a:r>
            <a:r>
              <a:rPr lang="en-GB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44E-E546-4008-8422-2917DC54C648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3071-829F-4846-8B8C-A3091A8CF7C4}" type="slidenum">
              <a:rPr lang="en-US" altLang="de-DE" smtClean="0"/>
              <a:pPr/>
              <a:t>29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8935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580185-1420-4017-ABFB-68D9163B6150}" type="datetime1">
              <a:rPr lang="de-DE" smtClean="0"/>
              <a:t>21.11.2017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World Trade Institute Berne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A8069-6B79-4BC3-AA2F-2C0DBF2505D3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de-DE" dirty="0" smtClean="0"/>
              <a:t>GATT: Acht Handelsrunden und Zollsenkungen (Industriegüter)</a:t>
            </a:r>
            <a:endParaRPr lang="en-GB" altLang="de-DE" sz="2800" dirty="0" smtClean="0"/>
          </a:p>
        </p:txBody>
      </p:sp>
      <p:graphicFrame>
        <p:nvGraphicFramePr>
          <p:cNvPr id="47110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598488" y="2141538"/>
          <a:ext cx="7427912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Diagramm" r:id="rId3" imgW="9849307" imgH="4820107" progId="Excel.Chart.8">
                  <p:embed/>
                </p:oleObj>
              </mc:Choice>
              <mc:Fallback>
                <p:oleObj name="Diagramm" r:id="rId3" imgW="9849307" imgH="48201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2141538"/>
                        <a:ext cx="7427912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11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Schlussfolgerung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 smtClean="0"/>
              <a:t>Rahmenabkommen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/>
              <a:t> </a:t>
            </a:r>
            <a:r>
              <a:rPr lang="en-GB" dirty="0" err="1" smtClean="0"/>
              <a:t>angesichts</a:t>
            </a:r>
            <a:r>
              <a:rPr lang="en-GB" dirty="0" smtClean="0"/>
              <a:t> des </a:t>
            </a:r>
            <a:r>
              <a:rPr lang="en-GB" dirty="0" err="1" smtClean="0"/>
              <a:t>Strukturwandels</a:t>
            </a:r>
            <a:r>
              <a:rPr lang="en-GB" dirty="0" smtClean="0"/>
              <a:t> der </a:t>
            </a:r>
            <a:r>
              <a:rPr lang="en-GB" dirty="0" err="1" smtClean="0"/>
              <a:t>Handelspolitik</a:t>
            </a:r>
            <a:r>
              <a:rPr lang="en-GB" dirty="0" smtClean="0"/>
              <a:t> und der </a:t>
            </a:r>
            <a:r>
              <a:rPr lang="en-GB" dirty="0" err="1" smtClean="0"/>
              <a:t>internationalen</a:t>
            </a:r>
            <a:r>
              <a:rPr lang="en-GB" dirty="0" smtClean="0"/>
              <a:t> </a:t>
            </a:r>
            <a:r>
              <a:rPr lang="en-GB" dirty="0" err="1" smtClean="0"/>
              <a:t>Rahmenbedingungen</a:t>
            </a:r>
            <a:r>
              <a:rPr lang="en-GB" dirty="0" smtClean="0"/>
              <a:t> </a:t>
            </a:r>
            <a:r>
              <a:rPr lang="en-GB" dirty="0" err="1" smtClean="0"/>
              <a:t>vor</a:t>
            </a:r>
            <a:r>
              <a:rPr lang="en-GB" dirty="0" smtClean="0"/>
              <a:t> </a:t>
            </a:r>
            <a:r>
              <a:rPr lang="en-GB" dirty="0" err="1" smtClean="0"/>
              <a:t>allem</a:t>
            </a:r>
            <a:r>
              <a:rPr lang="en-GB" dirty="0" smtClean="0"/>
              <a:t> </a:t>
            </a:r>
            <a:r>
              <a:rPr lang="en-GB" dirty="0" err="1" smtClean="0"/>
              <a:t>Interesse</a:t>
            </a:r>
            <a:r>
              <a:rPr lang="en-GB" dirty="0" smtClean="0"/>
              <a:t> der Schweiz und </a:t>
            </a:r>
            <a:r>
              <a:rPr lang="en-GB" dirty="0" err="1" smtClean="0"/>
              <a:t>ihrer</a:t>
            </a:r>
            <a:r>
              <a:rPr lang="en-GB" dirty="0" smtClean="0"/>
              <a:t> </a:t>
            </a:r>
            <a:r>
              <a:rPr lang="en-GB" dirty="0" err="1" smtClean="0"/>
              <a:t>Arbeitsplätze</a:t>
            </a:r>
            <a:r>
              <a:rPr lang="en-GB" dirty="0" smtClean="0"/>
              <a:t> </a:t>
            </a:r>
          </a:p>
          <a:p>
            <a:r>
              <a:rPr lang="en-GB" dirty="0"/>
              <a:t> </a:t>
            </a:r>
            <a:r>
              <a:rPr lang="en-GB" dirty="0">
                <a:hlinkClick r:id="rId2"/>
              </a:rPr>
              <a:t>http://appell-ase.ch</a:t>
            </a:r>
            <a:r>
              <a:rPr lang="en-GB" dirty="0" smtClean="0">
                <a:hlinkClick r:id="rId2"/>
              </a:rPr>
              <a:t>/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44E-E546-4008-8422-2917DC54C648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3071-829F-4846-8B8C-A3091A8CF7C4}" type="slidenum">
              <a:rPr lang="en-US" altLang="de-DE" smtClean="0"/>
              <a:pPr/>
              <a:t>30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3343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4/26/2017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dirty="0"/>
              <a:t>World Trade Institute Berne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9AEA-2C27-447E-BF61-CB8626CE330A}" type="slidenum">
              <a:rPr lang="en-US" altLang="de-DE"/>
              <a:pPr/>
              <a:t>4</a:t>
            </a:fld>
            <a:endParaRPr lang="en-US" altLang="de-DE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Globale Arbeitsteilung und Wertschöpfung</a:t>
            </a:r>
            <a:endParaRPr lang="de-DE" altLang="de-DE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altLang="de-DE" dirty="0" smtClean="0"/>
              <a:t>Die Weltwirtschaft ist heute stark arbeitsteilig. </a:t>
            </a:r>
            <a:r>
              <a:rPr lang="de-CH" altLang="de-DE" dirty="0" err="1" smtClean="0"/>
              <a:t>Ueber</a:t>
            </a:r>
            <a:r>
              <a:rPr lang="de-DE" altLang="de-DE" dirty="0" smtClean="0"/>
              <a:t> 50% der Güter passieren die Grenzen als Komponenten mehrfach</a:t>
            </a:r>
          </a:p>
          <a:p>
            <a:r>
              <a:rPr lang="de-DE" altLang="de-DE" dirty="0" smtClean="0"/>
              <a:t>Globale Wertschöpfungsketten (</a:t>
            </a:r>
            <a:r>
              <a:rPr lang="de-DE" altLang="de-DE" i="1" dirty="0" smtClean="0"/>
              <a:t>Global Value Chains</a:t>
            </a:r>
            <a:r>
              <a:rPr lang="de-DE" altLang="de-DE" dirty="0" smtClean="0"/>
              <a:t>) </a:t>
            </a:r>
          </a:p>
          <a:p>
            <a:r>
              <a:rPr lang="de-DE" altLang="de-DE" dirty="0" smtClean="0"/>
              <a:t>Kombination von Güter- und Dienstleistungshandel (</a:t>
            </a:r>
            <a:r>
              <a:rPr lang="de-DE" altLang="de-DE" i="1" dirty="0" smtClean="0"/>
              <a:t>Servicification</a:t>
            </a:r>
            <a:r>
              <a:rPr lang="de-DE" altLang="de-DE" dirty="0" smtClean="0"/>
              <a:t>) – neue Statistik erforderlich</a:t>
            </a:r>
          </a:p>
          <a:p>
            <a:r>
              <a:rPr lang="de-DE" altLang="de-DE" dirty="0" smtClean="0"/>
              <a:t>Wettbewerb und günstigere und bessere Produkte für Konsumentinnen und Konsumenten</a:t>
            </a:r>
          </a:p>
          <a:p>
            <a:r>
              <a:rPr lang="de-DE" altLang="de-DE" dirty="0" smtClean="0"/>
              <a:t>Strukturwandel durch Automation und Handel: national-konservative </a:t>
            </a:r>
            <a:r>
              <a:rPr lang="de-DE" altLang="de-DE" dirty="0" smtClean="0"/>
              <a:t>Gegenreaktionen: Souveränität und  Strukturprotektionismus</a:t>
            </a:r>
            <a:r>
              <a:rPr lang="de-DE" altLang="de-DE" dirty="0" smtClean="0"/>
              <a:t>) und ökologisch motivierte Wachstumsgrenzen (Klimawandel) 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4052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Behind the Border Issues </a:t>
            </a:r>
            <a:r>
              <a:rPr lang="en-GB" dirty="0" err="1" smtClean="0"/>
              <a:t>heute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Mittelpunkt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“</a:t>
            </a:r>
            <a:r>
              <a:rPr lang="de-CH" i="1" dirty="0" smtClean="0"/>
              <a:t>Behind </a:t>
            </a:r>
            <a:r>
              <a:rPr lang="de-CH" i="1" dirty="0" err="1" smtClean="0"/>
              <a:t>the</a:t>
            </a:r>
            <a:r>
              <a:rPr lang="de-CH" i="1" dirty="0" smtClean="0"/>
              <a:t> </a:t>
            </a:r>
            <a:r>
              <a:rPr lang="de-CH" i="1" dirty="0" err="1" smtClean="0"/>
              <a:t>Border</a:t>
            </a:r>
            <a:r>
              <a:rPr lang="de-CH" i="1" dirty="0" smtClean="0"/>
              <a:t> </a:t>
            </a:r>
            <a:r>
              <a:rPr lang="de-CH" i="1" dirty="0" err="1" smtClean="0"/>
              <a:t>Issues</a:t>
            </a:r>
            <a:r>
              <a:rPr lang="de-CH" dirty="0" smtClean="0"/>
              <a:t>” der Generationen 2 und 3 und teils bereits 4 stehen heute im </a:t>
            </a:r>
            <a:r>
              <a:rPr lang="de-CH" dirty="0" smtClean="0"/>
              <a:t>Vordergrund</a:t>
            </a:r>
          </a:p>
          <a:p>
            <a:r>
              <a:rPr lang="de-CH" dirty="0" smtClean="0"/>
              <a:t>Neuer </a:t>
            </a:r>
            <a:r>
              <a:rPr lang="de-CH" dirty="0" smtClean="0"/>
              <a:t>Fokus auf Rechtstaatlichkeit und regulatorischer Zusammenarbeit (</a:t>
            </a:r>
            <a:r>
              <a:rPr lang="de-CH" dirty="0" smtClean="0"/>
              <a:t>TTIP/NAFTA)</a:t>
            </a:r>
            <a:endParaRPr lang="de-CH" dirty="0" smtClean="0"/>
          </a:p>
          <a:p>
            <a:endParaRPr lang="de-CH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4/26/2017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8281-C7AF-4ADF-BCA1-BB8FB54EC2E9}" type="slidenum">
              <a:rPr lang="en-US" altLang="de-DE" smtClean="0"/>
              <a:pPr/>
              <a:t>5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07765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Vom</a:t>
            </a:r>
            <a:r>
              <a:rPr lang="en-GB" dirty="0" smtClean="0"/>
              <a:t> “</a:t>
            </a:r>
            <a:r>
              <a:rPr lang="en-GB" dirty="0" err="1" smtClean="0"/>
              <a:t>Freihandel</a:t>
            </a:r>
            <a:r>
              <a:rPr lang="en-GB" dirty="0" smtClean="0"/>
              <a:t>” </a:t>
            </a:r>
            <a:r>
              <a:rPr lang="en-GB" dirty="0" err="1" smtClean="0"/>
              <a:t>zur</a:t>
            </a:r>
            <a:r>
              <a:rPr lang="en-GB" dirty="0" smtClean="0"/>
              <a:t> </a:t>
            </a:r>
            <a:r>
              <a:rPr lang="en-GB" dirty="0" err="1" smtClean="0"/>
              <a:t>Handelsregulierung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“Das Wort Freihandel ist irreführend. Denn es geht ja nicht um Handel frei von jeglichen Regeln. Jedes Freihandels-abkommen, das wir als Schweiz abschliessen, richtet sich nach unseren Standards. Somit bedeutet Freihandel nie offene Märkte ohne irgendwelche Grenzen und Regeln” </a:t>
            </a:r>
          </a:p>
          <a:p>
            <a:r>
              <a:rPr lang="en-GB" sz="2200" dirty="0" err="1" smtClean="0"/>
              <a:t>Staatssekretärin</a:t>
            </a:r>
            <a:r>
              <a:rPr lang="en-GB" sz="2200" dirty="0" smtClean="0"/>
              <a:t> Marie Gabrielle </a:t>
            </a:r>
            <a:r>
              <a:rPr lang="en-GB" sz="2200" dirty="0" err="1" smtClean="0"/>
              <a:t>Ineichen</a:t>
            </a:r>
            <a:r>
              <a:rPr lang="en-GB" sz="2200" dirty="0" smtClean="0"/>
              <a:t>, NZZ 1.4.2017 S. 34.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smtClean="0"/>
              <a:t>4/26/2017</a:t>
            </a:r>
            <a:endParaRPr lang="en-US" alt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8281-C7AF-4ADF-BCA1-BB8FB54EC2E9}" type="slidenum">
              <a:rPr lang="en-US" altLang="de-DE" smtClean="0"/>
              <a:pPr/>
              <a:t>6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426768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2400" cy="1143000"/>
          </a:xfrm>
        </p:spPr>
        <p:txBody>
          <a:bodyPr/>
          <a:lstStyle/>
          <a:p>
            <a:r>
              <a:rPr lang="de-CH" dirty="0" smtClean="0"/>
              <a:t>WTO: Regelbasiertes System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i="1" dirty="0" smtClean="0"/>
              <a:t>Level </a:t>
            </a:r>
            <a:r>
              <a:rPr lang="de-CH" i="1" dirty="0" err="1" smtClean="0"/>
              <a:t>Playing</a:t>
            </a:r>
            <a:r>
              <a:rPr lang="de-CH" i="1" dirty="0" smtClean="0"/>
              <a:t> Field </a:t>
            </a:r>
            <a:r>
              <a:rPr lang="de-CH" dirty="0" smtClean="0"/>
              <a:t>für Güter und Dienstleistungshandel: GATT, GATS und Spezialabkommen</a:t>
            </a:r>
          </a:p>
          <a:p>
            <a:r>
              <a:rPr lang="de-CH" dirty="0" smtClean="0"/>
              <a:t>Nicht-diskriminierung (Meistbegünstigung, Inländerbehandlung) </a:t>
            </a:r>
          </a:p>
          <a:p>
            <a:r>
              <a:rPr lang="de-CH" dirty="0" smtClean="0"/>
              <a:t>Schutz </a:t>
            </a:r>
            <a:r>
              <a:rPr lang="de-CH" dirty="0" smtClean="0"/>
              <a:t>von non-trade </a:t>
            </a:r>
            <a:r>
              <a:rPr lang="de-CH" dirty="0" err="1" smtClean="0"/>
              <a:t>concerns</a:t>
            </a:r>
            <a:r>
              <a:rPr lang="de-CH" dirty="0" smtClean="0"/>
              <a:t> (</a:t>
            </a:r>
            <a:r>
              <a:rPr lang="de-CH" dirty="0" err="1" smtClean="0"/>
              <a:t>policy</a:t>
            </a:r>
            <a:r>
              <a:rPr lang="de-CH" dirty="0" smtClean="0"/>
              <a:t> </a:t>
            </a:r>
            <a:r>
              <a:rPr lang="de-CH" dirty="0" err="1" smtClean="0"/>
              <a:t>space</a:t>
            </a:r>
            <a:r>
              <a:rPr lang="de-CH" dirty="0" smtClean="0"/>
              <a:t>)</a:t>
            </a:r>
          </a:p>
          <a:p>
            <a:r>
              <a:rPr lang="de-CH" dirty="0" smtClean="0"/>
              <a:t>Immaterialgüterrecht (TRIPs)</a:t>
            </a:r>
          </a:p>
          <a:p>
            <a:r>
              <a:rPr lang="de-CH" dirty="0" smtClean="0"/>
              <a:t>Transparenz </a:t>
            </a:r>
          </a:p>
          <a:p>
            <a:r>
              <a:rPr lang="de-CH" dirty="0" smtClean="0"/>
              <a:t>Effizientes Streitbeilegungsverfahren mit </a:t>
            </a:r>
            <a:r>
              <a:rPr lang="de-CH" dirty="0" err="1" smtClean="0"/>
              <a:t>Appellationsmöglichkeit</a:t>
            </a:r>
            <a:r>
              <a:rPr lang="de-CH" dirty="0" smtClean="0"/>
              <a:t> (DSU</a:t>
            </a:r>
            <a:r>
              <a:rPr lang="de-CH" dirty="0" smtClean="0"/>
              <a:t>)</a:t>
            </a:r>
          </a:p>
          <a:p>
            <a:r>
              <a:rPr lang="de-CH" dirty="0" smtClean="0"/>
              <a:t>Schwache Grundlagen für regulatorische Kooperation</a:t>
            </a:r>
            <a:endParaRPr lang="de-CH" dirty="0" smtClean="0"/>
          </a:p>
          <a:p>
            <a:pPr lvl="1"/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9844E-E546-4008-8422-2917DC54C648}" type="datetime1">
              <a:rPr lang="en-US" altLang="de-DE" smtClean="0"/>
              <a:pPr/>
              <a:t>11/21/2017</a:t>
            </a:fld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de-DE" smtClean="0"/>
              <a:t>World Trade Institute Berne</a:t>
            </a: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3071-829F-4846-8B8C-A3091A8CF7C4}" type="slidenum">
              <a:rPr lang="en-US" altLang="de-DE" smtClean="0"/>
              <a:pPr/>
              <a:t>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2705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920037" cy="1008063"/>
          </a:xfrm>
        </p:spPr>
        <p:txBody>
          <a:bodyPr/>
          <a:lstStyle/>
          <a:p>
            <a:r>
              <a:rPr lang="en-US" altLang="de-DE" dirty="0" smtClean="0"/>
              <a:t>Adapter </a:t>
            </a:r>
            <a:r>
              <a:rPr lang="en-US" altLang="de-DE" dirty="0" err="1" smtClean="0"/>
              <a:t>immer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noch</a:t>
            </a:r>
            <a:r>
              <a:rPr lang="en-US" altLang="de-DE" dirty="0" smtClean="0"/>
              <a:t> </a:t>
            </a:r>
            <a:r>
              <a:rPr lang="en-US" altLang="de-DE" dirty="0" err="1" smtClean="0"/>
              <a:t>nötig</a:t>
            </a:r>
            <a:r>
              <a:rPr lang="en-US" altLang="de-DE" dirty="0" smtClean="0"/>
              <a:t> …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  <a:buFontTx/>
              <a:buNone/>
            </a:pPr>
            <a:fld id="{4FABAFD3-3460-4E1A-95EF-0B310EB9DC59}" type="slidenum">
              <a:rPr kumimoji="0" lang="en-US" altLang="de-DE" sz="1200" smtClean="0">
                <a:solidFill>
                  <a:srgbClr val="333333"/>
                </a:solidFill>
                <a:latin typeface="Arial" charset="0"/>
              </a:rPr>
              <a:pPr algn="l"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de-DE" sz="1200" smtClean="0">
              <a:solidFill>
                <a:srgbClr val="333333"/>
              </a:solidFill>
              <a:latin typeface="Arial" charset="0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990600" y="1989138"/>
          <a:ext cx="723900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Document" r:id="rId4" imgW="9421368" imgH="5356860" progId="Word.Document.8">
                  <p:embed/>
                </p:oleObj>
              </mc:Choice>
              <mc:Fallback>
                <p:oleObj name="Document" r:id="rId4" imgW="9421368" imgH="53568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89138"/>
                        <a:ext cx="7239000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4/26/2017</a:t>
            </a:r>
          </a:p>
        </p:txBody>
      </p:sp>
      <p:sp>
        <p:nvSpPr>
          <p:cNvPr id="5530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World Trade Institute Berne</a:t>
            </a:r>
          </a:p>
        </p:txBody>
      </p:sp>
    </p:spTree>
    <p:extLst>
      <p:ext uri="{BB962C8B-B14F-4D97-AF65-F5344CB8AC3E}">
        <p14:creationId xmlns:p14="http://schemas.microsoft.com/office/powerpoint/2010/main" val="165379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/>
              <a:t>Interkonnektion und </a:t>
            </a:r>
            <a:r>
              <a:rPr lang="de-CH" altLang="de-DE" dirty="0" smtClean="0"/>
              <a:t>Harmonisierung technischen Standards</a:t>
            </a:r>
          </a:p>
        </p:txBody>
      </p:sp>
      <p:sp>
        <p:nvSpPr>
          <p:cNvPr id="5632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4/26/2017</a:t>
            </a:r>
          </a:p>
        </p:txBody>
      </p:sp>
      <p:sp>
        <p:nvSpPr>
          <p:cNvPr id="563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0" lang="en-US" altLang="de-DE" sz="1400" smtClean="0"/>
              <a:t>World Trade Institute Berne</a:t>
            </a:r>
          </a:p>
        </p:txBody>
      </p:sp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E70942E-A7BD-44CA-8518-5626284CDFBF}" type="slidenum">
              <a:rPr kumimoji="0" lang="en-US" altLang="de-DE" sz="14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de-DE" sz="1400" smtClean="0"/>
          </a:p>
        </p:txBody>
      </p:sp>
      <p:pic>
        <p:nvPicPr>
          <p:cNvPr id="563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133600"/>
            <a:ext cx="1865312" cy="4032250"/>
          </a:xfrm>
        </p:spPr>
      </p:pic>
    </p:spTree>
    <p:extLst>
      <p:ext uri="{BB962C8B-B14F-4D97-AF65-F5344CB8AC3E}">
        <p14:creationId xmlns:p14="http://schemas.microsoft.com/office/powerpoint/2010/main" val="322855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ti presentation">
  <a:themeElements>
    <a:clrScheme name="wti presentatio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wti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ti presentatio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ti pres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ti presentatio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wti presentation</Template>
  <TotalTime>0</TotalTime>
  <Words>1202</Words>
  <Application>Microsoft Office PowerPoint</Application>
  <PresentationFormat>On-screen Show (4:3)</PresentationFormat>
  <Paragraphs>235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wti presentation</vt:lpstr>
      <vt:lpstr>Grafik</vt:lpstr>
      <vt:lpstr>Document</vt:lpstr>
      <vt:lpstr>Diagramm</vt:lpstr>
      <vt:lpstr> Der Strukturwandel der Handelspolitik  Warum ein Rahmenabkommen mit der EU notwendig ist  </vt:lpstr>
      <vt:lpstr>Generationen der Handelsregulierung</vt:lpstr>
      <vt:lpstr>GATT: Acht Handelsrunden und Zollsenkungen (Industriegüter)</vt:lpstr>
      <vt:lpstr>Globale Arbeitsteilung und Wertschöpfung</vt:lpstr>
      <vt:lpstr>Behind the Border Issues heute im Mittelpunkt</vt:lpstr>
      <vt:lpstr>Vom “Freihandel” zur Handelsregulierung</vt:lpstr>
      <vt:lpstr>WTO: Regelbasiertes System</vt:lpstr>
      <vt:lpstr>Adapter immer noch nötig …</vt:lpstr>
      <vt:lpstr>Interkonnektion und Harmonisierung technischen Standards</vt:lpstr>
      <vt:lpstr>PowerPoint Presentation</vt:lpstr>
      <vt:lpstr>Regulatorische Kooperation in der EU </vt:lpstr>
      <vt:lpstr>Dynamisierung und Teilhabe </vt:lpstr>
      <vt:lpstr>Präferenzabkommen </vt:lpstr>
      <vt:lpstr>Freihandelsabkommen i.e.S.  (Art. XXIV GATT, Art. V GATS) </vt:lpstr>
      <vt:lpstr>Freihandelsabkommen Schweiz (2017) </vt:lpstr>
      <vt:lpstr>FHA Schweiz (2017) </vt:lpstr>
      <vt:lpstr>Freihandelsverträge EU (2017) </vt:lpstr>
      <vt:lpstr>PowerPoint Presentation</vt:lpstr>
      <vt:lpstr>Hoher Binnenanteil EU und NAFTA</vt:lpstr>
      <vt:lpstr>Aus der Region für die Region</vt:lpstr>
      <vt:lpstr>Keine Regulatorische Kooperation in FHAs</vt:lpstr>
      <vt:lpstr>TTIP EU/USA: Regulatorische Konvergenz (EU Entwurf 2015)</vt:lpstr>
      <vt:lpstr>TTIP: Ziele der regulatorischen Zusammenarbeit (EU)</vt:lpstr>
      <vt:lpstr>Spill-over Wirkungen TTIP auf die Schweiz (Schätzungen) </vt:lpstr>
      <vt:lpstr>PowerPoint Presentation</vt:lpstr>
      <vt:lpstr>Bruchstellen 2017</vt:lpstr>
      <vt:lpstr>Auswirkungen auf die Schweiz</vt:lpstr>
      <vt:lpstr>Europakompatibilität genügt nicht</vt:lpstr>
      <vt:lpstr>Institutionelles Rahmenabkommen </vt:lpstr>
      <vt:lpstr>Schlussfolgerung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Cottier</dc:creator>
  <cp:lastModifiedBy>Thomas Cottier</cp:lastModifiedBy>
  <cp:revision>75</cp:revision>
  <cp:lastPrinted>2017-10-26T13:33:08Z</cp:lastPrinted>
  <dcterms:created xsi:type="dcterms:W3CDTF">2017-10-21T09:16:20Z</dcterms:created>
  <dcterms:modified xsi:type="dcterms:W3CDTF">2017-11-21T15:26:55Z</dcterms:modified>
</cp:coreProperties>
</file>