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sldIdLst>
    <p:sldId id="256" r:id="rId2"/>
    <p:sldId id="303" r:id="rId3"/>
    <p:sldId id="308" r:id="rId4"/>
    <p:sldId id="335" r:id="rId5"/>
    <p:sldId id="336" r:id="rId6"/>
    <p:sldId id="337" r:id="rId7"/>
    <p:sldId id="338" r:id="rId8"/>
    <p:sldId id="284" r:id="rId9"/>
    <p:sldId id="285" r:id="rId10"/>
    <p:sldId id="339" r:id="rId11"/>
    <p:sldId id="340" r:id="rId12"/>
    <p:sldId id="309" r:id="rId13"/>
    <p:sldId id="324" r:id="rId14"/>
    <p:sldId id="325" r:id="rId15"/>
    <p:sldId id="326" r:id="rId16"/>
    <p:sldId id="327" r:id="rId17"/>
    <p:sldId id="377" r:id="rId18"/>
    <p:sldId id="389" r:id="rId19"/>
    <p:sldId id="390" r:id="rId20"/>
    <p:sldId id="341" r:id="rId21"/>
    <p:sldId id="342" r:id="rId22"/>
    <p:sldId id="360" r:id="rId23"/>
    <p:sldId id="361" r:id="rId24"/>
    <p:sldId id="362" r:id="rId25"/>
    <p:sldId id="363" r:id="rId26"/>
    <p:sldId id="364" r:id="rId27"/>
    <p:sldId id="365" r:id="rId28"/>
    <p:sldId id="378" r:id="rId29"/>
    <p:sldId id="379" r:id="rId30"/>
    <p:sldId id="380" r:id="rId31"/>
    <p:sldId id="381" r:id="rId32"/>
    <p:sldId id="382" r:id="rId33"/>
    <p:sldId id="383" r:id="rId34"/>
    <p:sldId id="394" r:id="rId35"/>
    <p:sldId id="393" r:id="rId36"/>
    <p:sldId id="386" r:id="rId37"/>
    <p:sldId id="298" r:id="rId38"/>
    <p:sldId id="392" r:id="rId39"/>
    <p:sldId id="388" r:id="rId40"/>
    <p:sldId id="292" r:id="rId41"/>
    <p:sldId id="280" r:id="rId42"/>
    <p:sldId id="356" r:id="rId43"/>
    <p:sldId id="300" r:id="rId44"/>
    <p:sldId id="301" r:id="rId45"/>
    <p:sldId id="277"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679" autoAdjust="0"/>
  </p:normalViewPr>
  <p:slideViewPr>
    <p:cSldViewPr>
      <p:cViewPr>
        <p:scale>
          <a:sx n="70" d="100"/>
          <a:sy n="70" d="100"/>
        </p:scale>
        <p:origin x="-1386" y="162"/>
      </p:cViewPr>
      <p:guideLst>
        <p:guide orient="horz" pos="2160"/>
        <p:guide pos="2880"/>
      </p:guideLst>
    </p:cSldViewPr>
  </p:slideViewPr>
  <p:notesTextViewPr>
    <p:cViewPr>
      <p:scale>
        <a:sx n="1" d="1"/>
        <a:sy n="1" d="1"/>
      </p:scale>
      <p:origin x="0" y="0"/>
    </p:cViewPr>
  </p:notesTextViewPr>
  <p:sorterViewPr>
    <p:cViewPr>
      <p:scale>
        <a:sx n="125" d="100"/>
        <a:sy n="125"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GB" altLang="de-DE"/>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lt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de-DE" smtClean="0"/>
              <a:t>Klicken Sie, um die Formate des Vorlagentextes zu bearbeiten</a:t>
            </a:r>
          </a:p>
          <a:p>
            <a:pPr lvl="1"/>
            <a:r>
              <a:rPr lang="en-GB" altLang="de-DE" smtClean="0"/>
              <a:t>Zweite Ebene</a:t>
            </a:r>
          </a:p>
          <a:p>
            <a:pPr lvl="2"/>
            <a:r>
              <a:rPr lang="en-GB" altLang="de-DE" smtClean="0"/>
              <a:t>Dritte Ebene</a:t>
            </a:r>
          </a:p>
          <a:p>
            <a:pPr lvl="3"/>
            <a:r>
              <a:rPr lang="en-GB" altLang="de-DE" smtClean="0"/>
              <a:t>Vierte Ebene</a:t>
            </a:r>
          </a:p>
          <a:p>
            <a:pPr lvl="4"/>
            <a:r>
              <a:rPr lang="en-GB" altLang="de-DE" smtClean="0"/>
              <a:t>Fünfte Ebene</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GB" altLang="de-DE"/>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54A4ED7-AA50-4291-8450-14F09EAE8A3F}" type="slidenum">
              <a:rPr lang="en-GB" altLang="de-DE"/>
              <a:pPr/>
              <a:t>‹#›</a:t>
            </a:fld>
            <a:endParaRPr lang="en-GB" altLang="de-DE"/>
          </a:p>
        </p:txBody>
      </p:sp>
    </p:spTree>
    <p:extLst>
      <p:ext uri="{BB962C8B-B14F-4D97-AF65-F5344CB8AC3E}">
        <p14:creationId xmlns:p14="http://schemas.microsoft.com/office/powerpoint/2010/main" val="39506409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33474">
              <a:defRPr sz="2200">
                <a:solidFill>
                  <a:schemeClr val="tx1"/>
                </a:solidFill>
                <a:latin typeface="Times New Roman" pitchFamily="18" charset="0"/>
              </a:defRPr>
            </a:lvl1pPr>
            <a:lvl2pPr marL="685817" indent="-263776" defTabSz="933474">
              <a:defRPr sz="2200">
                <a:solidFill>
                  <a:schemeClr val="tx1"/>
                </a:solidFill>
                <a:latin typeface="Times New Roman" pitchFamily="18" charset="0"/>
              </a:defRPr>
            </a:lvl2pPr>
            <a:lvl3pPr marL="1055103" indent="-211021" defTabSz="933474">
              <a:defRPr sz="2200">
                <a:solidFill>
                  <a:schemeClr val="tx1"/>
                </a:solidFill>
                <a:latin typeface="Times New Roman" pitchFamily="18" charset="0"/>
              </a:defRPr>
            </a:lvl3pPr>
            <a:lvl4pPr marL="1477145" indent="-211021" defTabSz="933474">
              <a:defRPr sz="2200">
                <a:solidFill>
                  <a:schemeClr val="tx1"/>
                </a:solidFill>
                <a:latin typeface="Times New Roman" pitchFamily="18" charset="0"/>
              </a:defRPr>
            </a:lvl4pPr>
            <a:lvl5pPr marL="1899186" indent="-211021" defTabSz="933474">
              <a:defRPr sz="2200">
                <a:solidFill>
                  <a:schemeClr val="tx1"/>
                </a:solidFill>
                <a:latin typeface="Times New Roman" pitchFamily="18" charset="0"/>
              </a:defRPr>
            </a:lvl5pPr>
            <a:lvl6pPr marL="2321227" indent="-211021" algn="ctr" defTabSz="933474" eaLnBrk="0" fontAlgn="base" hangingPunct="0">
              <a:spcBef>
                <a:spcPct val="0"/>
              </a:spcBef>
              <a:spcAft>
                <a:spcPct val="0"/>
              </a:spcAft>
              <a:defRPr sz="2200">
                <a:solidFill>
                  <a:schemeClr val="tx1"/>
                </a:solidFill>
                <a:latin typeface="Times New Roman" pitchFamily="18" charset="0"/>
              </a:defRPr>
            </a:lvl6pPr>
            <a:lvl7pPr marL="2743269" indent="-211021" algn="ctr" defTabSz="933474" eaLnBrk="0" fontAlgn="base" hangingPunct="0">
              <a:spcBef>
                <a:spcPct val="0"/>
              </a:spcBef>
              <a:spcAft>
                <a:spcPct val="0"/>
              </a:spcAft>
              <a:defRPr sz="2200">
                <a:solidFill>
                  <a:schemeClr val="tx1"/>
                </a:solidFill>
                <a:latin typeface="Times New Roman" pitchFamily="18" charset="0"/>
              </a:defRPr>
            </a:lvl7pPr>
            <a:lvl8pPr marL="3165310" indent="-211021" algn="ctr" defTabSz="933474" eaLnBrk="0" fontAlgn="base" hangingPunct="0">
              <a:spcBef>
                <a:spcPct val="0"/>
              </a:spcBef>
              <a:spcAft>
                <a:spcPct val="0"/>
              </a:spcAft>
              <a:defRPr sz="2200">
                <a:solidFill>
                  <a:schemeClr val="tx1"/>
                </a:solidFill>
                <a:latin typeface="Times New Roman" pitchFamily="18" charset="0"/>
              </a:defRPr>
            </a:lvl8pPr>
            <a:lvl9pPr marL="3587351" indent="-211021" algn="ctr" defTabSz="933474" eaLnBrk="0" fontAlgn="base" hangingPunct="0">
              <a:spcBef>
                <a:spcPct val="0"/>
              </a:spcBef>
              <a:spcAft>
                <a:spcPct val="0"/>
              </a:spcAft>
              <a:defRPr sz="2200">
                <a:solidFill>
                  <a:schemeClr val="tx1"/>
                </a:solidFill>
                <a:latin typeface="Times New Roman" pitchFamily="18" charset="0"/>
              </a:defRPr>
            </a:lvl9pPr>
          </a:lstStyle>
          <a:p>
            <a:fld id="{F8348421-7C11-4C49-87D1-8E178FBFFC11}" type="slidenum">
              <a:rPr lang="de-DE" altLang="de-DE" sz="1200"/>
              <a:pPr/>
              <a:t>5</a:t>
            </a:fld>
            <a:endParaRPr lang="de-DE" altLang="de-DE" sz="1200"/>
          </a:p>
        </p:txBody>
      </p:sp>
      <p:sp>
        <p:nvSpPr>
          <p:cNvPr id="50179" name="Rectangle 2"/>
          <p:cNvSpPr>
            <a:spLocks noGrp="1" noRot="1" noChangeAspect="1" noChangeArrowheads="1" noTextEdit="1"/>
          </p:cNvSpPr>
          <p:nvPr>
            <p:ph type="sldImg"/>
          </p:nvPr>
        </p:nvSpPr>
        <p:spPr>
          <a:xfrm>
            <a:off x="1147763" y="685800"/>
            <a:ext cx="4573587" cy="3429000"/>
          </a:xfrm>
          <a:ln/>
        </p:spPr>
      </p:sp>
      <p:sp>
        <p:nvSpPr>
          <p:cNvPr id="50180" name="Rectangle 3"/>
          <p:cNvSpPr>
            <a:spLocks noGrp="1" noChangeArrowheads="1"/>
          </p:cNvSpPr>
          <p:nvPr>
            <p:ph type="body" idx="1"/>
          </p:nvPr>
        </p:nvSpPr>
        <p:spPr>
          <a:noFill/>
        </p:spPr>
        <p:txBody>
          <a:bodyPr/>
          <a:lstStyle/>
          <a:p>
            <a:r>
              <a:rPr lang="de-CH" altLang="de-DE" smtClean="0"/>
              <a:t>Jedes Land hat seine eigenen</a:t>
            </a:r>
            <a:r>
              <a:rPr lang="de-CH" altLang="de-DE" b="1" smtClean="0"/>
              <a:t> Steckdosen</a:t>
            </a:r>
            <a:r>
              <a:rPr lang="de-CH" altLang="de-DE" smtClean="0"/>
              <a:t>. Auswirkung auf Handel? Es gibt keinen Handel! Keine praktische Anwendbarkeit obwohl theoretisch handelsfähig. Beispiel einer technischen Vorschrift wie früher bei Autos </a:t>
            </a:r>
            <a:r>
              <a:rPr lang="de-CH" altLang="de-DE" smtClean="0">
                <a:sym typeface="Wingdings" pitchFamily="2" charset="2"/>
              </a:rPr>
              <a:t> Kein Wettbewerb. Art von Protektionismus. Heute Verlagerung auf kartellrechtliche Ebene.</a:t>
            </a:r>
          </a:p>
          <a:p>
            <a:r>
              <a:rPr lang="en-US" altLang="de-DE" smtClean="0"/>
              <a:t>Seit 1993 </a:t>
            </a:r>
            <a:r>
              <a:rPr lang="en-US" altLang="de-DE" b="1" smtClean="0"/>
              <a:t>CE-Kennzeichnung;</a:t>
            </a:r>
            <a:r>
              <a:rPr lang="en-US" altLang="de-DE" smtClean="0"/>
              <a:t> Beschluss 93/465/EWG</a:t>
            </a:r>
          </a:p>
        </p:txBody>
      </p:sp>
      <p:sp>
        <p:nvSpPr>
          <p:cNvPr id="50181" name="Footer Placeholder 3"/>
          <p:cNvSpPr>
            <a:spLocks noGrp="1"/>
          </p:cNvSpPr>
          <p:nvPr>
            <p:ph type="ftr" sz="quarter" idx="4"/>
          </p:nvPr>
        </p:nvSpPr>
        <p:spPr>
          <a:noFill/>
        </p:spPr>
        <p:txBody>
          <a:bodyPr/>
          <a:lstStyle>
            <a:lvl1pPr defTabSz="933474">
              <a:defRPr sz="2200">
                <a:solidFill>
                  <a:schemeClr val="tx1"/>
                </a:solidFill>
                <a:latin typeface="Times New Roman" pitchFamily="18" charset="0"/>
              </a:defRPr>
            </a:lvl1pPr>
            <a:lvl2pPr marL="685817" indent="-263776" defTabSz="933474">
              <a:defRPr sz="2200">
                <a:solidFill>
                  <a:schemeClr val="tx1"/>
                </a:solidFill>
                <a:latin typeface="Times New Roman" pitchFamily="18" charset="0"/>
              </a:defRPr>
            </a:lvl2pPr>
            <a:lvl3pPr marL="1055103" indent="-211021" defTabSz="933474">
              <a:defRPr sz="2200">
                <a:solidFill>
                  <a:schemeClr val="tx1"/>
                </a:solidFill>
                <a:latin typeface="Times New Roman" pitchFamily="18" charset="0"/>
              </a:defRPr>
            </a:lvl3pPr>
            <a:lvl4pPr marL="1477145" indent="-211021" defTabSz="933474">
              <a:defRPr sz="2200">
                <a:solidFill>
                  <a:schemeClr val="tx1"/>
                </a:solidFill>
                <a:latin typeface="Times New Roman" pitchFamily="18" charset="0"/>
              </a:defRPr>
            </a:lvl4pPr>
            <a:lvl5pPr marL="1899186" indent="-211021" defTabSz="933474">
              <a:defRPr sz="2200">
                <a:solidFill>
                  <a:schemeClr val="tx1"/>
                </a:solidFill>
                <a:latin typeface="Times New Roman" pitchFamily="18" charset="0"/>
              </a:defRPr>
            </a:lvl5pPr>
            <a:lvl6pPr marL="2321227" indent="-211021" algn="ctr" defTabSz="933474" eaLnBrk="0" fontAlgn="base" hangingPunct="0">
              <a:spcBef>
                <a:spcPct val="0"/>
              </a:spcBef>
              <a:spcAft>
                <a:spcPct val="0"/>
              </a:spcAft>
              <a:defRPr sz="2200">
                <a:solidFill>
                  <a:schemeClr val="tx1"/>
                </a:solidFill>
                <a:latin typeface="Times New Roman" pitchFamily="18" charset="0"/>
              </a:defRPr>
            </a:lvl6pPr>
            <a:lvl7pPr marL="2743269" indent="-211021" algn="ctr" defTabSz="933474" eaLnBrk="0" fontAlgn="base" hangingPunct="0">
              <a:spcBef>
                <a:spcPct val="0"/>
              </a:spcBef>
              <a:spcAft>
                <a:spcPct val="0"/>
              </a:spcAft>
              <a:defRPr sz="2200">
                <a:solidFill>
                  <a:schemeClr val="tx1"/>
                </a:solidFill>
                <a:latin typeface="Times New Roman" pitchFamily="18" charset="0"/>
              </a:defRPr>
            </a:lvl7pPr>
            <a:lvl8pPr marL="3165310" indent="-211021" algn="ctr" defTabSz="933474" eaLnBrk="0" fontAlgn="base" hangingPunct="0">
              <a:spcBef>
                <a:spcPct val="0"/>
              </a:spcBef>
              <a:spcAft>
                <a:spcPct val="0"/>
              </a:spcAft>
              <a:defRPr sz="2200">
                <a:solidFill>
                  <a:schemeClr val="tx1"/>
                </a:solidFill>
                <a:latin typeface="Times New Roman" pitchFamily="18" charset="0"/>
              </a:defRPr>
            </a:lvl8pPr>
            <a:lvl9pPr marL="3587351" indent="-211021" algn="ctr" defTabSz="933474" eaLnBrk="0" fontAlgn="base" hangingPunct="0">
              <a:spcBef>
                <a:spcPct val="0"/>
              </a:spcBef>
              <a:spcAft>
                <a:spcPct val="0"/>
              </a:spcAft>
              <a:defRPr sz="2200">
                <a:solidFill>
                  <a:schemeClr val="tx1"/>
                </a:solidFill>
                <a:latin typeface="Times New Roman" pitchFamily="18" charset="0"/>
              </a:defRPr>
            </a:lvl9pPr>
          </a:lstStyle>
          <a:p>
            <a:r>
              <a:rPr lang="de-DE" altLang="de-DE" sz="1200"/>
              <a:t>12. März 2014</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74" name="Group 2"/>
          <p:cNvGrpSpPr>
            <a:grpSpLocks/>
          </p:cNvGrpSpPr>
          <p:nvPr/>
        </p:nvGrpSpPr>
        <p:grpSpPr bwMode="auto">
          <a:xfrm>
            <a:off x="0" y="117475"/>
            <a:ext cx="9142413" cy="6738938"/>
            <a:chOff x="0" y="74"/>
            <a:chExt cx="5759" cy="4245"/>
          </a:xfrm>
        </p:grpSpPr>
        <p:sp>
          <p:nvSpPr>
            <p:cNvPr id="3075" name="Rectangle 3"/>
            <p:cNvSpPr>
              <a:spLocks noChangeArrowheads="1"/>
            </p:cNvSpPr>
            <p:nvPr/>
          </p:nvSpPr>
          <p:spPr bwMode="invGray">
            <a:xfrm>
              <a:off x="432" y="4113"/>
              <a:ext cx="2208" cy="206"/>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6" name="Rectangle 4"/>
            <p:cNvSpPr>
              <a:spLocks noChangeArrowheads="1"/>
            </p:cNvSpPr>
            <p:nvPr/>
          </p:nvSpPr>
          <p:spPr bwMode="invGray">
            <a:xfrm>
              <a:off x="432" y="1536"/>
              <a:ext cx="5327"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7" name="Oval 5"/>
            <p:cNvSpPr>
              <a:spLocks noChangeArrowheads="1"/>
            </p:cNvSpPr>
            <p:nvPr/>
          </p:nvSpPr>
          <p:spPr bwMode="invGray">
            <a:xfrm>
              <a:off x="555"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8" name="Oval 6"/>
            <p:cNvSpPr>
              <a:spLocks noChangeArrowheads="1"/>
            </p:cNvSpPr>
            <p:nvPr/>
          </p:nvSpPr>
          <p:spPr bwMode="invGray">
            <a:xfrm>
              <a:off x="555"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79" name="Oval 7"/>
            <p:cNvSpPr>
              <a:spLocks noChangeArrowheads="1"/>
            </p:cNvSpPr>
            <p:nvPr/>
          </p:nvSpPr>
          <p:spPr bwMode="invGray">
            <a:xfrm>
              <a:off x="555"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0" name="Oval 8"/>
            <p:cNvSpPr>
              <a:spLocks noChangeArrowheads="1"/>
            </p:cNvSpPr>
            <p:nvPr/>
          </p:nvSpPr>
          <p:spPr bwMode="invGray">
            <a:xfrm>
              <a:off x="555" y="65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1" name="Oval 9"/>
            <p:cNvSpPr>
              <a:spLocks noChangeArrowheads="1"/>
            </p:cNvSpPr>
            <p:nvPr/>
          </p:nvSpPr>
          <p:spPr bwMode="invGray">
            <a:xfrm>
              <a:off x="555" y="79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2" name="Oval 10"/>
            <p:cNvSpPr>
              <a:spLocks noChangeArrowheads="1"/>
            </p:cNvSpPr>
            <p:nvPr/>
          </p:nvSpPr>
          <p:spPr bwMode="invGray">
            <a:xfrm>
              <a:off x="555" y="93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3" name="Oval 11"/>
            <p:cNvSpPr>
              <a:spLocks noChangeArrowheads="1"/>
            </p:cNvSpPr>
            <p:nvPr/>
          </p:nvSpPr>
          <p:spPr bwMode="invGray">
            <a:xfrm>
              <a:off x="555" y="108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4" name="Oval 12"/>
            <p:cNvSpPr>
              <a:spLocks noChangeArrowheads="1"/>
            </p:cNvSpPr>
            <p:nvPr/>
          </p:nvSpPr>
          <p:spPr bwMode="invGray">
            <a:xfrm>
              <a:off x="555" y="122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5" name="Oval 13"/>
            <p:cNvSpPr>
              <a:spLocks noChangeArrowheads="1"/>
            </p:cNvSpPr>
            <p:nvPr/>
          </p:nvSpPr>
          <p:spPr bwMode="invGray">
            <a:xfrm>
              <a:off x="555" y="1371"/>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3086" name="Group 14"/>
            <p:cNvGrpSpPr>
              <a:grpSpLocks/>
            </p:cNvGrpSpPr>
            <p:nvPr/>
          </p:nvGrpSpPr>
          <p:grpSpPr bwMode="auto">
            <a:xfrm>
              <a:off x="2859" y="4202"/>
              <a:ext cx="2729" cy="41"/>
              <a:chOff x="2859" y="4202"/>
              <a:chExt cx="2729" cy="41"/>
            </a:xfrm>
          </p:grpSpPr>
          <p:sp>
            <p:nvSpPr>
              <p:cNvPr id="3087" name="Oval 15"/>
              <p:cNvSpPr>
                <a:spLocks noChangeArrowheads="1"/>
              </p:cNvSpPr>
              <p:nvPr/>
            </p:nvSpPr>
            <p:spPr bwMode="invGray">
              <a:xfrm>
                <a:off x="285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8" name="Oval 16"/>
              <p:cNvSpPr>
                <a:spLocks noChangeArrowheads="1"/>
              </p:cNvSpPr>
              <p:nvPr/>
            </p:nvSpPr>
            <p:spPr bwMode="invGray">
              <a:xfrm>
                <a:off x="324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89" name="Oval 17"/>
              <p:cNvSpPr>
                <a:spLocks noChangeArrowheads="1"/>
              </p:cNvSpPr>
              <p:nvPr/>
            </p:nvSpPr>
            <p:spPr bwMode="invGray">
              <a:xfrm>
                <a:off x="362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0" name="Oval 18"/>
              <p:cNvSpPr>
                <a:spLocks noChangeArrowheads="1"/>
              </p:cNvSpPr>
              <p:nvPr/>
            </p:nvSpPr>
            <p:spPr bwMode="invGray">
              <a:xfrm>
                <a:off x="4011"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1" name="Oval 19"/>
              <p:cNvSpPr>
                <a:spLocks noChangeArrowheads="1"/>
              </p:cNvSpPr>
              <p:nvPr/>
            </p:nvSpPr>
            <p:spPr bwMode="invGray">
              <a:xfrm>
                <a:off x="4395"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2" name="Oval 20"/>
              <p:cNvSpPr>
                <a:spLocks noChangeArrowheads="1"/>
              </p:cNvSpPr>
              <p:nvPr/>
            </p:nvSpPr>
            <p:spPr bwMode="invGray">
              <a:xfrm>
                <a:off x="4779"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3" name="Oval 21"/>
              <p:cNvSpPr>
                <a:spLocks noChangeArrowheads="1"/>
              </p:cNvSpPr>
              <p:nvPr/>
            </p:nvSpPr>
            <p:spPr bwMode="invGray">
              <a:xfrm>
                <a:off x="5163" y="420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4" name="Oval 22"/>
              <p:cNvSpPr>
                <a:spLocks noChangeArrowheads="1"/>
              </p:cNvSpPr>
              <p:nvPr/>
            </p:nvSpPr>
            <p:spPr bwMode="invGray">
              <a:xfrm>
                <a:off x="5547" y="4202"/>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3095" name="Oval 23"/>
            <p:cNvSpPr>
              <a:spLocks noChangeArrowheads="1"/>
            </p:cNvSpPr>
            <p:nvPr/>
          </p:nvSpPr>
          <p:spPr bwMode="invGray">
            <a:xfrm>
              <a:off x="555" y="507"/>
              <a:ext cx="42" cy="4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3096" name="Group 24"/>
            <p:cNvGrpSpPr>
              <a:grpSpLocks/>
            </p:cNvGrpSpPr>
            <p:nvPr/>
          </p:nvGrpSpPr>
          <p:grpSpPr bwMode="auto">
            <a:xfrm>
              <a:off x="0" y="2327"/>
              <a:ext cx="1203" cy="1203"/>
              <a:chOff x="0" y="2327"/>
              <a:chExt cx="1203" cy="1203"/>
            </a:xfrm>
          </p:grpSpPr>
          <p:sp>
            <p:nvSpPr>
              <p:cNvPr id="3097" name="Freeform 25"/>
              <p:cNvSpPr>
                <a:spLocks/>
              </p:cNvSpPr>
              <p:nvPr/>
            </p:nvSpPr>
            <p:spPr bwMode="invGray">
              <a:xfrm>
                <a:off x="0" y="2394"/>
                <a:ext cx="443" cy="1033"/>
              </a:xfrm>
              <a:custGeom>
                <a:avLst/>
                <a:gdLst>
                  <a:gd name="T0" fmla="*/ 290 w 443"/>
                  <a:gd name="T1" fmla="*/ 1016 h 1033"/>
                  <a:gd name="T2" fmla="*/ 316 w 443"/>
                  <a:gd name="T3" fmla="*/ 974 h 1033"/>
                  <a:gd name="T4" fmla="*/ 354 w 443"/>
                  <a:gd name="T5" fmla="*/ 920 h 1033"/>
                  <a:gd name="T6" fmla="*/ 384 w 443"/>
                  <a:gd name="T7" fmla="*/ 884 h 1033"/>
                  <a:gd name="T8" fmla="*/ 381 w 443"/>
                  <a:gd name="T9" fmla="*/ 832 h 1033"/>
                  <a:gd name="T10" fmla="*/ 370 w 443"/>
                  <a:gd name="T11" fmla="*/ 794 h 1033"/>
                  <a:gd name="T12" fmla="*/ 361 w 443"/>
                  <a:gd name="T13" fmla="*/ 760 h 1033"/>
                  <a:gd name="T14" fmla="*/ 361 w 443"/>
                  <a:gd name="T15" fmla="*/ 734 h 1033"/>
                  <a:gd name="T16" fmla="*/ 359 w 443"/>
                  <a:gd name="T17" fmla="*/ 707 h 1033"/>
                  <a:gd name="T18" fmla="*/ 373 w 443"/>
                  <a:gd name="T19" fmla="*/ 691 h 1033"/>
                  <a:gd name="T20" fmla="*/ 391 w 443"/>
                  <a:gd name="T21" fmla="*/ 686 h 1033"/>
                  <a:gd name="T22" fmla="*/ 395 w 443"/>
                  <a:gd name="T23" fmla="*/ 680 h 1033"/>
                  <a:gd name="T24" fmla="*/ 390 w 443"/>
                  <a:gd name="T25" fmla="*/ 671 h 1033"/>
                  <a:gd name="T26" fmla="*/ 386 w 443"/>
                  <a:gd name="T27" fmla="*/ 660 h 1033"/>
                  <a:gd name="T28" fmla="*/ 437 w 443"/>
                  <a:gd name="T29" fmla="*/ 635 h 1033"/>
                  <a:gd name="T30" fmla="*/ 442 w 443"/>
                  <a:gd name="T31" fmla="*/ 619 h 1033"/>
                  <a:gd name="T32" fmla="*/ 438 w 443"/>
                  <a:gd name="T33" fmla="*/ 604 h 1033"/>
                  <a:gd name="T34" fmla="*/ 400 w 443"/>
                  <a:gd name="T35" fmla="*/ 543 h 1033"/>
                  <a:gd name="T36" fmla="*/ 384 w 443"/>
                  <a:gd name="T37" fmla="*/ 474 h 1033"/>
                  <a:gd name="T38" fmla="*/ 354 w 443"/>
                  <a:gd name="T39" fmla="*/ 455 h 1033"/>
                  <a:gd name="T40" fmla="*/ 326 w 443"/>
                  <a:gd name="T41" fmla="*/ 433 h 1033"/>
                  <a:gd name="T42" fmla="*/ 312 w 443"/>
                  <a:gd name="T43" fmla="*/ 411 h 1033"/>
                  <a:gd name="T44" fmla="*/ 307 w 443"/>
                  <a:gd name="T45" fmla="*/ 391 h 1033"/>
                  <a:gd name="T46" fmla="*/ 290 w 443"/>
                  <a:gd name="T47" fmla="*/ 339 h 1033"/>
                  <a:gd name="T48" fmla="*/ 308 w 443"/>
                  <a:gd name="T49" fmla="*/ 289 h 1033"/>
                  <a:gd name="T50" fmla="*/ 298 w 443"/>
                  <a:gd name="T51" fmla="*/ 278 h 1033"/>
                  <a:gd name="T52" fmla="*/ 280 w 443"/>
                  <a:gd name="T53" fmla="*/ 307 h 1033"/>
                  <a:gd name="T54" fmla="*/ 269 w 443"/>
                  <a:gd name="T55" fmla="*/ 283 h 1033"/>
                  <a:gd name="T56" fmla="*/ 272 w 443"/>
                  <a:gd name="T57" fmla="*/ 224 h 1033"/>
                  <a:gd name="T58" fmla="*/ 280 w 443"/>
                  <a:gd name="T59" fmla="*/ 177 h 1033"/>
                  <a:gd name="T60" fmla="*/ 280 w 443"/>
                  <a:gd name="T61" fmla="*/ 146 h 1033"/>
                  <a:gd name="T62" fmla="*/ 281 w 443"/>
                  <a:gd name="T63" fmla="*/ 123 h 1033"/>
                  <a:gd name="T64" fmla="*/ 290 w 443"/>
                  <a:gd name="T65" fmla="*/ 104 h 1033"/>
                  <a:gd name="T66" fmla="*/ 296 w 443"/>
                  <a:gd name="T67" fmla="*/ 97 h 1033"/>
                  <a:gd name="T68" fmla="*/ 298 w 443"/>
                  <a:gd name="T69" fmla="*/ 94 h 1033"/>
                  <a:gd name="T70" fmla="*/ 301 w 443"/>
                  <a:gd name="T71" fmla="*/ 92 h 1033"/>
                  <a:gd name="T72" fmla="*/ 307 w 443"/>
                  <a:gd name="T73" fmla="*/ 83 h 1033"/>
                  <a:gd name="T74" fmla="*/ 317 w 443"/>
                  <a:gd name="T75" fmla="*/ 79 h 1033"/>
                  <a:gd name="T76" fmla="*/ 328 w 443"/>
                  <a:gd name="T77" fmla="*/ 77 h 1033"/>
                  <a:gd name="T78" fmla="*/ 337 w 443"/>
                  <a:gd name="T79" fmla="*/ 74 h 1033"/>
                  <a:gd name="T80" fmla="*/ 345 w 443"/>
                  <a:gd name="T81" fmla="*/ 67 h 1033"/>
                  <a:gd name="T82" fmla="*/ 337 w 443"/>
                  <a:gd name="T83" fmla="*/ 50 h 1033"/>
                  <a:gd name="T84" fmla="*/ 337 w 443"/>
                  <a:gd name="T85" fmla="*/ 47 h 1033"/>
                  <a:gd name="T86" fmla="*/ 337 w 443"/>
                  <a:gd name="T87" fmla="*/ 43 h 1033"/>
                  <a:gd name="T88" fmla="*/ 337 w 443"/>
                  <a:gd name="T89" fmla="*/ 41 h 1033"/>
                  <a:gd name="T90" fmla="*/ 334 w 443"/>
                  <a:gd name="T91" fmla="*/ 38 h 1033"/>
                  <a:gd name="T92" fmla="*/ 321 w 443"/>
                  <a:gd name="T93" fmla="*/ 21 h 1033"/>
                  <a:gd name="T94" fmla="*/ 316 w 443"/>
                  <a:gd name="T95" fmla="*/ 0 h 1033"/>
                  <a:gd name="T96" fmla="*/ 188 w 443"/>
                  <a:gd name="T97" fmla="*/ 94 h 1033"/>
                  <a:gd name="T98" fmla="*/ 88 w 443"/>
                  <a:gd name="T99" fmla="*/ 218 h 1033"/>
                  <a:gd name="T100" fmla="*/ 21 w 443"/>
                  <a:gd name="T101" fmla="*/ 366 h 1033"/>
                  <a:gd name="T102" fmla="*/ 0 w 443"/>
                  <a:gd name="T103" fmla="*/ 530 h 1033"/>
                  <a:gd name="T104" fmla="*/ 20 w 443"/>
                  <a:gd name="T105" fmla="*/ 680 h 1033"/>
                  <a:gd name="T106" fmla="*/ 74 w 443"/>
                  <a:gd name="T107" fmla="*/ 819 h 1033"/>
                  <a:gd name="T108" fmla="*/ 160 w 443"/>
                  <a:gd name="T109" fmla="*/ 938 h 1033"/>
                  <a:gd name="T110" fmla="*/ 272 w 443"/>
                  <a:gd name="T111" fmla="*/ 1032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3" h="1033">
                    <a:moveTo>
                      <a:pt x="272" y="1032"/>
                    </a:moveTo>
                    <a:lnTo>
                      <a:pt x="290" y="1016"/>
                    </a:lnTo>
                    <a:lnTo>
                      <a:pt x="301" y="992"/>
                    </a:lnTo>
                    <a:lnTo>
                      <a:pt x="316" y="974"/>
                    </a:lnTo>
                    <a:lnTo>
                      <a:pt x="328" y="955"/>
                    </a:lnTo>
                    <a:lnTo>
                      <a:pt x="354" y="920"/>
                    </a:lnTo>
                    <a:lnTo>
                      <a:pt x="373" y="904"/>
                    </a:lnTo>
                    <a:lnTo>
                      <a:pt x="384" y="884"/>
                    </a:lnTo>
                    <a:lnTo>
                      <a:pt x="390" y="848"/>
                    </a:lnTo>
                    <a:lnTo>
                      <a:pt x="381" y="832"/>
                    </a:lnTo>
                    <a:lnTo>
                      <a:pt x="375" y="812"/>
                    </a:lnTo>
                    <a:lnTo>
                      <a:pt x="370" y="794"/>
                    </a:lnTo>
                    <a:lnTo>
                      <a:pt x="361" y="774"/>
                    </a:lnTo>
                    <a:lnTo>
                      <a:pt x="361" y="760"/>
                    </a:lnTo>
                    <a:lnTo>
                      <a:pt x="361" y="747"/>
                    </a:lnTo>
                    <a:lnTo>
                      <a:pt x="361" y="734"/>
                    </a:lnTo>
                    <a:lnTo>
                      <a:pt x="359" y="722"/>
                    </a:lnTo>
                    <a:lnTo>
                      <a:pt x="359" y="707"/>
                    </a:lnTo>
                    <a:lnTo>
                      <a:pt x="364" y="698"/>
                    </a:lnTo>
                    <a:lnTo>
                      <a:pt x="373" y="691"/>
                    </a:lnTo>
                    <a:lnTo>
                      <a:pt x="390" y="686"/>
                    </a:lnTo>
                    <a:lnTo>
                      <a:pt x="391" y="686"/>
                    </a:lnTo>
                    <a:lnTo>
                      <a:pt x="395" y="682"/>
                    </a:lnTo>
                    <a:lnTo>
                      <a:pt x="395" y="680"/>
                    </a:lnTo>
                    <a:lnTo>
                      <a:pt x="395" y="677"/>
                    </a:lnTo>
                    <a:lnTo>
                      <a:pt x="390" y="671"/>
                    </a:lnTo>
                    <a:lnTo>
                      <a:pt x="386" y="666"/>
                    </a:lnTo>
                    <a:lnTo>
                      <a:pt x="386" y="660"/>
                    </a:lnTo>
                    <a:lnTo>
                      <a:pt x="395" y="655"/>
                    </a:lnTo>
                    <a:lnTo>
                      <a:pt x="437" y="635"/>
                    </a:lnTo>
                    <a:lnTo>
                      <a:pt x="442" y="626"/>
                    </a:lnTo>
                    <a:lnTo>
                      <a:pt x="442" y="619"/>
                    </a:lnTo>
                    <a:lnTo>
                      <a:pt x="442" y="613"/>
                    </a:lnTo>
                    <a:lnTo>
                      <a:pt x="438" y="604"/>
                    </a:lnTo>
                    <a:lnTo>
                      <a:pt x="417" y="577"/>
                    </a:lnTo>
                    <a:lnTo>
                      <a:pt x="400" y="543"/>
                    </a:lnTo>
                    <a:lnTo>
                      <a:pt x="391" y="511"/>
                    </a:lnTo>
                    <a:lnTo>
                      <a:pt x="384" y="474"/>
                    </a:lnTo>
                    <a:lnTo>
                      <a:pt x="368" y="465"/>
                    </a:lnTo>
                    <a:lnTo>
                      <a:pt x="354" y="455"/>
                    </a:lnTo>
                    <a:lnTo>
                      <a:pt x="339" y="444"/>
                    </a:lnTo>
                    <a:lnTo>
                      <a:pt x="326" y="433"/>
                    </a:lnTo>
                    <a:lnTo>
                      <a:pt x="317" y="422"/>
                    </a:lnTo>
                    <a:lnTo>
                      <a:pt x="312" y="411"/>
                    </a:lnTo>
                    <a:lnTo>
                      <a:pt x="308" y="402"/>
                    </a:lnTo>
                    <a:lnTo>
                      <a:pt x="307" y="391"/>
                    </a:lnTo>
                    <a:lnTo>
                      <a:pt x="285" y="363"/>
                    </a:lnTo>
                    <a:lnTo>
                      <a:pt x="290" y="339"/>
                    </a:lnTo>
                    <a:lnTo>
                      <a:pt x="301" y="314"/>
                    </a:lnTo>
                    <a:lnTo>
                      <a:pt x="308" y="289"/>
                    </a:lnTo>
                    <a:lnTo>
                      <a:pt x="308" y="267"/>
                    </a:lnTo>
                    <a:lnTo>
                      <a:pt x="298" y="278"/>
                    </a:lnTo>
                    <a:lnTo>
                      <a:pt x="287" y="294"/>
                    </a:lnTo>
                    <a:lnTo>
                      <a:pt x="280" y="307"/>
                    </a:lnTo>
                    <a:lnTo>
                      <a:pt x="272" y="314"/>
                    </a:lnTo>
                    <a:lnTo>
                      <a:pt x="269" y="283"/>
                    </a:lnTo>
                    <a:lnTo>
                      <a:pt x="271" y="254"/>
                    </a:lnTo>
                    <a:lnTo>
                      <a:pt x="272" y="224"/>
                    </a:lnTo>
                    <a:lnTo>
                      <a:pt x="272" y="195"/>
                    </a:lnTo>
                    <a:lnTo>
                      <a:pt x="280" y="177"/>
                    </a:lnTo>
                    <a:lnTo>
                      <a:pt x="280" y="164"/>
                    </a:lnTo>
                    <a:lnTo>
                      <a:pt x="280" y="146"/>
                    </a:lnTo>
                    <a:lnTo>
                      <a:pt x="281" y="133"/>
                    </a:lnTo>
                    <a:lnTo>
                      <a:pt x="281" y="123"/>
                    </a:lnTo>
                    <a:lnTo>
                      <a:pt x="285" y="113"/>
                    </a:lnTo>
                    <a:lnTo>
                      <a:pt x="290" y="104"/>
                    </a:lnTo>
                    <a:lnTo>
                      <a:pt x="296" y="97"/>
                    </a:lnTo>
                    <a:lnTo>
                      <a:pt x="296" y="97"/>
                    </a:lnTo>
                    <a:lnTo>
                      <a:pt x="298" y="94"/>
                    </a:lnTo>
                    <a:lnTo>
                      <a:pt x="298" y="94"/>
                    </a:lnTo>
                    <a:lnTo>
                      <a:pt x="298" y="94"/>
                    </a:lnTo>
                    <a:lnTo>
                      <a:pt x="301" y="92"/>
                    </a:lnTo>
                    <a:lnTo>
                      <a:pt x="303" y="86"/>
                    </a:lnTo>
                    <a:lnTo>
                      <a:pt x="307" y="83"/>
                    </a:lnTo>
                    <a:lnTo>
                      <a:pt x="308" y="83"/>
                    </a:lnTo>
                    <a:lnTo>
                      <a:pt x="317" y="79"/>
                    </a:lnTo>
                    <a:lnTo>
                      <a:pt x="323" y="77"/>
                    </a:lnTo>
                    <a:lnTo>
                      <a:pt x="328" y="77"/>
                    </a:lnTo>
                    <a:lnTo>
                      <a:pt x="334" y="74"/>
                    </a:lnTo>
                    <a:lnTo>
                      <a:pt x="337" y="74"/>
                    </a:lnTo>
                    <a:lnTo>
                      <a:pt x="339" y="72"/>
                    </a:lnTo>
                    <a:lnTo>
                      <a:pt x="345" y="67"/>
                    </a:lnTo>
                    <a:lnTo>
                      <a:pt x="345" y="63"/>
                    </a:lnTo>
                    <a:lnTo>
                      <a:pt x="337" y="50"/>
                    </a:lnTo>
                    <a:lnTo>
                      <a:pt x="337" y="50"/>
                    </a:lnTo>
                    <a:lnTo>
                      <a:pt x="337" y="47"/>
                    </a:lnTo>
                    <a:lnTo>
                      <a:pt x="337" y="47"/>
                    </a:lnTo>
                    <a:lnTo>
                      <a:pt x="337" y="43"/>
                    </a:lnTo>
                    <a:lnTo>
                      <a:pt x="337" y="43"/>
                    </a:lnTo>
                    <a:lnTo>
                      <a:pt x="337" y="41"/>
                    </a:lnTo>
                    <a:lnTo>
                      <a:pt x="334" y="41"/>
                    </a:lnTo>
                    <a:lnTo>
                      <a:pt x="334" y="38"/>
                    </a:lnTo>
                    <a:lnTo>
                      <a:pt x="328" y="30"/>
                    </a:lnTo>
                    <a:lnTo>
                      <a:pt x="321" y="21"/>
                    </a:lnTo>
                    <a:lnTo>
                      <a:pt x="317" y="11"/>
                    </a:lnTo>
                    <a:lnTo>
                      <a:pt x="316" y="0"/>
                    </a:lnTo>
                    <a:lnTo>
                      <a:pt x="249" y="41"/>
                    </a:lnTo>
                    <a:lnTo>
                      <a:pt x="188" y="94"/>
                    </a:lnTo>
                    <a:lnTo>
                      <a:pt x="133" y="151"/>
                    </a:lnTo>
                    <a:lnTo>
                      <a:pt x="88" y="218"/>
                    </a:lnTo>
                    <a:lnTo>
                      <a:pt x="50" y="289"/>
                    </a:lnTo>
                    <a:lnTo>
                      <a:pt x="21" y="366"/>
                    </a:lnTo>
                    <a:lnTo>
                      <a:pt x="5" y="446"/>
                    </a:lnTo>
                    <a:lnTo>
                      <a:pt x="0" y="530"/>
                    </a:lnTo>
                    <a:lnTo>
                      <a:pt x="5" y="608"/>
                    </a:lnTo>
                    <a:lnTo>
                      <a:pt x="20" y="680"/>
                    </a:lnTo>
                    <a:lnTo>
                      <a:pt x="45" y="751"/>
                    </a:lnTo>
                    <a:lnTo>
                      <a:pt x="74" y="819"/>
                    </a:lnTo>
                    <a:lnTo>
                      <a:pt x="114" y="879"/>
                    </a:lnTo>
                    <a:lnTo>
                      <a:pt x="160" y="938"/>
                    </a:lnTo>
                    <a:lnTo>
                      <a:pt x="215" y="987"/>
                    </a:lnTo>
                    <a:lnTo>
                      <a:pt x="272" y="1032"/>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8" name="Freeform 26"/>
              <p:cNvSpPr>
                <a:spLocks/>
              </p:cNvSpPr>
              <p:nvPr/>
            </p:nvSpPr>
            <p:spPr bwMode="invGray">
              <a:xfrm>
                <a:off x="379" y="2327"/>
                <a:ext cx="824" cy="1203"/>
              </a:xfrm>
              <a:custGeom>
                <a:avLst/>
                <a:gdLst>
                  <a:gd name="T0" fmla="*/ 796 w 824"/>
                  <a:gd name="T1" fmla="*/ 688 h 1203"/>
                  <a:gd name="T2" fmla="*/ 756 w 824"/>
                  <a:gd name="T3" fmla="*/ 641 h 1203"/>
                  <a:gd name="T4" fmla="*/ 812 w 824"/>
                  <a:gd name="T5" fmla="*/ 615 h 1203"/>
                  <a:gd name="T6" fmla="*/ 814 w 824"/>
                  <a:gd name="T7" fmla="*/ 502 h 1203"/>
                  <a:gd name="T8" fmla="*/ 705 w 824"/>
                  <a:gd name="T9" fmla="*/ 247 h 1203"/>
                  <a:gd name="T10" fmla="*/ 651 w 824"/>
                  <a:gd name="T11" fmla="*/ 262 h 1203"/>
                  <a:gd name="T12" fmla="*/ 574 w 824"/>
                  <a:gd name="T13" fmla="*/ 289 h 1203"/>
                  <a:gd name="T14" fmla="*/ 536 w 824"/>
                  <a:gd name="T15" fmla="*/ 258 h 1203"/>
                  <a:gd name="T16" fmla="*/ 563 w 824"/>
                  <a:gd name="T17" fmla="*/ 170 h 1203"/>
                  <a:gd name="T18" fmla="*/ 532 w 824"/>
                  <a:gd name="T19" fmla="*/ 81 h 1203"/>
                  <a:gd name="T20" fmla="*/ 455 w 824"/>
                  <a:gd name="T21" fmla="*/ 56 h 1203"/>
                  <a:gd name="T22" fmla="*/ 484 w 824"/>
                  <a:gd name="T23" fmla="*/ 150 h 1203"/>
                  <a:gd name="T24" fmla="*/ 465 w 824"/>
                  <a:gd name="T25" fmla="*/ 190 h 1203"/>
                  <a:gd name="T26" fmla="*/ 442 w 824"/>
                  <a:gd name="T27" fmla="*/ 200 h 1203"/>
                  <a:gd name="T28" fmla="*/ 419 w 824"/>
                  <a:gd name="T29" fmla="*/ 164 h 1203"/>
                  <a:gd name="T30" fmla="*/ 381 w 824"/>
                  <a:gd name="T31" fmla="*/ 108 h 1203"/>
                  <a:gd name="T32" fmla="*/ 406 w 824"/>
                  <a:gd name="T33" fmla="*/ 108 h 1203"/>
                  <a:gd name="T34" fmla="*/ 424 w 824"/>
                  <a:gd name="T35" fmla="*/ 72 h 1203"/>
                  <a:gd name="T36" fmla="*/ 325 w 824"/>
                  <a:gd name="T37" fmla="*/ 0 h 1203"/>
                  <a:gd name="T38" fmla="*/ 281 w 824"/>
                  <a:gd name="T39" fmla="*/ 27 h 1203"/>
                  <a:gd name="T40" fmla="*/ 240 w 824"/>
                  <a:gd name="T41" fmla="*/ 72 h 1203"/>
                  <a:gd name="T42" fmla="*/ 209 w 824"/>
                  <a:gd name="T43" fmla="*/ 114 h 1203"/>
                  <a:gd name="T44" fmla="*/ 209 w 824"/>
                  <a:gd name="T45" fmla="*/ 150 h 1203"/>
                  <a:gd name="T46" fmla="*/ 240 w 824"/>
                  <a:gd name="T47" fmla="*/ 164 h 1203"/>
                  <a:gd name="T48" fmla="*/ 209 w 824"/>
                  <a:gd name="T49" fmla="*/ 222 h 1203"/>
                  <a:gd name="T50" fmla="*/ 213 w 824"/>
                  <a:gd name="T51" fmla="*/ 242 h 1203"/>
                  <a:gd name="T52" fmla="*/ 267 w 824"/>
                  <a:gd name="T53" fmla="*/ 222 h 1203"/>
                  <a:gd name="T54" fmla="*/ 303 w 824"/>
                  <a:gd name="T55" fmla="*/ 170 h 1203"/>
                  <a:gd name="T56" fmla="*/ 354 w 824"/>
                  <a:gd name="T57" fmla="*/ 231 h 1203"/>
                  <a:gd name="T58" fmla="*/ 372 w 824"/>
                  <a:gd name="T59" fmla="*/ 291 h 1203"/>
                  <a:gd name="T60" fmla="*/ 348 w 824"/>
                  <a:gd name="T61" fmla="*/ 294 h 1203"/>
                  <a:gd name="T62" fmla="*/ 298 w 824"/>
                  <a:gd name="T63" fmla="*/ 309 h 1203"/>
                  <a:gd name="T64" fmla="*/ 323 w 824"/>
                  <a:gd name="T65" fmla="*/ 330 h 1203"/>
                  <a:gd name="T66" fmla="*/ 260 w 824"/>
                  <a:gd name="T67" fmla="*/ 339 h 1203"/>
                  <a:gd name="T68" fmla="*/ 189 w 824"/>
                  <a:gd name="T69" fmla="*/ 411 h 1203"/>
                  <a:gd name="T70" fmla="*/ 184 w 824"/>
                  <a:gd name="T71" fmla="*/ 469 h 1203"/>
                  <a:gd name="T72" fmla="*/ 148 w 824"/>
                  <a:gd name="T73" fmla="*/ 435 h 1203"/>
                  <a:gd name="T74" fmla="*/ 83 w 824"/>
                  <a:gd name="T75" fmla="*/ 402 h 1203"/>
                  <a:gd name="T76" fmla="*/ 0 w 824"/>
                  <a:gd name="T77" fmla="*/ 455 h 1203"/>
                  <a:gd name="T78" fmla="*/ 54 w 824"/>
                  <a:gd name="T79" fmla="*/ 496 h 1203"/>
                  <a:gd name="T80" fmla="*/ 74 w 824"/>
                  <a:gd name="T81" fmla="*/ 485 h 1203"/>
                  <a:gd name="T82" fmla="*/ 54 w 824"/>
                  <a:gd name="T83" fmla="*/ 608 h 1203"/>
                  <a:gd name="T84" fmla="*/ 132 w 824"/>
                  <a:gd name="T85" fmla="*/ 641 h 1203"/>
                  <a:gd name="T86" fmla="*/ 195 w 824"/>
                  <a:gd name="T87" fmla="*/ 661 h 1203"/>
                  <a:gd name="T88" fmla="*/ 249 w 824"/>
                  <a:gd name="T89" fmla="*/ 744 h 1203"/>
                  <a:gd name="T90" fmla="*/ 334 w 824"/>
                  <a:gd name="T91" fmla="*/ 886 h 1203"/>
                  <a:gd name="T92" fmla="*/ 391 w 824"/>
                  <a:gd name="T93" fmla="*/ 1007 h 1203"/>
                  <a:gd name="T94" fmla="*/ 292 w 824"/>
                  <a:gd name="T95" fmla="*/ 1052 h 1203"/>
                  <a:gd name="T96" fmla="*/ 182 w 824"/>
                  <a:gd name="T97" fmla="*/ 1105 h 1203"/>
                  <a:gd name="T98" fmla="*/ 68 w 824"/>
                  <a:gd name="T99" fmla="*/ 1180 h 1203"/>
                  <a:gd name="T100" fmla="*/ 200 w 824"/>
                  <a:gd name="T101" fmla="*/ 1202 h 1203"/>
                  <a:gd name="T102" fmla="*/ 417 w 824"/>
                  <a:gd name="T103" fmla="*/ 1168 h 1203"/>
                  <a:gd name="T104" fmla="*/ 613 w 824"/>
                  <a:gd name="T105" fmla="*/ 1052 h 1203"/>
                  <a:gd name="T106" fmla="*/ 610 w 824"/>
                  <a:gd name="T107" fmla="*/ 929 h 1203"/>
                  <a:gd name="T108" fmla="*/ 543 w 824"/>
                  <a:gd name="T109" fmla="*/ 888 h 1203"/>
                  <a:gd name="T110" fmla="*/ 567 w 824"/>
                  <a:gd name="T111" fmla="*/ 791 h 1203"/>
                  <a:gd name="T112" fmla="*/ 655 w 824"/>
                  <a:gd name="T113" fmla="*/ 738 h 1203"/>
                  <a:gd name="T114" fmla="*/ 725 w 824"/>
                  <a:gd name="T115" fmla="*/ 713 h 1203"/>
                  <a:gd name="T116" fmla="*/ 792 w 824"/>
                  <a:gd name="T117" fmla="*/ 729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24" h="1203">
                    <a:moveTo>
                      <a:pt x="803" y="736"/>
                    </a:moveTo>
                    <a:lnTo>
                      <a:pt x="807" y="724"/>
                    </a:lnTo>
                    <a:lnTo>
                      <a:pt x="808" y="713"/>
                    </a:lnTo>
                    <a:lnTo>
                      <a:pt x="812" y="702"/>
                    </a:lnTo>
                    <a:lnTo>
                      <a:pt x="814" y="691"/>
                    </a:lnTo>
                    <a:lnTo>
                      <a:pt x="803" y="691"/>
                    </a:lnTo>
                    <a:lnTo>
                      <a:pt x="796" y="688"/>
                    </a:lnTo>
                    <a:lnTo>
                      <a:pt x="783" y="686"/>
                    </a:lnTo>
                    <a:lnTo>
                      <a:pt x="776" y="680"/>
                    </a:lnTo>
                    <a:lnTo>
                      <a:pt x="770" y="675"/>
                    </a:lnTo>
                    <a:lnTo>
                      <a:pt x="767" y="666"/>
                    </a:lnTo>
                    <a:lnTo>
                      <a:pt x="761" y="661"/>
                    </a:lnTo>
                    <a:lnTo>
                      <a:pt x="760" y="655"/>
                    </a:lnTo>
                    <a:lnTo>
                      <a:pt x="756" y="641"/>
                    </a:lnTo>
                    <a:lnTo>
                      <a:pt x="756" y="624"/>
                    </a:lnTo>
                    <a:lnTo>
                      <a:pt x="760" y="610"/>
                    </a:lnTo>
                    <a:lnTo>
                      <a:pt x="767" y="599"/>
                    </a:lnTo>
                    <a:lnTo>
                      <a:pt x="781" y="597"/>
                    </a:lnTo>
                    <a:lnTo>
                      <a:pt x="792" y="599"/>
                    </a:lnTo>
                    <a:lnTo>
                      <a:pt x="803" y="608"/>
                    </a:lnTo>
                    <a:lnTo>
                      <a:pt x="812" y="615"/>
                    </a:lnTo>
                    <a:lnTo>
                      <a:pt x="819" y="628"/>
                    </a:lnTo>
                    <a:lnTo>
                      <a:pt x="823" y="619"/>
                    </a:lnTo>
                    <a:lnTo>
                      <a:pt x="823" y="610"/>
                    </a:lnTo>
                    <a:lnTo>
                      <a:pt x="823" y="605"/>
                    </a:lnTo>
                    <a:lnTo>
                      <a:pt x="823" y="597"/>
                    </a:lnTo>
                    <a:lnTo>
                      <a:pt x="819" y="549"/>
                    </a:lnTo>
                    <a:lnTo>
                      <a:pt x="814" y="502"/>
                    </a:lnTo>
                    <a:lnTo>
                      <a:pt x="807" y="455"/>
                    </a:lnTo>
                    <a:lnTo>
                      <a:pt x="792" y="411"/>
                    </a:lnTo>
                    <a:lnTo>
                      <a:pt x="776" y="366"/>
                    </a:lnTo>
                    <a:lnTo>
                      <a:pt x="756" y="325"/>
                    </a:lnTo>
                    <a:lnTo>
                      <a:pt x="734" y="285"/>
                    </a:lnTo>
                    <a:lnTo>
                      <a:pt x="709" y="247"/>
                    </a:lnTo>
                    <a:lnTo>
                      <a:pt x="705" y="247"/>
                    </a:lnTo>
                    <a:lnTo>
                      <a:pt x="702" y="244"/>
                    </a:lnTo>
                    <a:lnTo>
                      <a:pt x="698" y="244"/>
                    </a:lnTo>
                    <a:lnTo>
                      <a:pt x="693" y="242"/>
                    </a:lnTo>
                    <a:lnTo>
                      <a:pt x="677" y="253"/>
                    </a:lnTo>
                    <a:lnTo>
                      <a:pt x="668" y="254"/>
                    </a:lnTo>
                    <a:lnTo>
                      <a:pt x="660" y="258"/>
                    </a:lnTo>
                    <a:lnTo>
                      <a:pt x="651" y="262"/>
                    </a:lnTo>
                    <a:lnTo>
                      <a:pt x="642" y="264"/>
                    </a:lnTo>
                    <a:lnTo>
                      <a:pt x="631" y="267"/>
                    </a:lnTo>
                    <a:lnTo>
                      <a:pt x="619" y="273"/>
                    </a:lnTo>
                    <a:lnTo>
                      <a:pt x="606" y="278"/>
                    </a:lnTo>
                    <a:lnTo>
                      <a:pt x="594" y="283"/>
                    </a:lnTo>
                    <a:lnTo>
                      <a:pt x="583" y="285"/>
                    </a:lnTo>
                    <a:lnTo>
                      <a:pt x="574" y="289"/>
                    </a:lnTo>
                    <a:lnTo>
                      <a:pt x="567" y="291"/>
                    </a:lnTo>
                    <a:lnTo>
                      <a:pt x="557" y="289"/>
                    </a:lnTo>
                    <a:lnTo>
                      <a:pt x="554" y="285"/>
                    </a:lnTo>
                    <a:lnTo>
                      <a:pt x="548" y="280"/>
                    </a:lnTo>
                    <a:lnTo>
                      <a:pt x="547" y="278"/>
                    </a:lnTo>
                    <a:lnTo>
                      <a:pt x="543" y="273"/>
                    </a:lnTo>
                    <a:lnTo>
                      <a:pt x="536" y="258"/>
                    </a:lnTo>
                    <a:lnTo>
                      <a:pt x="532" y="244"/>
                    </a:lnTo>
                    <a:lnTo>
                      <a:pt x="532" y="231"/>
                    </a:lnTo>
                    <a:lnTo>
                      <a:pt x="530" y="217"/>
                    </a:lnTo>
                    <a:lnTo>
                      <a:pt x="532" y="202"/>
                    </a:lnTo>
                    <a:lnTo>
                      <a:pt x="541" y="190"/>
                    </a:lnTo>
                    <a:lnTo>
                      <a:pt x="552" y="177"/>
                    </a:lnTo>
                    <a:lnTo>
                      <a:pt x="563" y="170"/>
                    </a:lnTo>
                    <a:lnTo>
                      <a:pt x="574" y="159"/>
                    </a:lnTo>
                    <a:lnTo>
                      <a:pt x="583" y="146"/>
                    </a:lnTo>
                    <a:lnTo>
                      <a:pt x="588" y="134"/>
                    </a:lnTo>
                    <a:lnTo>
                      <a:pt x="588" y="119"/>
                    </a:lnTo>
                    <a:lnTo>
                      <a:pt x="568" y="105"/>
                    </a:lnTo>
                    <a:lnTo>
                      <a:pt x="552" y="92"/>
                    </a:lnTo>
                    <a:lnTo>
                      <a:pt x="532" y="81"/>
                    </a:lnTo>
                    <a:lnTo>
                      <a:pt x="512" y="70"/>
                    </a:lnTo>
                    <a:lnTo>
                      <a:pt x="491" y="58"/>
                    </a:lnTo>
                    <a:lnTo>
                      <a:pt x="471" y="47"/>
                    </a:lnTo>
                    <a:lnTo>
                      <a:pt x="449" y="38"/>
                    </a:lnTo>
                    <a:lnTo>
                      <a:pt x="428" y="31"/>
                    </a:lnTo>
                    <a:lnTo>
                      <a:pt x="442" y="45"/>
                    </a:lnTo>
                    <a:lnTo>
                      <a:pt x="455" y="56"/>
                    </a:lnTo>
                    <a:lnTo>
                      <a:pt x="465" y="63"/>
                    </a:lnTo>
                    <a:lnTo>
                      <a:pt x="484" y="74"/>
                    </a:lnTo>
                    <a:lnTo>
                      <a:pt x="485" y="88"/>
                    </a:lnTo>
                    <a:lnTo>
                      <a:pt x="484" y="105"/>
                    </a:lnTo>
                    <a:lnTo>
                      <a:pt x="478" y="123"/>
                    </a:lnTo>
                    <a:lnTo>
                      <a:pt x="478" y="135"/>
                    </a:lnTo>
                    <a:lnTo>
                      <a:pt x="484" y="150"/>
                    </a:lnTo>
                    <a:lnTo>
                      <a:pt x="484" y="155"/>
                    </a:lnTo>
                    <a:lnTo>
                      <a:pt x="480" y="161"/>
                    </a:lnTo>
                    <a:lnTo>
                      <a:pt x="474" y="166"/>
                    </a:lnTo>
                    <a:lnTo>
                      <a:pt x="469" y="170"/>
                    </a:lnTo>
                    <a:lnTo>
                      <a:pt x="465" y="175"/>
                    </a:lnTo>
                    <a:lnTo>
                      <a:pt x="465" y="180"/>
                    </a:lnTo>
                    <a:lnTo>
                      <a:pt x="465" y="190"/>
                    </a:lnTo>
                    <a:lnTo>
                      <a:pt x="464" y="195"/>
                    </a:lnTo>
                    <a:lnTo>
                      <a:pt x="460" y="197"/>
                    </a:lnTo>
                    <a:lnTo>
                      <a:pt x="458" y="200"/>
                    </a:lnTo>
                    <a:lnTo>
                      <a:pt x="455" y="200"/>
                    </a:lnTo>
                    <a:lnTo>
                      <a:pt x="453" y="200"/>
                    </a:lnTo>
                    <a:lnTo>
                      <a:pt x="447" y="197"/>
                    </a:lnTo>
                    <a:lnTo>
                      <a:pt x="442" y="200"/>
                    </a:lnTo>
                    <a:lnTo>
                      <a:pt x="433" y="202"/>
                    </a:lnTo>
                    <a:lnTo>
                      <a:pt x="428" y="202"/>
                    </a:lnTo>
                    <a:lnTo>
                      <a:pt x="424" y="200"/>
                    </a:lnTo>
                    <a:lnTo>
                      <a:pt x="424" y="197"/>
                    </a:lnTo>
                    <a:lnTo>
                      <a:pt x="424" y="197"/>
                    </a:lnTo>
                    <a:lnTo>
                      <a:pt x="422" y="195"/>
                    </a:lnTo>
                    <a:lnTo>
                      <a:pt x="419" y="164"/>
                    </a:lnTo>
                    <a:lnTo>
                      <a:pt x="411" y="159"/>
                    </a:lnTo>
                    <a:lnTo>
                      <a:pt x="406" y="150"/>
                    </a:lnTo>
                    <a:lnTo>
                      <a:pt x="397" y="141"/>
                    </a:lnTo>
                    <a:lnTo>
                      <a:pt x="390" y="134"/>
                    </a:lnTo>
                    <a:lnTo>
                      <a:pt x="386" y="125"/>
                    </a:lnTo>
                    <a:lnTo>
                      <a:pt x="384" y="117"/>
                    </a:lnTo>
                    <a:lnTo>
                      <a:pt x="381" y="108"/>
                    </a:lnTo>
                    <a:lnTo>
                      <a:pt x="384" y="103"/>
                    </a:lnTo>
                    <a:lnTo>
                      <a:pt x="386" y="99"/>
                    </a:lnTo>
                    <a:lnTo>
                      <a:pt x="390" y="99"/>
                    </a:lnTo>
                    <a:lnTo>
                      <a:pt x="390" y="97"/>
                    </a:lnTo>
                    <a:lnTo>
                      <a:pt x="391" y="97"/>
                    </a:lnTo>
                    <a:lnTo>
                      <a:pt x="397" y="103"/>
                    </a:lnTo>
                    <a:lnTo>
                      <a:pt x="406" y="108"/>
                    </a:lnTo>
                    <a:lnTo>
                      <a:pt x="413" y="110"/>
                    </a:lnTo>
                    <a:lnTo>
                      <a:pt x="422" y="110"/>
                    </a:lnTo>
                    <a:lnTo>
                      <a:pt x="424" y="110"/>
                    </a:lnTo>
                    <a:lnTo>
                      <a:pt x="424" y="108"/>
                    </a:lnTo>
                    <a:lnTo>
                      <a:pt x="424" y="108"/>
                    </a:lnTo>
                    <a:lnTo>
                      <a:pt x="424" y="108"/>
                    </a:lnTo>
                    <a:lnTo>
                      <a:pt x="424" y="72"/>
                    </a:lnTo>
                    <a:lnTo>
                      <a:pt x="411" y="56"/>
                    </a:lnTo>
                    <a:lnTo>
                      <a:pt x="395" y="42"/>
                    </a:lnTo>
                    <a:lnTo>
                      <a:pt x="377" y="27"/>
                    </a:lnTo>
                    <a:lnTo>
                      <a:pt x="364" y="9"/>
                    </a:lnTo>
                    <a:lnTo>
                      <a:pt x="350" y="5"/>
                    </a:lnTo>
                    <a:lnTo>
                      <a:pt x="339" y="2"/>
                    </a:lnTo>
                    <a:lnTo>
                      <a:pt x="325" y="0"/>
                    </a:lnTo>
                    <a:lnTo>
                      <a:pt x="312" y="0"/>
                    </a:lnTo>
                    <a:lnTo>
                      <a:pt x="308" y="0"/>
                    </a:lnTo>
                    <a:lnTo>
                      <a:pt x="308" y="2"/>
                    </a:lnTo>
                    <a:lnTo>
                      <a:pt x="308" y="5"/>
                    </a:lnTo>
                    <a:lnTo>
                      <a:pt x="307" y="9"/>
                    </a:lnTo>
                    <a:lnTo>
                      <a:pt x="289" y="14"/>
                    </a:lnTo>
                    <a:lnTo>
                      <a:pt x="281" y="27"/>
                    </a:lnTo>
                    <a:lnTo>
                      <a:pt x="276" y="42"/>
                    </a:lnTo>
                    <a:lnTo>
                      <a:pt x="265" y="56"/>
                    </a:lnTo>
                    <a:lnTo>
                      <a:pt x="260" y="56"/>
                    </a:lnTo>
                    <a:lnTo>
                      <a:pt x="256" y="56"/>
                    </a:lnTo>
                    <a:lnTo>
                      <a:pt x="251" y="56"/>
                    </a:lnTo>
                    <a:lnTo>
                      <a:pt x="249" y="58"/>
                    </a:lnTo>
                    <a:lnTo>
                      <a:pt x="240" y="72"/>
                    </a:lnTo>
                    <a:lnTo>
                      <a:pt x="231" y="87"/>
                    </a:lnTo>
                    <a:lnTo>
                      <a:pt x="224" y="99"/>
                    </a:lnTo>
                    <a:lnTo>
                      <a:pt x="213" y="110"/>
                    </a:lnTo>
                    <a:lnTo>
                      <a:pt x="209" y="110"/>
                    </a:lnTo>
                    <a:lnTo>
                      <a:pt x="209" y="110"/>
                    </a:lnTo>
                    <a:lnTo>
                      <a:pt x="209" y="110"/>
                    </a:lnTo>
                    <a:lnTo>
                      <a:pt x="209" y="114"/>
                    </a:lnTo>
                    <a:lnTo>
                      <a:pt x="184" y="139"/>
                    </a:lnTo>
                    <a:lnTo>
                      <a:pt x="184" y="139"/>
                    </a:lnTo>
                    <a:lnTo>
                      <a:pt x="184" y="139"/>
                    </a:lnTo>
                    <a:lnTo>
                      <a:pt x="184" y="139"/>
                    </a:lnTo>
                    <a:lnTo>
                      <a:pt x="184" y="141"/>
                    </a:lnTo>
                    <a:lnTo>
                      <a:pt x="195" y="146"/>
                    </a:lnTo>
                    <a:lnTo>
                      <a:pt x="209" y="150"/>
                    </a:lnTo>
                    <a:lnTo>
                      <a:pt x="224" y="153"/>
                    </a:lnTo>
                    <a:lnTo>
                      <a:pt x="234" y="153"/>
                    </a:lnTo>
                    <a:lnTo>
                      <a:pt x="236" y="155"/>
                    </a:lnTo>
                    <a:lnTo>
                      <a:pt x="240" y="155"/>
                    </a:lnTo>
                    <a:lnTo>
                      <a:pt x="240" y="159"/>
                    </a:lnTo>
                    <a:lnTo>
                      <a:pt x="242" y="161"/>
                    </a:lnTo>
                    <a:lnTo>
                      <a:pt x="240" y="164"/>
                    </a:lnTo>
                    <a:lnTo>
                      <a:pt x="234" y="166"/>
                    </a:lnTo>
                    <a:lnTo>
                      <a:pt x="231" y="170"/>
                    </a:lnTo>
                    <a:lnTo>
                      <a:pt x="225" y="171"/>
                    </a:lnTo>
                    <a:lnTo>
                      <a:pt x="220" y="180"/>
                    </a:lnTo>
                    <a:lnTo>
                      <a:pt x="215" y="195"/>
                    </a:lnTo>
                    <a:lnTo>
                      <a:pt x="209" y="208"/>
                    </a:lnTo>
                    <a:lnTo>
                      <a:pt x="209" y="222"/>
                    </a:lnTo>
                    <a:lnTo>
                      <a:pt x="213" y="227"/>
                    </a:lnTo>
                    <a:lnTo>
                      <a:pt x="215" y="227"/>
                    </a:lnTo>
                    <a:lnTo>
                      <a:pt x="213" y="231"/>
                    </a:lnTo>
                    <a:lnTo>
                      <a:pt x="209" y="238"/>
                    </a:lnTo>
                    <a:lnTo>
                      <a:pt x="209" y="238"/>
                    </a:lnTo>
                    <a:lnTo>
                      <a:pt x="213" y="242"/>
                    </a:lnTo>
                    <a:lnTo>
                      <a:pt x="213" y="242"/>
                    </a:lnTo>
                    <a:lnTo>
                      <a:pt x="215" y="244"/>
                    </a:lnTo>
                    <a:lnTo>
                      <a:pt x="231" y="233"/>
                    </a:lnTo>
                    <a:lnTo>
                      <a:pt x="260" y="231"/>
                    </a:lnTo>
                    <a:lnTo>
                      <a:pt x="260" y="227"/>
                    </a:lnTo>
                    <a:lnTo>
                      <a:pt x="262" y="226"/>
                    </a:lnTo>
                    <a:lnTo>
                      <a:pt x="265" y="226"/>
                    </a:lnTo>
                    <a:lnTo>
                      <a:pt x="267" y="222"/>
                    </a:lnTo>
                    <a:lnTo>
                      <a:pt x="267" y="200"/>
                    </a:lnTo>
                    <a:lnTo>
                      <a:pt x="289" y="155"/>
                    </a:lnTo>
                    <a:lnTo>
                      <a:pt x="289" y="155"/>
                    </a:lnTo>
                    <a:lnTo>
                      <a:pt x="292" y="155"/>
                    </a:lnTo>
                    <a:lnTo>
                      <a:pt x="292" y="155"/>
                    </a:lnTo>
                    <a:lnTo>
                      <a:pt x="292" y="155"/>
                    </a:lnTo>
                    <a:lnTo>
                      <a:pt x="303" y="170"/>
                    </a:lnTo>
                    <a:lnTo>
                      <a:pt x="312" y="180"/>
                    </a:lnTo>
                    <a:lnTo>
                      <a:pt x="323" y="195"/>
                    </a:lnTo>
                    <a:lnTo>
                      <a:pt x="336" y="206"/>
                    </a:lnTo>
                    <a:lnTo>
                      <a:pt x="343" y="211"/>
                    </a:lnTo>
                    <a:lnTo>
                      <a:pt x="345" y="217"/>
                    </a:lnTo>
                    <a:lnTo>
                      <a:pt x="350" y="226"/>
                    </a:lnTo>
                    <a:lnTo>
                      <a:pt x="354" y="231"/>
                    </a:lnTo>
                    <a:lnTo>
                      <a:pt x="354" y="244"/>
                    </a:lnTo>
                    <a:lnTo>
                      <a:pt x="354" y="258"/>
                    </a:lnTo>
                    <a:lnTo>
                      <a:pt x="359" y="273"/>
                    </a:lnTo>
                    <a:lnTo>
                      <a:pt x="364" y="283"/>
                    </a:lnTo>
                    <a:lnTo>
                      <a:pt x="366" y="285"/>
                    </a:lnTo>
                    <a:lnTo>
                      <a:pt x="370" y="289"/>
                    </a:lnTo>
                    <a:lnTo>
                      <a:pt x="372" y="291"/>
                    </a:lnTo>
                    <a:lnTo>
                      <a:pt x="375" y="294"/>
                    </a:lnTo>
                    <a:lnTo>
                      <a:pt x="375" y="298"/>
                    </a:lnTo>
                    <a:lnTo>
                      <a:pt x="372" y="300"/>
                    </a:lnTo>
                    <a:lnTo>
                      <a:pt x="372" y="305"/>
                    </a:lnTo>
                    <a:lnTo>
                      <a:pt x="370" y="309"/>
                    </a:lnTo>
                    <a:lnTo>
                      <a:pt x="359" y="305"/>
                    </a:lnTo>
                    <a:lnTo>
                      <a:pt x="348" y="294"/>
                    </a:lnTo>
                    <a:lnTo>
                      <a:pt x="336" y="285"/>
                    </a:lnTo>
                    <a:lnTo>
                      <a:pt x="323" y="283"/>
                    </a:lnTo>
                    <a:lnTo>
                      <a:pt x="314" y="289"/>
                    </a:lnTo>
                    <a:lnTo>
                      <a:pt x="308" y="294"/>
                    </a:lnTo>
                    <a:lnTo>
                      <a:pt x="299" y="300"/>
                    </a:lnTo>
                    <a:lnTo>
                      <a:pt x="296" y="305"/>
                    </a:lnTo>
                    <a:lnTo>
                      <a:pt x="298" y="309"/>
                    </a:lnTo>
                    <a:lnTo>
                      <a:pt x="299" y="310"/>
                    </a:lnTo>
                    <a:lnTo>
                      <a:pt x="299" y="314"/>
                    </a:lnTo>
                    <a:lnTo>
                      <a:pt x="303" y="314"/>
                    </a:lnTo>
                    <a:lnTo>
                      <a:pt x="312" y="314"/>
                    </a:lnTo>
                    <a:lnTo>
                      <a:pt x="317" y="316"/>
                    </a:lnTo>
                    <a:lnTo>
                      <a:pt x="319" y="321"/>
                    </a:lnTo>
                    <a:lnTo>
                      <a:pt x="323" y="330"/>
                    </a:lnTo>
                    <a:lnTo>
                      <a:pt x="323" y="330"/>
                    </a:lnTo>
                    <a:lnTo>
                      <a:pt x="319" y="334"/>
                    </a:lnTo>
                    <a:lnTo>
                      <a:pt x="317" y="339"/>
                    </a:lnTo>
                    <a:lnTo>
                      <a:pt x="317" y="339"/>
                    </a:lnTo>
                    <a:lnTo>
                      <a:pt x="260" y="327"/>
                    </a:lnTo>
                    <a:lnTo>
                      <a:pt x="260" y="334"/>
                    </a:lnTo>
                    <a:lnTo>
                      <a:pt x="260" y="339"/>
                    </a:lnTo>
                    <a:lnTo>
                      <a:pt x="260" y="345"/>
                    </a:lnTo>
                    <a:lnTo>
                      <a:pt x="256" y="347"/>
                    </a:lnTo>
                    <a:lnTo>
                      <a:pt x="251" y="356"/>
                    </a:lnTo>
                    <a:lnTo>
                      <a:pt x="249" y="357"/>
                    </a:lnTo>
                    <a:lnTo>
                      <a:pt x="242" y="366"/>
                    </a:lnTo>
                    <a:lnTo>
                      <a:pt x="225" y="393"/>
                    </a:lnTo>
                    <a:lnTo>
                      <a:pt x="189" y="411"/>
                    </a:lnTo>
                    <a:lnTo>
                      <a:pt x="188" y="413"/>
                    </a:lnTo>
                    <a:lnTo>
                      <a:pt x="184" y="419"/>
                    </a:lnTo>
                    <a:lnTo>
                      <a:pt x="184" y="424"/>
                    </a:lnTo>
                    <a:lnTo>
                      <a:pt x="184" y="430"/>
                    </a:lnTo>
                    <a:lnTo>
                      <a:pt x="184" y="439"/>
                    </a:lnTo>
                    <a:lnTo>
                      <a:pt x="184" y="453"/>
                    </a:lnTo>
                    <a:lnTo>
                      <a:pt x="184" y="469"/>
                    </a:lnTo>
                    <a:lnTo>
                      <a:pt x="184" y="478"/>
                    </a:lnTo>
                    <a:lnTo>
                      <a:pt x="173" y="478"/>
                    </a:lnTo>
                    <a:lnTo>
                      <a:pt x="164" y="475"/>
                    </a:lnTo>
                    <a:lnTo>
                      <a:pt x="157" y="469"/>
                    </a:lnTo>
                    <a:lnTo>
                      <a:pt x="151" y="464"/>
                    </a:lnTo>
                    <a:lnTo>
                      <a:pt x="151" y="449"/>
                    </a:lnTo>
                    <a:lnTo>
                      <a:pt x="148" y="435"/>
                    </a:lnTo>
                    <a:lnTo>
                      <a:pt x="141" y="424"/>
                    </a:lnTo>
                    <a:lnTo>
                      <a:pt x="130" y="413"/>
                    </a:lnTo>
                    <a:lnTo>
                      <a:pt x="117" y="417"/>
                    </a:lnTo>
                    <a:lnTo>
                      <a:pt x="110" y="417"/>
                    </a:lnTo>
                    <a:lnTo>
                      <a:pt x="101" y="413"/>
                    </a:lnTo>
                    <a:lnTo>
                      <a:pt x="94" y="408"/>
                    </a:lnTo>
                    <a:lnTo>
                      <a:pt x="83" y="402"/>
                    </a:lnTo>
                    <a:lnTo>
                      <a:pt x="72" y="397"/>
                    </a:lnTo>
                    <a:lnTo>
                      <a:pt x="59" y="393"/>
                    </a:lnTo>
                    <a:lnTo>
                      <a:pt x="49" y="392"/>
                    </a:lnTo>
                    <a:lnTo>
                      <a:pt x="38" y="402"/>
                    </a:lnTo>
                    <a:lnTo>
                      <a:pt x="21" y="424"/>
                    </a:lnTo>
                    <a:lnTo>
                      <a:pt x="5" y="448"/>
                    </a:lnTo>
                    <a:lnTo>
                      <a:pt x="0" y="455"/>
                    </a:lnTo>
                    <a:lnTo>
                      <a:pt x="21" y="475"/>
                    </a:lnTo>
                    <a:lnTo>
                      <a:pt x="25" y="516"/>
                    </a:lnTo>
                    <a:lnTo>
                      <a:pt x="29" y="516"/>
                    </a:lnTo>
                    <a:lnTo>
                      <a:pt x="38" y="513"/>
                    </a:lnTo>
                    <a:lnTo>
                      <a:pt x="43" y="511"/>
                    </a:lnTo>
                    <a:lnTo>
                      <a:pt x="49" y="505"/>
                    </a:lnTo>
                    <a:lnTo>
                      <a:pt x="54" y="496"/>
                    </a:lnTo>
                    <a:lnTo>
                      <a:pt x="58" y="491"/>
                    </a:lnTo>
                    <a:lnTo>
                      <a:pt x="63" y="485"/>
                    </a:lnTo>
                    <a:lnTo>
                      <a:pt x="72" y="480"/>
                    </a:lnTo>
                    <a:lnTo>
                      <a:pt x="74" y="480"/>
                    </a:lnTo>
                    <a:lnTo>
                      <a:pt x="74" y="484"/>
                    </a:lnTo>
                    <a:lnTo>
                      <a:pt x="74" y="484"/>
                    </a:lnTo>
                    <a:lnTo>
                      <a:pt x="74" y="485"/>
                    </a:lnTo>
                    <a:lnTo>
                      <a:pt x="63" y="538"/>
                    </a:lnTo>
                    <a:lnTo>
                      <a:pt x="79" y="556"/>
                    </a:lnTo>
                    <a:lnTo>
                      <a:pt x="77" y="567"/>
                    </a:lnTo>
                    <a:lnTo>
                      <a:pt x="68" y="574"/>
                    </a:lnTo>
                    <a:lnTo>
                      <a:pt x="59" y="583"/>
                    </a:lnTo>
                    <a:lnTo>
                      <a:pt x="54" y="597"/>
                    </a:lnTo>
                    <a:lnTo>
                      <a:pt x="54" y="608"/>
                    </a:lnTo>
                    <a:lnTo>
                      <a:pt x="63" y="619"/>
                    </a:lnTo>
                    <a:lnTo>
                      <a:pt x="74" y="630"/>
                    </a:lnTo>
                    <a:lnTo>
                      <a:pt x="88" y="641"/>
                    </a:lnTo>
                    <a:lnTo>
                      <a:pt x="101" y="646"/>
                    </a:lnTo>
                    <a:lnTo>
                      <a:pt x="114" y="646"/>
                    </a:lnTo>
                    <a:lnTo>
                      <a:pt x="124" y="644"/>
                    </a:lnTo>
                    <a:lnTo>
                      <a:pt x="132" y="641"/>
                    </a:lnTo>
                    <a:lnTo>
                      <a:pt x="141" y="635"/>
                    </a:lnTo>
                    <a:lnTo>
                      <a:pt x="148" y="635"/>
                    </a:lnTo>
                    <a:lnTo>
                      <a:pt x="153" y="639"/>
                    </a:lnTo>
                    <a:lnTo>
                      <a:pt x="160" y="641"/>
                    </a:lnTo>
                    <a:lnTo>
                      <a:pt x="168" y="644"/>
                    </a:lnTo>
                    <a:lnTo>
                      <a:pt x="184" y="652"/>
                    </a:lnTo>
                    <a:lnTo>
                      <a:pt x="195" y="661"/>
                    </a:lnTo>
                    <a:lnTo>
                      <a:pt x="209" y="670"/>
                    </a:lnTo>
                    <a:lnTo>
                      <a:pt x="220" y="677"/>
                    </a:lnTo>
                    <a:lnTo>
                      <a:pt x="225" y="691"/>
                    </a:lnTo>
                    <a:lnTo>
                      <a:pt x="229" y="706"/>
                    </a:lnTo>
                    <a:lnTo>
                      <a:pt x="231" y="722"/>
                    </a:lnTo>
                    <a:lnTo>
                      <a:pt x="234" y="738"/>
                    </a:lnTo>
                    <a:lnTo>
                      <a:pt x="249" y="744"/>
                    </a:lnTo>
                    <a:lnTo>
                      <a:pt x="262" y="749"/>
                    </a:lnTo>
                    <a:lnTo>
                      <a:pt x="276" y="758"/>
                    </a:lnTo>
                    <a:lnTo>
                      <a:pt x="287" y="772"/>
                    </a:lnTo>
                    <a:lnTo>
                      <a:pt x="298" y="800"/>
                    </a:lnTo>
                    <a:lnTo>
                      <a:pt x="308" y="830"/>
                    </a:lnTo>
                    <a:lnTo>
                      <a:pt x="319" y="861"/>
                    </a:lnTo>
                    <a:lnTo>
                      <a:pt x="334" y="886"/>
                    </a:lnTo>
                    <a:lnTo>
                      <a:pt x="350" y="904"/>
                    </a:lnTo>
                    <a:lnTo>
                      <a:pt x="366" y="924"/>
                    </a:lnTo>
                    <a:lnTo>
                      <a:pt x="381" y="944"/>
                    </a:lnTo>
                    <a:lnTo>
                      <a:pt x="395" y="966"/>
                    </a:lnTo>
                    <a:lnTo>
                      <a:pt x="397" y="980"/>
                    </a:lnTo>
                    <a:lnTo>
                      <a:pt x="397" y="993"/>
                    </a:lnTo>
                    <a:lnTo>
                      <a:pt x="391" y="1007"/>
                    </a:lnTo>
                    <a:lnTo>
                      <a:pt x="381" y="1018"/>
                    </a:lnTo>
                    <a:lnTo>
                      <a:pt x="364" y="1022"/>
                    </a:lnTo>
                    <a:lnTo>
                      <a:pt x="348" y="1027"/>
                    </a:lnTo>
                    <a:lnTo>
                      <a:pt x="334" y="1032"/>
                    </a:lnTo>
                    <a:lnTo>
                      <a:pt x="319" y="1038"/>
                    </a:lnTo>
                    <a:lnTo>
                      <a:pt x="307" y="1043"/>
                    </a:lnTo>
                    <a:lnTo>
                      <a:pt x="292" y="1052"/>
                    </a:lnTo>
                    <a:lnTo>
                      <a:pt x="278" y="1063"/>
                    </a:lnTo>
                    <a:lnTo>
                      <a:pt x="262" y="1074"/>
                    </a:lnTo>
                    <a:lnTo>
                      <a:pt x="249" y="1083"/>
                    </a:lnTo>
                    <a:lnTo>
                      <a:pt x="231" y="1090"/>
                    </a:lnTo>
                    <a:lnTo>
                      <a:pt x="215" y="1094"/>
                    </a:lnTo>
                    <a:lnTo>
                      <a:pt x="198" y="1099"/>
                    </a:lnTo>
                    <a:lnTo>
                      <a:pt x="182" y="1105"/>
                    </a:lnTo>
                    <a:lnTo>
                      <a:pt x="164" y="1110"/>
                    </a:lnTo>
                    <a:lnTo>
                      <a:pt x="151" y="1119"/>
                    </a:lnTo>
                    <a:lnTo>
                      <a:pt x="141" y="1132"/>
                    </a:lnTo>
                    <a:lnTo>
                      <a:pt x="124" y="1146"/>
                    </a:lnTo>
                    <a:lnTo>
                      <a:pt x="106" y="1160"/>
                    </a:lnTo>
                    <a:lnTo>
                      <a:pt x="88" y="1171"/>
                    </a:lnTo>
                    <a:lnTo>
                      <a:pt x="68" y="1180"/>
                    </a:lnTo>
                    <a:lnTo>
                      <a:pt x="88" y="1186"/>
                    </a:lnTo>
                    <a:lnTo>
                      <a:pt x="106" y="1188"/>
                    </a:lnTo>
                    <a:lnTo>
                      <a:pt x="124" y="1193"/>
                    </a:lnTo>
                    <a:lnTo>
                      <a:pt x="142" y="1197"/>
                    </a:lnTo>
                    <a:lnTo>
                      <a:pt x="162" y="1198"/>
                    </a:lnTo>
                    <a:lnTo>
                      <a:pt x="182" y="1198"/>
                    </a:lnTo>
                    <a:lnTo>
                      <a:pt x="200" y="1202"/>
                    </a:lnTo>
                    <a:lnTo>
                      <a:pt x="220" y="1202"/>
                    </a:lnTo>
                    <a:lnTo>
                      <a:pt x="252" y="1202"/>
                    </a:lnTo>
                    <a:lnTo>
                      <a:pt x="287" y="1198"/>
                    </a:lnTo>
                    <a:lnTo>
                      <a:pt x="319" y="1193"/>
                    </a:lnTo>
                    <a:lnTo>
                      <a:pt x="354" y="1186"/>
                    </a:lnTo>
                    <a:lnTo>
                      <a:pt x="386" y="1177"/>
                    </a:lnTo>
                    <a:lnTo>
                      <a:pt x="417" y="1168"/>
                    </a:lnTo>
                    <a:lnTo>
                      <a:pt x="447" y="1155"/>
                    </a:lnTo>
                    <a:lnTo>
                      <a:pt x="478" y="1141"/>
                    </a:lnTo>
                    <a:lnTo>
                      <a:pt x="505" y="1126"/>
                    </a:lnTo>
                    <a:lnTo>
                      <a:pt x="536" y="1110"/>
                    </a:lnTo>
                    <a:lnTo>
                      <a:pt x="559" y="1094"/>
                    </a:lnTo>
                    <a:lnTo>
                      <a:pt x="588" y="1074"/>
                    </a:lnTo>
                    <a:lnTo>
                      <a:pt x="613" y="1052"/>
                    </a:lnTo>
                    <a:lnTo>
                      <a:pt x="637" y="1029"/>
                    </a:lnTo>
                    <a:lnTo>
                      <a:pt x="660" y="1007"/>
                    </a:lnTo>
                    <a:lnTo>
                      <a:pt x="682" y="982"/>
                    </a:lnTo>
                    <a:lnTo>
                      <a:pt x="666" y="966"/>
                    </a:lnTo>
                    <a:lnTo>
                      <a:pt x="646" y="955"/>
                    </a:lnTo>
                    <a:lnTo>
                      <a:pt x="626" y="940"/>
                    </a:lnTo>
                    <a:lnTo>
                      <a:pt x="610" y="929"/>
                    </a:lnTo>
                    <a:lnTo>
                      <a:pt x="590" y="922"/>
                    </a:lnTo>
                    <a:lnTo>
                      <a:pt x="574" y="917"/>
                    </a:lnTo>
                    <a:lnTo>
                      <a:pt x="557" y="904"/>
                    </a:lnTo>
                    <a:lnTo>
                      <a:pt x="547" y="893"/>
                    </a:lnTo>
                    <a:lnTo>
                      <a:pt x="547" y="892"/>
                    </a:lnTo>
                    <a:lnTo>
                      <a:pt x="547" y="888"/>
                    </a:lnTo>
                    <a:lnTo>
                      <a:pt x="543" y="888"/>
                    </a:lnTo>
                    <a:lnTo>
                      <a:pt x="543" y="886"/>
                    </a:lnTo>
                    <a:lnTo>
                      <a:pt x="543" y="874"/>
                    </a:lnTo>
                    <a:lnTo>
                      <a:pt x="547" y="863"/>
                    </a:lnTo>
                    <a:lnTo>
                      <a:pt x="547" y="855"/>
                    </a:lnTo>
                    <a:lnTo>
                      <a:pt x="548" y="845"/>
                    </a:lnTo>
                    <a:lnTo>
                      <a:pt x="557" y="819"/>
                    </a:lnTo>
                    <a:lnTo>
                      <a:pt x="567" y="791"/>
                    </a:lnTo>
                    <a:lnTo>
                      <a:pt x="579" y="769"/>
                    </a:lnTo>
                    <a:lnTo>
                      <a:pt x="601" y="753"/>
                    </a:lnTo>
                    <a:lnTo>
                      <a:pt x="613" y="749"/>
                    </a:lnTo>
                    <a:lnTo>
                      <a:pt x="624" y="744"/>
                    </a:lnTo>
                    <a:lnTo>
                      <a:pt x="631" y="742"/>
                    </a:lnTo>
                    <a:lnTo>
                      <a:pt x="642" y="738"/>
                    </a:lnTo>
                    <a:lnTo>
                      <a:pt x="655" y="738"/>
                    </a:lnTo>
                    <a:lnTo>
                      <a:pt x="666" y="736"/>
                    </a:lnTo>
                    <a:lnTo>
                      <a:pt x="673" y="729"/>
                    </a:lnTo>
                    <a:lnTo>
                      <a:pt x="684" y="727"/>
                    </a:lnTo>
                    <a:lnTo>
                      <a:pt x="695" y="727"/>
                    </a:lnTo>
                    <a:lnTo>
                      <a:pt x="704" y="722"/>
                    </a:lnTo>
                    <a:lnTo>
                      <a:pt x="715" y="718"/>
                    </a:lnTo>
                    <a:lnTo>
                      <a:pt x="725" y="713"/>
                    </a:lnTo>
                    <a:lnTo>
                      <a:pt x="736" y="711"/>
                    </a:lnTo>
                    <a:lnTo>
                      <a:pt x="749" y="707"/>
                    </a:lnTo>
                    <a:lnTo>
                      <a:pt x="760" y="707"/>
                    </a:lnTo>
                    <a:lnTo>
                      <a:pt x="770" y="711"/>
                    </a:lnTo>
                    <a:lnTo>
                      <a:pt x="776" y="717"/>
                    </a:lnTo>
                    <a:lnTo>
                      <a:pt x="783" y="722"/>
                    </a:lnTo>
                    <a:lnTo>
                      <a:pt x="792" y="729"/>
                    </a:lnTo>
                    <a:lnTo>
                      <a:pt x="803" y="736"/>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3099" name="Freeform 27"/>
              <p:cNvSpPr>
                <a:spLocks/>
              </p:cNvSpPr>
              <p:nvPr/>
            </p:nvSpPr>
            <p:spPr bwMode="invGray">
              <a:xfrm>
                <a:off x="530" y="2834"/>
                <a:ext cx="63" cy="73"/>
              </a:xfrm>
              <a:custGeom>
                <a:avLst/>
                <a:gdLst>
                  <a:gd name="T0" fmla="*/ 42 w 63"/>
                  <a:gd name="T1" fmla="*/ 65 h 73"/>
                  <a:gd name="T2" fmla="*/ 58 w 63"/>
                  <a:gd name="T3" fmla="*/ 72 h 73"/>
                  <a:gd name="T4" fmla="*/ 62 w 63"/>
                  <a:gd name="T5" fmla="*/ 72 h 73"/>
                  <a:gd name="T6" fmla="*/ 62 w 63"/>
                  <a:gd name="T7" fmla="*/ 67 h 73"/>
                  <a:gd name="T8" fmla="*/ 58 w 63"/>
                  <a:gd name="T9" fmla="*/ 65 h 73"/>
                  <a:gd name="T10" fmla="*/ 58 w 63"/>
                  <a:gd name="T11" fmla="*/ 62 h 73"/>
                  <a:gd name="T12" fmla="*/ 44 w 63"/>
                  <a:gd name="T13" fmla="*/ 56 h 73"/>
                  <a:gd name="T14" fmla="*/ 37 w 63"/>
                  <a:gd name="T15" fmla="*/ 45 h 73"/>
                  <a:gd name="T16" fmla="*/ 31 w 63"/>
                  <a:gd name="T17" fmla="*/ 34 h 73"/>
                  <a:gd name="T18" fmla="*/ 26 w 63"/>
                  <a:gd name="T19" fmla="*/ 20 h 73"/>
                  <a:gd name="T20" fmla="*/ 9 w 63"/>
                  <a:gd name="T21" fmla="*/ 0 h 73"/>
                  <a:gd name="T22" fmla="*/ 6 w 63"/>
                  <a:gd name="T23" fmla="*/ 4 h 73"/>
                  <a:gd name="T24" fmla="*/ 2 w 63"/>
                  <a:gd name="T25" fmla="*/ 9 h 73"/>
                  <a:gd name="T26" fmla="*/ 0 w 63"/>
                  <a:gd name="T27" fmla="*/ 11 h 73"/>
                  <a:gd name="T28" fmla="*/ 0 w 63"/>
                  <a:gd name="T29" fmla="*/ 18 h 73"/>
                  <a:gd name="T30" fmla="*/ 0 w 63"/>
                  <a:gd name="T31" fmla="*/ 20 h 73"/>
                  <a:gd name="T32" fmla="*/ 0 w 63"/>
                  <a:gd name="T33" fmla="*/ 20 h 73"/>
                  <a:gd name="T34" fmla="*/ 0 w 63"/>
                  <a:gd name="T35" fmla="*/ 20 h 73"/>
                  <a:gd name="T36" fmla="*/ 0 w 63"/>
                  <a:gd name="T37" fmla="*/ 20 h 73"/>
                  <a:gd name="T38" fmla="*/ 9 w 63"/>
                  <a:gd name="T39" fmla="*/ 31 h 73"/>
                  <a:gd name="T40" fmla="*/ 20 w 63"/>
                  <a:gd name="T41" fmla="*/ 45 h 73"/>
                  <a:gd name="T42" fmla="*/ 31 w 63"/>
                  <a:gd name="T43" fmla="*/ 56 h 73"/>
                  <a:gd name="T44" fmla="*/ 42 w 63"/>
                  <a:gd name="T45" fmla="*/ 6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73">
                    <a:moveTo>
                      <a:pt x="42" y="65"/>
                    </a:moveTo>
                    <a:lnTo>
                      <a:pt x="58" y="72"/>
                    </a:lnTo>
                    <a:lnTo>
                      <a:pt x="62" y="72"/>
                    </a:lnTo>
                    <a:lnTo>
                      <a:pt x="62" y="67"/>
                    </a:lnTo>
                    <a:lnTo>
                      <a:pt x="58" y="65"/>
                    </a:lnTo>
                    <a:lnTo>
                      <a:pt x="58" y="62"/>
                    </a:lnTo>
                    <a:lnTo>
                      <a:pt x="44" y="56"/>
                    </a:lnTo>
                    <a:lnTo>
                      <a:pt x="37" y="45"/>
                    </a:lnTo>
                    <a:lnTo>
                      <a:pt x="31" y="34"/>
                    </a:lnTo>
                    <a:lnTo>
                      <a:pt x="26" y="20"/>
                    </a:lnTo>
                    <a:lnTo>
                      <a:pt x="9" y="0"/>
                    </a:lnTo>
                    <a:lnTo>
                      <a:pt x="6" y="4"/>
                    </a:lnTo>
                    <a:lnTo>
                      <a:pt x="2" y="9"/>
                    </a:lnTo>
                    <a:lnTo>
                      <a:pt x="0" y="11"/>
                    </a:lnTo>
                    <a:lnTo>
                      <a:pt x="0" y="18"/>
                    </a:lnTo>
                    <a:lnTo>
                      <a:pt x="0" y="20"/>
                    </a:lnTo>
                    <a:lnTo>
                      <a:pt x="0" y="20"/>
                    </a:lnTo>
                    <a:lnTo>
                      <a:pt x="0" y="20"/>
                    </a:lnTo>
                    <a:lnTo>
                      <a:pt x="0" y="20"/>
                    </a:lnTo>
                    <a:lnTo>
                      <a:pt x="9" y="31"/>
                    </a:lnTo>
                    <a:lnTo>
                      <a:pt x="20" y="45"/>
                    </a:lnTo>
                    <a:lnTo>
                      <a:pt x="31" y="56"/>
                    </a:lnTo>
                    <a:lnTo>
                      <a:pt x="42" y="65"/>
                    </a:lnTo>
                  </a:path>
                </a:pathLst>
              </a:custGeom>
              <a:solidFill>
                <a:schemeClr val="folHlink"/>
              </a:soli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sp>
        <p:nvSpPr>
          <p:cNvPr id="3100" name="Rectangle 28"/>
          <p:cNvSpPr>
            <a:spLocks noGrp="1" noChangeArrowheads="1"/>
          </p:cNvSpPr>
          <p:nvPr>
            <p:ph type="ctrTitle" sz="quarter"/>
          </p:nvPr>
        </p:nvSpPr>
        <p:spPr>
          <a:xfrm>
            <a:off x="685800" y="2286000"/>
            <a:ext cx="7772400" cy="1143000"/>
          </a:xfrm>
        </p:spPr>
        <p:txBody>
          <a:bodyPr/>
          <a:lstStyle>
            <a:lvl1pPr>
              <a:defRPr/>
            </a:lvl1pPr>
          </a:lstStyle>
          <a:p>
            <a:pPr lvl="0"/>
            <a:r>
              <a:rPr lang="en-US" altLang="de-DE" noProof="0" smtClean="0"/>
              <a:t>Click to edit Master title style</a:t>
            </a:r>
          </a:p>
        </p:txBody>
      </p:sp>
      <p:sp>
        <p:nvSpPr>
          <p:cNvPr id="3101" name="Rectangle 29"/>
          <p:cNvSpPr>
            <a:spLocks noGrp="1" noChangeArrowheads="1"/>
          </p:cNvSpPr>
          <p:nvPr>
            <p:ph type="subTitle" sz="quarter" idx="1"/>
          </p:nvPr>
        </p:nvSpPr>
        <p:spPr>
          <a:xfrm>
            <a:off x="2057400" y="4114800"/>
            <a:ext cx="6400800" cy="1752600"/>
          </a:xfrm>
        </p:spPr>
        <p:txBody>
          <a:bodyPr/>
          <a:lstStyle>
            <a:lvl1pPr marL="0" indent="0" algn="ctr">
              <a:buFontTx/>
              <a:buNone/>
              <a:defRPr/>
            </a:lvl1pPr>
          </a:lstStyle>
          <a:p>
            <a:pPr lvl="0"/>
            <a:r>
              <a:rPr lang="en-US" altLang="de-DE" noProof="0" smtClean="0"/>
              <a:t>Click to edit Master subtitle style</a:t>
            </a:r>
          </a:p>
        </p:txBody>
      </p:sp>
      <p:sp>
        <p:nvSpPr>
          <p:cNvPr id="3102" name="Rectangle 30"/>
          <p:cNvSpPr>
            <a:spLocks noGrp="1" noChangeArrowheads="1"/>
          </p:cNvSpPr>
          <p:nvPr>
            <p:ph type="dt" sz="quarter" idx="2"/>
          </p:nvPr>
        </p:nvSpPr>
        <p:spPr/>
        <p:txBody>
          <a:bodyPr/>
          <a:lstStyle>
            <a:lvl1pPr>
              <a:defRPr>
                <a:solidFill>
                  <a:srgbClr val="FFFFFF"/>
                </a:solidFill>
              </a:defRPr>
            </a:lvl1pPr>
          </a:lstStyle>
          <a:p>
            <a:r>
              <a:rPr lang="de-DE" altLang="de-DE" smtClean="0"/>
              <a:t>17.6.2016</a:t>
            </a:r>
            <a:endParaRPr lang="en-US" altLang="de-DE"/>
          </a:p>
        </p:txBody>
      </p:sp>
      <p:sp>
        <p:nvSpPr>
          <p:cNvPr id="3103" name="Rectangle 31"/>
          <p:cNvSpPr>
            <a:spLocks noGrp="1" noChangeArrowheads="1"/>
          </p:cNvSpPr>
          <p:nvPr>
            <p:ph type="ftr" sz="quarter" idx="3"/>
          </p:nvPr>
        </p:nvSpPr>
        <p:spPr/>
        <p:txBody>
          <a:bodyPr/>
          <a:lstStyle>
            <a:lvl1pPr>
              <a:defRPr>
                <a:solidFill>
                  <a:srgbClr val="FFFFFF"/>
                </a:solidFill>
              </a:defRPr>
            </a:lvl1pPr>
          </a:lstStyle>
          <a:p>
            <a:r>
              <a:rPr lang="en-US" altLang="de-DE"/>
              <a:t>World Trade Institute Berne</a:t>
            </a:r>
          </a:p>
        </p:txBody>
      </p:sp>
      <p:sp>
        <p:nvSpPr>
          <p:cNvPr id="3104" name="Rectangle 32"/>
          <p:cNvSpPr>
            <a:spLocks noGrp="1" noChangeArrowheads="1"/>
          </p:cNvSpPr>
          <p:nvPr>
            <p:ph type="sldNum" sz="quarter" idx="4"/>
          </p:nvPr>
        </p:nvSpPr>
        <p:spPr/>
        <p:txBody>
          <a:bodyPr/>
          <a:lstStyle>
            <a:lvl1pPr>
              <a:defRPr>
                <a:solidFill>
                  <a:srgbClr val="FFFFFF"/>
                </a:solidFill>
              </a:defRPr>
            </a:lvl1pPr>
          </a:lstStyle>
          <a:p>
            <a:fld id="{A32175D8-EB36-4495-B8EB-C7895261C352}" type="slidenum">
              <a:rPr lang="en-US" altLang="de-DE"/>
              <a:pPr/>
              <a:t>‹#›</a:t>
            </a:fld>
            <a:endParaRPr lang="en-US" alt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a:t>World Trade Institute Berne</a:t>
            </a:r>
          </a:p>
        </p:txBody>
      </p:sp>
      <p:sp>
        <p:nvSpPr>
          <p:cNvPr id="6" name="Slide Number Placeholder 5"/>
          <p:cNvSpPr>
            <a:spLocks noGrp="1"/>
          </p:cNvSpPr>
          <p:nvPr>
            <p:ph type="sldNum" sz="quarter" idx="12"/>
          </p:nvPr>
        </p:nvSpPr>
        <p:spPr/>
        <p:txBody>
          <a:bodyPr/>
          <a:lstStyle>
            <a:lvl1pPr>
              <a:defRPr/>
            </a:lvl1pPr>
          </a:lstStyle>
          <a:p>
            <a:fld id="{D14F5612-22D5-4914-8560-BEFBBF805788}" type="slidenum">
              <a:rPr lang="en-US" altLang="de-DE"/>
              <a:pPr/>
              <a:t>‹#›</a:t>
            </a:fld>
            <a:endParaRPr lang="en-US" altLang="de-DE"/>
          </a:p>
        </p:txBody>
      </p:sp>
    </p:spTree>
    <p:extLst>
      <p:ext uri="{BB962C8B-B14F-4D97-AF65-F5344CB8AC3E}">
        <p14:creationId xmlns:p14="http://schemas.microsoft.com/office/powerpoint/2010/main" val="338174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a:t>World Trade Institute Berne</a:t>
            </a:r>
          </a:p>
        </p:txBody>
      </p:sp>
      <p:sp>
        <p:nvSpPr>
          <p:cNvPr id="6" name="Slide Number Placeholder 5"/>
          <p:cNvSpPr>
            <a:spLocks noGrp="1"/>
          </p:cNvSpPr>
          <p:nvPr>
            <p:ph type="sldNum" sz="quarter" idx="12"/>
          </p:nvPr>
        </p:nvSpPr>
        <p:spPr/>
        <p:txBody>
          <a:bodyPr/>
          <a:lstStyle>
            <a:lvl1pPr>
              <a:defRPr/>
            </a:lvl1pPr>
          </a:lstStyle>
          <a:p>
            <a:fld id="{AED1E40D-4EB6-4AB4-A3AA-63082A50A2BB}" type="slidenum">
              <a:rPr lang="en-US" altLang="de-DE"/>
              <a:pPr/>
              <a:t>‹#›</a:t>
            </a:fld>
            <a:endParaRPr lang="en-US" altLang="de-DE"/>
          </a:p>
        </p:txBody>
      </p:sp>
    </p:spTree>
    <p:extLst>
      <p:ext uri="{BB962C8B-B14F-4D97-AF65-F5344CB8AC3E}">
        <p14:creationId xmlns:p14="http://schemas.microsoft.com/office/powerpoint/2010/main" val="2722018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a:t>World Trade Institute Berne</a:t>
            </a:r>
          </a:p>
        </p:txBody>
      </p:sp>
      <p:sp>
        <p:nvSpPr>
          <p:cNvPr id="6" name="Slide Number Placeholder 5"/>
          <p:cNvSpPr>
            <a:spLocks noGrp="1"/>
          </p:cNvSpPr>
          <p:nvPr>
            <p:ph type="sldNum" sz="quarter" idx="12"/>
          </p:nvPr>
        </p:nvSpPr>
        <p:spPr/>
        <p:txBody>
          <a:bodyPr/>
          <a:lstStyle>
            <a:lvl1pPr>
              <a:defRPr/>
            </a:lvl1pPr>
          </a:lstStyle>
          <a:p>
            <a:fld id="{C8532101-6DA9-4846-9F15-3B5FD4663423}" type="slidenum">
              <a:rPr lang="en-US" altLang="de-DE"/>
              <a:pPr/>
              <a:t>‹#›</a:t>
            </a:fld>
            <a:endParaRPr lang="en-US" altLang="de-DE"/>
          </a:p>
        </p:txBody>
      </p:sp>
    </p:spTree>
    <p:extLst>
      <p:ext uri="{BB962C8B-B14F-4D97-AF65-F5344CB8AC3E}">
        <p14:creationId xmlns:p14="http://schemas.microsoft.com/office/powerpoint/2010/main" val="581817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lvl1pPr>
              <a:defRPr/>
            </a:lvl1pPr>
          </a:lstStyle>
          <a:p>
            <a:r>
              <a:rPr lang="en-US" altLang="de-DE"/>
              <a:t>World Trade Institute Berne</a:t>
            </a:r>
          </a:p>
        </p:txBody>
      </p:sp>
      <p:sp>
        <p:nvSpPr>
          <p:cNvPr id="6" name="Slide Number Placeholder 5"/>
          <p:cNvSpPr>
            <a:spLocks noGrp="1"/>
          </p:cNvSpPr>
          <p:nvPr>
            <p:ph type="sldNum" sz="quarter" idx="12"/>
          </p:nvPr>
        </p:nvSpPr>
        <p:spPr/>
        <p:txBody>
          <a:bodyPr/>
          <a:lstStyle>
            <a:lvl1pPr>
              <a:defRPr/>
            </a:lvl1pPr>
          </a:lstStyle>
          <a:p>
            <a:fld id="{B1CDAC9E-0E17-44C4-A804-A40704C01DBA}" type="slidenum">
              <a:rPr lang="en-US" altLang="de-DE"/>
              <a:pPr/>
              <a:t>‹#›</a:t>
            </a:fld>
            <a:endParaRPr lang="en-US" altLang="de-DE"/>
          </a:p>
        </p:txBody>
      </p:sp>
    </p:spTree>
    <p:extLst>
      <p:ext uri="{BB962C8B-B14F-4D97-AF65-F5344CB8AC3E}">
        <p14:creationId xmlns:p14="http://schemas.microsoft.com/office/powerpoint/2010/main" val="211505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r>
              <a:rPr lang="de-DE" altLang="de-DE" smtClean="0"/>
              <a:t>17.6.2016</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a:t>World Trade Institute Berne</a:t>
            </a:r>
          </a:p>
        </p:txBody>
      </p:sp>
      <p:sp>
        <p:nvSpPr>
          <p:cNvPr id="7" name="Slide Number Placeholder 6"/>
          <p:cNvSpPr>
            <a:spLocks noGrp="1"/>
          </p:cNvSpPr>
          <p:nvPr>
            <p:ph type="sldNum" sz="quarter" idx="12"/>
          </p:nvPr>
        </p:nvSpPr>
        <p:spPr/>
        <p:txBody>
          <a:bodyPr/>
          <a:lstStyle>
            <a:lvl1pPr>
              <a:defRPr/>
            </a:lvl1pPr>
          </a:lstStyle>
          <a:p>
            <a:fld id="{CE52E880-EB34-4A79-A57E-6AED8707931B}" type="slidenum">
              <a:rPr lang="en-US" altLang="de-DE"/>
              <a:pPr/>
              <a:t>‹#›</a:t>
            </a:fld>
            <a:endParaRPr lang="en-US" altLang="de-DE"/>
          </a:p>
        </p:txBody>
      </p:sp>
    </p:spTree>
    <p:extLst>
      <p:ext uri="{BB962C8B-B14F-4D97-AF65-F5344CB8AC3E}">
        <p14:creationId xmlns:p14="http://schemas.microsoft.com/office/powerpoint/2010/main" val="3575247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r>
              <a:rPr lang="de-DE" altLang="de-DE" smtClean="0"/>
              <a:t>17.6.2016</a:t>
            </a:r>
            <a:endParaRPr lang="en-US" altLang="de-DE"/>
          </a:p>
        </p:txBody>
      </p:sp>
      <p:sp>
        <p:nvSpPr>
          <p:cNvPr id="8" name="Footer Placeholder 7"/>
          <p:cNvSpPr>
            <a:spLocks noGrp="1"/>
          </p:cNvSpPr>
          <p:nvPr>
            <p:ph type="ftr" sz="quarter" idx="11"/>
          </p:nvPr>
        </p:nvSpPr>
        <p:spPr/>
        <p:txBody>
          <a:bodyPr/>
          <a:lstStyle>
            <a:lvl1pPr>
              <a:defRPr/>
            </a:lvl1pPr>
          </a:lstStyle>
          <a:p>
            <a:r>
              <a:rPr lang="en-US" altLang="de-DE"/>
              <a:t>World Trade Institute Berne</a:t>
            </a:r>
          </a:p>
        </p:txBody>
      </p:sp>
      <p:sp>
        <p:nvSpPr>
          <p:cNvPr id="9" name="Slide Number Placeholder 8"/>
          <p:cNvSpPr>
            <a:spLocks noGrp="1"/>
          </p:cNvSpPr>
          <p:nvPr>
            <p:ph type="sldNum" sz="quarter" idx="12"/>
          </p:nvPr>
        </p:nvSpPr>
        <p:spPr/>
        <p:txBody>
          <a:bodyPr/>
          <a:lstStyle>
            <a:lvl1pPr>
              <a:defRPr/>
            </a:lvl1pPr>
          </a:lstStyle>
          <a:p>
            <a:fld id="{0DC52869-53F9-4248-BB61-C0F83CBA2DB0}" type="slidenum">
              <a:rPr lang="en-US" altLang="de-DE"/>
              <a:pPr/>
              <a:t>‹#›</a:t>
            </a:fld>
            <a:endParaRPr lang="en-US" altLang="de-DE"/>
          </a:p>
        </p:txBody>
      </p:sp>
    </p:spTree>
    <p:extLst>
      <p:ext uri="{BB962C8B-B14F-4D97-AF65-F5344CB8AC3E}">
        <p14:creationId xmlns:p14="http://schemas.microsoft.com/office/powerpoint/2010/main" val="2858921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lvl1pPr>
              <a:defRPr/>
            </a:lvl1pPr>
          </a:lstStyle>
          <a:p>
            <a:r>
              <a:rPr lang="en-US" altLang="de-DE"/>
              <a:t>World Trade Institute Berne</a:t>
            </a:r>
          </a:p>
        </p:txBody>
      </p:sp>
      <p:sp>
        <p:nvSpPr>
          <p:cNvPr id="5" name="Slide Number Placeholder 4"/>
          <p:cNvSpPr>
            <a:spLocks noGrp="1"/>
          </p:cNvSpPr>
          <p:nvPr>
            <p:ph type="sldNum" sz="quarter" idx="12"/>
          </p:nvPr>
        </p:nvSpPr>
        <p:spPr/>
        <p:txBody>
          <a:bodyPr/>
          <a:lstStyle>
            <a:lvl1pPr>
              <a:defRPr/>
            </a:lvl1pPr>
          </a:lstStyle>
          <a:p>
            <a:fld id="{001A874E-6E6D-46DB-9142-F321C17C7048}" type="slidenum">
              <a:rPr lang="en-US" altLang="de-DE"/>
              <a:pPr/>
              <a:t>‹#›</a:t>
            </a:fld>
            <a:endParaRPr lang="en-US" altLang="de-DE"/>
          </a:p>
        </p:txBody>
      </p:sp>
    </p:spTree>
    <p:extLst>
      <p:ext uri="{BB962C8B-B14F-4D97-AF65-F5344CB8AC3E}">
        <p14:creationId xmlns:p14="http://schemas.microsoft.com/office/powerpoint/2010/main" val="3962950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lvl1pPr>
              <a:defRPr/>
            </a:lvl1pPr>
          </a:lstStyle>
          <a:p>
            <a:r>
              <a:rPr lang="en-US" altLang="de-DE"/>
              <a:t>World Trade Institute Berne</a:t>
            </a:r>
          </a:p>
        </p:txBody>
      </p:sp>
      <p:sp>
        <p:nvSpPr>
          <p:cNvPr id="4" name="Slide Number Placeholder 3"/>
          <p:cNvSpPr>
            <a:spLocks noGrp="1"/>
          </p:cNvSpPr>
          <p:nvPr>
            <p:ph type="sldNum" sz="quarter" idx="12"/>
          </p:nvPr>
        </p:nvSpPr>
        <p:spPr/>
        <p:txBody>
          <a:bodyPr/>
          <a:lstStyle>
            <a:lvl1pPr>
              <a:defRPr/>
            </a:lvl1pPr>
          </a:lstStyle>
          <a:p>
            <a:fld id="{78A7611B-D86D-43FB-B079-70B2E39D7105}" type="slidenum">
              <a:rPr lang="en-US" altLang="de-DE"/>
              <a:pPr/>
              <a:t>‹#›</a:t>
            </a:fld>
            <a:endParaRPr lang="en-US" altLang="de-DE"/>
          </a:p>
        </p:txBody>
      </p:sp>
    </p:spTree>
    <p:extLst>
      <p:ext uri="{BB962C8B-B14F-4D97-AF65-F5344CB8AC3E}">
        <p14:creationId xmlns:p14="http://schemas.microsoft.com/office/powerpoint/2010/main" val="2943858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17.6.2016</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a:t>World Trade Institute Berne</a:t>
            </a:r>
          </a:p>
        </p:txBody>
      </p:sp>
      <p:sp>
        <p:nvSpPr>
          <p:cNvPr id="7" name="Slide Number Placeholder 6"/>
          <p:cNvSpPr>
            <a:spLocks noGrp="1"/>
          </p:cNvSpPr>
          <p:nvPr>
            <p:ph type="sldNum" sz="quarter" idx="12"/>
          </p:nvPr>
        </p:nvSpPr>
        <p:spPr/>
        <p:txBody>
          <a:bodyPr/>
          <a:lstStyle>
            <a:lvl1pPr>
              <a:defRPr/>
            </a:lvl1pPr>
          </a:lstStyle>
          <a:p>
            <a:fld id="{0E67377E-024F-4151-AE4A-8DF96090A9BA}" type="slidenum">
              <a:rPr lang="en-US" altLang="de-DE"/>
              <a:pPr/>
              <a:t>‹#›</a:t>
            </a:fld>
            <a:endParaRPr lang="en-US" altLang="de-DE"/>
          </a:p>
        </p:txBody>
      </p:sp>
    </p:spTree>
    <p:extLst>
      <p:ext uri="{BB962C8B-B14F-4D97-AF65-F5344CB8AC3E}">
        <p14:creationId xmlns:p14="http://schemas.microsoft.com/office/powerpoint/2010/main" val="2448193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de-DE" altLang="de-DE" smtClean="0"/>
              <a:t>17.6.2016</a:t>
            </a:r>
            <a:endParaRPr lang="en-US" altLang="de-DE"/>
          </a:p>
        </p:txBody>
      </p:sp>
      <p:sp>
        <p:nvSpPr>
          <p:cNvPr id="6" name="Footer Placeholder 5"/>
          <p:cNvSpPr>
            <a:spLocks noGrp="1"/>
          </p:cNvSpPr>
          <p:nvPr>
            <p:ph type="ftr" sz="quarter" idx="11"/>
          </p:nvPr>
        </p:nvSpPr>
        <p:spPr/>
        <p:txBody>
          <a:bodyPr/>
          <a:lstStyle>
            <a:lvl1pPr>
              <a:defRPr/>
            </a:lvl1pPr>
          </a:lstStyle>
          <a:p>
            <a:r>
              <a:rPr lang="en-US" altLang="de-DE"/>
              <a:t>World Trade Institute Berne</a:t>
            </a:r>
          </a:p>
        </p:txBody>
      </p:sp>
      <p:sp>
        <p:nvSpPr>
          <p:cNvPr id="7" name="Slide Number Placeholder 6"/>
          <p:cNvSpPr>
            <a:spLocks noGrp="1"/>
          </p:cNvSpPr>
          <p:nvPr>
            <p:ph type="sldNum" sz="quarter" idx="12"/>
          </p:nvPr>
        </p:nvSpPr>
        <p:spPr/>
        <p:txBody>
          <a:bodyPr/>
          <a:lstStyle>
            <a:lvl1pPr>
              <a:defRPr/>
            </a:lvl1pPr>
          </a:lstStyle>
          <a:p>
            <a:fld id="{750D414C-D6F6-4AE1-9E3F-A6759B672C82}" type="slidenum">
              <a:rPr lang="en-US" altLang="de-DE"/>
              <a:pPr/>
              <a:t>‹#›</a:t>
            </a:fld>
            <a:endParaRPr lang="en-US" altLang="de-DE"/>
          </a:p>
        </p:txBody>
      </p:sp>
    </p:spTree>
    <p:extLst>
      <p:ext uri="{BB962C8B-B14F-4D97-AF65-F5344CB8AC3E}">
        <p14:creationId xmlns:p14="http://schemas.microsoft.com/office/powerpoint/2010/main" val="154096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685800" y="117475"/>
            <a:ext cx="8456613" cy="6738938"/>
            <a:chOff x="432" y="74"/>
            <a:chExt cx="5327" cy="4245"/>
          </a:xfrm>
        </p:grpSpPr>
        <p:sp>
          <p:nvSpPr>
            <p:cNvPr id="2051" name="Rectangle 3"/>
            <p:cNvSpPr>
              <a:spLocks noChangeArrowheads="1"/>
            </p:cNvSpPr>
            <p:nvPr/>
          </p:nvSpPr>
          <p:spPr bwMode="invGray">
            <a:xfrm>
              <a:off x="432" y="4176"/>
              <a:ext cx="2208" cy="143"/>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nvGrpSpPr>
            <p:cNvPr id="2052" name="Group 4"/>
            <p:cNvGrpSpPr>
              <a:grpSpLocks/>
            </p:cNvGrpSpPr>
            <p:nvPr/>
          </p:nvGrpSpPr>
          <p:grpSpPr bwMode="auto">
            <a:xfrm>
              <a:off x="2859" y="4250"/>
              <a:ext cx="2729" cy="41"/>
              <a:chOff x="2859" y="4250"/>
              <a:chExt cx="2729" cy="41"/>
            </a:xfrm>
          </p:grpSpPr>
          <p:sp>
            <p:nvSpPr>
              <p:cNvPr id="2053" name="Oval 5"/>
              <p:cNvSpPr>
                <a:spLocks noChangeArrowheads="1"/>
              </p:cNvSpPr>
              <p:nvPr/>
            </p:nvSpPr>
            <p:spPr bwMode="invGray">
              <a:xfrm>
                <a:off x="285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4" name="Oval 6"/>
              <p:cNvSpPr>
                <a:spLocks noChangeArrowheads="1"/>
              </p:cNvSpPr>
              <p:nvPr/>
            </p:nvSpPr>
            <p:spPr bwMode="invGray">
              <a:xfrm>
                <a:off x="324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5" name="Oval 7"/>
              <p:cNvSpPr>
                <a:spLocks noChangeArrowheads="1"/>
              </p:cNvSpPr>
              <p:nvPr/>
            </p:nvSpPr>
            <p:spPr bwMode="invGray">
              <a:xfrm>
                <a:off x="362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6" name="Oval 8"/>
              <p:cNvSpPr>
                <a:spLocks noChangeArrowheads="1"/>
              </p:cNvSpPr>
              <p:nvPr/>
            </p:nvSpPr>
            <p:spPr bwMode="invGray">
              <a:xfrm>
                <a:off x="4011"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7" name="Oval 9"/>
              <p:cNvSpPr>
                <a:spLocks noChangeArrowheads="1"/>
              </p:cNvSpPr>
              <p:nvPr/>
            </p:nvSpPr>
            <p:spPr bwMode="invGray">
              <a:xfrm>
                <a:off x="4395"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8" name="Oval 10"/>
              <p:cNvSpPr>
                <a:spLocks noChangeArrowheads="1"/>
              </p:cNvSpPr>
              <p:nvPr/>
            </p:nvSpPr>
            <p:spPr bwMode="invGray">
              <a:xfrm>
                <a:off x="4779"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59" name="Oval 11"/>
              <p:cNvSpPr>
                <a:spLocks noChangeArrowheads="1"/>
              </p:cNvSpPr>
              <p:nvPr/>
            </p:nvSpPr>
            <p:spPr bwMode="invGray">
              <a:xfrm>
                <a:off x="5163" y="4250"/>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0" name="Oval 12"/>
              <p:cNvSpPr>
                <a:spLocks noChangeArrowheads="1"/>
              </p:cNvSpPr>
              <p:nvPr/>
            </p:nvSpPr>
            <p:spPr bwMode="invGray">
              <a:xfrm>
                <a:off x="5547" y="4250"/>
                <a:ext cx="41"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61" name="Rectangle 13"/>
            <p:cNvSpPr>
              <a:spLocks noChangeArrowheads="1"/>
            </p:cNvSpPr>
            <p:nvPr/>
          </p:nvSpPr>
          <p:spPr bwMode="invGray">
            <a:xfrm>
              <a:off x="480" y="480"/>
              <a:ext cx="5279" cy="480"/>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2" name="Oval 14"/>
            <p:cNvSpPr>
              <a:spLocks noChangeArrowheads="1"/>
            </p:cNvSpPr>
            <p:nvPr/>
          </p:nvSpPr>
          <p:spPr bwMode="invGray">
            <a:xfrm>
              <a:off x="507" y="74"/>
              <a:ext cx="42" cy="42"/>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3" name="Oval 15"/>
            <p:cNvSpPr>
              <a:spLocks noChangeArrowheads="1"/>
            </p:cNvSpPr>
            <p:nvPr/>
          </p:nvSpPr>
          <p:spPr bwMode="invGray">
            <a:xfrm>
              <a:off x="507" y="219"/>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2064" name="Oval 16"/>
            <p:cNvSpPr>
              <a:spLocks noChangeArrowheads="1"/>
            </p:cNvSpPr>
            <p:nvPr/>
          </p:nvSpPr>
          <p:spPr bwMode="invGray">
            <a:xfrm>
              <a:off x="507" y="362"/>
              <a:ext cx="42" cy="41"/>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sp>
        <p:nvSpPr>
          <p:cNvPr id="2065" name="Rectangle 17"/>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en-US" altLang="de-DE" smtClean="0"/>
              <a:t>Hier klicken, um Master-Titelformat zu bearbeiten.</a:t>
            </a:r>
          </a:p>
        </p:txBody>
      </p:sp>
      <p:sp>
        <p:nvSpPr>
          <p:cNvPr id="2066" name="Rectangle 18"/>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altLang="de-DE" smtClean="0"/>
              <a:t>Hier klicken, um Master-Textformat zu bearbeiten.</a:t>
            </a:r>
          </a:p>
          <a:p>
            <a:pPr lvl="1"/>
            <a:r>
              <a:rPr lang="en-US" altLang="de-DE" smtClean="0"/>
              <a:t>Zweite Ebene</a:t>
            </a:r>
          </a:p>
          <a:p>
            <a:pPr lvl="2"/>
            <a:r>
              <a:rPr lang="en-US" altLang="de-DE" smtClean="0"/>
              <a:t>Dritte Ebene</a:t>
            </a:r>
          </a:p>
          <a:p>
            <a:pPr lvl="3"/>
            <a:r>
              <a:rPr lang="en-US" altLang="de-DE" smtClean="0"/>
              <a:t>Vierte Ebene</a:t>
            </a:r>
          </a:p>
          <a:p>
            <a:pPr lvl="4"/>
            <a:r>
              <a:rPr lang="en-US" altLang="de-DE" smtClean="0"/>
              <a:t>Fünfte Ebene</a:t>
            </a:r>
          </a:p>
        </p:txBody>
      </p:sp>
      <p:sp>
        <p:nvSpPr>
          <p:cNvPr id="2067" name="Rectangle 19"/>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spcBef>
                <a:spcPct val="50000"/>
              </a:spcBef>
              <a:defRPr sz="1400"/>
            </a:lvl1pPr>
          </a:lstStyle>
          <a:p>
            <a:r>
              <a:rPr lang="de-DE" altLang="de-DE" smtClean="0"/>
              <a:t>17.6.2016</a:t>
            </a:r>
            <a:endParaRPr lang="en-US" altLang="de-DE"/>
          </a:p>
        </p:txBody>
      </p:sp>
      <p:sp>
        <p:nvSpPr>
          <p:cNvPr id="2068" name="Rectangle 20"/>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ctr">
              <a:spcBef>
                <a:spcPct val="50000"/>
              </a:spcBef>
              <a:defRPr sz="1400"/>
            </a:lvl1pPr>
          </a:lstStyle>
          <a:p>
            <a:r>
              <a:rPr lang="en-US" altLang="de-DE"/>
              <a:t>World Trade Institute Berne</a:t>
            </a:r>
          </a:p>
        </p:txBody>
      </p:sp>
      <p:sp>
        <p:nvSpPr>
          <p:cNvPr id="2069" name="Rectangle 21"/>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lvl1pPr algn="r">
              <a:spcBef>
                <a:spcPct val="50000"/>
              </a:spcBef>
              <a:defRPr sz="1400"/>
            </a:lvl1pPr>
          </a:lstStyle>
          <a:p>
            <a:fld id="{F0287900-D200-476B-B753-BC5500D8D220}" type="slidenum">
              <a:rPr lang="en-US" altLang="de-DE"/>
              <a:pPr/>
              <a:t>‹#›</a:t>
            </a:fld>
            <a:endParaRPr lang="en-US" altLang="de-D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Times New Roman" pitchFamily="18" charset="0"/>
        </a:defRPr>
      </a:lvl2pPr>
      <a:lvl3pPr algn="ctr" rtl="0" eaLnBrk="1" fontAlgn="base" hangingPunct="1">
        <a:spcBef>
          <a:spcPct val="0"/>
        </a:spcBef>
        <a:spcAft>
          <a:spcPct val="0"/>
        </a:spcAft>
        <a:defRPr kumimoji="1" sz="4400">
          <a:solidFill>
            <a:schemeClr val="tx2"/>
          </a:solidFill>
          <a:latin typeface="Times New Roman" pitchFamily="18" charset="0"/>
        </a:defRPr>
      </a:lvl3pPr>
      <a:lvl4pPr algn="ctr" rtl="0" eaLnBrk="1" fontAlgn="base" hangingPunct="1">
        <a:spcBef>
          <a:spcPct val="0"/>
        </a:spcBef>
        <a:spcAft>
          <a:spcPct val="0"/>
        </a:spcAft>
        <a:defRPr kumimoji="1" sz="4400">
          <a:solidFill>
            <a:schemeClr val="tx2"/>
          </a:solidFill>
          <a:latin typeface="Times New Roman" pitchFamily="18" charset="0"/>
        </a:defRPr>
      </a:lvl4pPr>
      <a:lvl5pPr algn="ctr" rtl="0" eaLnBrk="1" fontAlgn="base" hangingPunct="1">
        <a:spcBef>
          <a:spcPct val="0"/>
        </a:spcBef>
        <a:spcAft>
          <a:spcPct val="0"/>
        </a:spcAft>
        <a:defRPr kumimoji="1" sz="4400">
          <a:solidFill>
            <a:schemeClr val="tx2"/>
          </a:solidFill>
          <a:latin typeface="Times New Roman" pitchFamily="18"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Thomas.cottier@wti.org"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0"/>
          <p:cNvSpPr>
            <a:spLocks noGrp="1" noChangeArrowheads="1"/>
          </p:cNvSpPr>
          <p:nvPr>
            <p:ph type="dt" sz="quarter" idx="2"/>
          </p:nvPr>
        </p:nvSpPr>
        <p:spPr/>
        <p:txBody>
          <a:bodyPr/>
          <a:lstStyle/>
          <a:p>
            <a:r>
              <a:rPr lang="de-DE" altLang="de-DE" smtClean="0"/>
              <a:t>17.6.2016</a:t>
            </a:r>
            <a:endParaRPr lang="en-US" altLang="de-DE"/>
          </a:p>
        </p:txBody>
      </p:sp>
      <p:sp>
        <p:nvSpPr>
          <p:cNvPr id="6" name="Rectangle 31"/>
          <p:cNvSpPr>
            <a:spLocks noGrp="1" noChangeArrowheads="1"/>
          </p:cNvSpPr>
          <p:nvPr>
            <p:ph type="ftr" sz="quarter" idx="3"/>
          </p:nvPr>
        </p:nvSpPr>
        <p:spPr/>
        <p:txBody>
          <a:bodyPr/>
          <a:lstStyle/>
          <a:p>
            <a:r>
              <a:rPr lang="en-US" altLang="de-DE"/>
              <a:t>World Trade Institute Berne</a:t>
            </a:r>
          </a:p>
        </p:txBody>
      </p:sp>
      <p:sp>
        <p:nvSpPr>
          <p:cNvPr id="7" name="Rectangle 32"/>
          <p:cNvSpPr>
            <a:spLocks noGrp="1" noChangeArrowheads="1"/>
          </p:cNvSpPr>
          <p:nvPr>
            <p:ph type="sldNum" sz="quarter" idx="4"/>
          </p:nvPr>
        </p:nvSpPr>
        <p:spPr/>
        <p:txBody>
          <a:bodyPr/>
          <a:lstStyle/>
          <a:p>
            <a:fld id="{F6DCED0E-AAF1-49C4-AD26-0EA742DFC1A0}" type="slidenum">
              <a:rPr lang="en-US" altLang="de-DE"/>
              <a:pPr/>
              <a:t>1</a:t>
            </a:fld>
            <a:endParaRPr lang="en-US" altLang="de-DE"/>
          </a:p>
        </p:txBody>
      </p:sp>
      <p:sp>
        <p:nvSpPr>
          <p:cNvPr id="5122" name="Rectangle 2"/>
          <p:cNvSpPr>
            <a:spLocks noGrp="1" noChangeArrowheads="1"/>
          </p:cNvSpPr>
          <p:nvPr>
            <p:ph type="ctrTitle"/>
          </p:nvPr>
        </p:nvSpPr>
        <p:spPr/>
        <p:txBody>
          <a:bodyPr/>
          <a:lstStyle/>
          <a:p>
            <a:r>
              <a:rPr lang="en-GB" altLang="de-DE" sz="4000" dirty="0" smtClean="0"/>
              <a:t>Towards Transatlantic Regulatory Convergence in TTIP</a:t>
            </a:r>
            <a:endParaRPr lang="en-GB" altLang="de-DE" sz="4000" dirty="0"/>
          </a:p>
        </p:txBody>
      </p:sp>
      <p:sp>
        <p:nvSpPr>
          <p:cNvPr id="5123" name="Rectangle 3"/>
          <p:cNvSpPr>
            <a:spLocks noGrp="1" noChangeArrowheads="1"/>
          </p:cNvSpPr>
          <p:nvPr>
            <p:ph type="subTitle" idx="1"/>
          </p:nvPr>
        </p:nvSpPr>
        <p:spPr>
          <a:xfrm>
            <a:off x="1979712" y="4005064"/>
            <a:ext cx="6400800" cy="1752600"/>
          </a:xfrm>
        </p:spPr>
        <p:txBody>
          <a:bodyPr>
            <a:normAutofit fontScale="25000" lnSpcReduction="20000"/>
          </a:bodyPr>
          <a:lstStyle/>
          <a:p>
            <a:r>
              <a:rPr lang="en-GB" altLang="de-DE" sz="9800" dirty="0"/>
              <a:t>Thomas </a:t>
            </a:r>
            <a:r>
              <a:rPr lang="en-GB" altLang="de-DE" sz="9800" dirty="0" smtClean="0"/>
              <a:t>Cottier</a:t>
            </a:r>
          </a:p>
          <a:p>
            <a:r>
              <a:rPr lang="en-GB" altLang="de-DE" sz="7000" dirty="0" smtClean="0"/>
              <a:t>ELEC </a:t>
            </a:r>
          </a:p>
          <a:p>
            <a:r>
              <a:rPr lang="en-GB" altLang="de-DE" sz="7000" dirty="0" smtClean="0"/>
              <a:t>Economic and Social Commission </a:t>
            </a:r>
          </a:p>
          <a:p>
            <a:r>
              <a:rPr lang="en-GB" altLang="de-DE" sz="7000" dirty="0" smtClean="0"/>
              <a:t>Milan 17.6.2016</a:t>
            </a:r>
          </a:p>
          <a:p>
            <a:r>
              <a:rPr lang="en-GB" altLang="de-DE" dirty="0" smtClean="0"/>
              <a:t> </a:t>
            </a:r>
          </a:p>
          <a:p>
            <a:r>
              <a:rPr lang="en-GB" altLang="de-DE" sz="2400" dirty="0" smtClean="0"/>
              <a:t> </a:t>
            </a:r>
            <a:endParaRPr lang="en-GB" altLang="de-DE" sz="2400" dirty="0"/>
          </a:p>
        </p:txBody>
      </p:sp>
      <p:graphicFrame>
        <p:nvGraphicFramePr>
          <p:cNvPr id="5124" name="Object 4"/>
          <p:cNvGraphicFramePr>
            <a:graphicFrameLocks noChangeAspect="1"/>
          </p:cNvGraphicFramePr>
          <p:nvPr/>
        </p:nvGraphicFramePr>
        <p:xfrm>
          <a:off x="3733800" y="609600"/>
          <a:ext cx="1371600" cy="1008063"/>
        </p:xfrm>
        <a:graphic>
          <a:graphicData uri="http://schemas.openxmlformats.org/presentationml/2006/ole">
            <mc:AlternateContent xmlns:mc="http://schemas.openxmlformats.org/markup-compatibility/2006">
              <mc:Choice xmlns:v="urn:schemas-microsoft-com:vml" Requires="v">
                <p:oleObj spid="_x0000_s5179" name="Grafik" r:id="rId3" imgW="1234568" imgH="905350" progId="Word.Picture.8">
                  <p:embed/>
                </p:oleObj>
              </mc:Choice>
              <mc:Fallback>
                <p:oleObj name="Grafik" r:id="rId3" imgW="1234568" imgH="905350"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1371600" cy="100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 to WTO </a:t>
            </a:r>
            <a:endParaRPr lang="en-GB" dirty="0"/>
          </a:p>
        </p:txBody>
      </p:sp>
      <p:sp>
        <p:nvSpPr>
          <p:cNvPr id="3" name="Content Placeholder 2"/>
          <p:cNvSpPr>
            <a:spLocks noGrp="1"/>
          </p:cNvSpPr>
          <p:nvPr>
            <p:ph idx="1"/>
          </p:nvPr>
        </p:nvSpPr>
        <p:spPr/>
        <p:txBody>
          <a:bodyPr>
            <a:normAutofit/>
          </a:bodyPr>
          <a:lstStyle/>
          <a:p>
            <a:r>
              <a:rPr lang="en-GB" dirty="0" smtClean="0"/>
              <a:t>TTIP  builds upon the law of WTO and contributes to the common law of international trade </a:t>
            </a:r>
          </a:p>
          <a:p>
            <a:r>
              <a:rPr lang="en-GB" dirty="0" smtClean="0"/>
              <a:t>Referencing to WTO jurisprudence of panels and the AB </a:t>
            </a:r>
          </a:p>
          <a:p>
            <a:r>
              <a:rPr lang="en-GB" dirty="0" smtClean="0"/>
              <a:t>Exclusion of domestic subsidies in goods and services due to freeriding effects   </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10</a:t>
            </a:fld>
            <a:endParaRPr lang="en-US" altLang="de-DE"/>
          </a:p>
        </p:txBody>
      </p:sp>
    </p:spTree>
    <p:extLst>
      <p:ext uri="{BB962C8B-B14F-4D97-AF65-F5344CB8AC3E}">
        <p14:creationId xmlns:p14="http://schemas.microsoft.com/office/powerpoint/2010/main" val="144352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TBT and SPS:  EU Drafts 2015 </a:t>
            </a:r>
            <a:endParaRPr lang="en-GB" dirty="0"/>
          </a:p>
        </p:txBody>
      </p:sp>
      <p:sp>
        <p:nvSpPr>
          <p:cNvPr id="3" name="Content Placeholder 2"/>
          <p:cNvSpPr>
            <a:spLocks noGrp="1"/>
          </p:cNvSpPr>
          <p:nvPr>
            <p:ph idx="1"/>
          </p:nvPr>
        </p:nvSpPr>
        <p:spPr/>
        <p:txBody>
          <a:bodyPr>
            <a:normAutofit lnSpcReduction="10000"/>
          </a:bodyPr>
          <a:lstStyle/>
          <a:p>
            <a:r>
              <a:rPr lang="en-GB" dirty="0" smtClean="0"/>
              <a:t>Incorporation of TBT and SPS Agreements</a:t>
            </a:r>
          </a:p>
          <a:p>
            <a:r>
              <a:rPr lang="en-GB" dirty="0" smtClean="0"/>
              <a:t>Equivalence of SPS standards  (Art. 9)</a:t>
            </a:r>
          </a:p>
          <a:p>
            <a:r>
              <a:rPr lang="en-GB" dirty="0" smtClean="0"/>
              <a:t>Obligation of exporting Country to meet importing Country SPS standards (Art. 13) </a:t>
            </a:r>
          </a:p>
          <a:p>
            <a:r>
              <a:rPr lang="en-GB" dirty="0" smtClean="0"/>
              <a:t>Obligation to cooperate to make standards compatible as far as possible (Art. 4 TBT) </a:t>
            </a:r>
          </a:p>
          <a:p>
            <a:r>
              <a:rPr lang="en-GB" dirty="0" smtClean="0"/>
              <a:t>Cooperation in IO towards global harmonization (Art. 4:3 TBT)</a:t>
            </a:r>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11</a:t>
            </a:fld>
            <a:endParaRPr lang="en-US" altLang="de-DE"/>
          </a:p>
        </p:txBody>
      </p:sp>
    </p:spTree>
    <p:extLst>
      <p:ext uri="{BB962C8B-B14F-4D97-AF65-F5344CB8AC3E}">
        <p14:creationId xmlns:p14="http://schemas.microsoft.com/office/powerpoint/2010/main" val="195395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Templates </a:t>
            </a:r>
            <a:endParaRPr lang="en-GB" dirty="0"/>
          </a:p>
        </p:txBody>
      </p:sp>
      <p:sp>
        <p:nvSpPr>
          <p:cNvPr id="3" name="Content Placeholder 2"/>
          <p:cNvSpPr>
            <a:spLocks noGrp="1"/>
          </p:cNvSpPr>
          <p:nvPr>
            <p:ph idx="1"/>
          </p:nvPr>
        </p:nvSpPr>
        <p:spPr/>
        <p:txBody>
          <a:bodyPr/>
          <a:lstStyle/>
          <a:p>
            <a:r>
              <a:rPr lang="en-GB" dirty="0" smtClean="0"/>
              <a:t>CETA: Comprehensive Economic Trade Agreement, EU-Canada 2014 </a:t>
            </a:r>
          </a:p>
          <a:p>
            <a:r>
              <a:rPr lang="en-GB" dirty="0" smtClean="0"/>
              <a:t>TTP, Transpacific Partnership Agreement 2015 (Australia, Brunei, Canada, Chile, Japan, Malaysia, Mexico, Peru, Singapore United States, Vietnam) </a:t>
            </a:r>
          </a:p>
          <a:p>
            <a:r>
              <a:rPr lang="en-GB" dirty="0" smtClean="0"/>
              <a:t>EU Korea FTA, US Korea FTA, EU Singapore FTA </a:t>
            </a:r>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12</a:t>
            </a:fld>
            <a:endParaRPr lang="en-US" altLang="de-DE"/>
          </a:p>
        </p:txBody>
      </p:sp>
    </p:spTree>
    <p:extLst>
      <p:ext uri="{BB962C8B-B14F-4D97-AF65-F5344CB8AC3E}">
        <p14:creationId xmlns:p14="http://schemas.microsoft.com/office/powerpoint/2010/main" val="34760095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GB" altLang="de-DE" smtClean="0"/>
              <a:t>CETA, Chapter 26 Art. X(2)(6)</a:t>
            </a:r>
          </a:p>
        </p:txBody>
      </p:sp>
      <p:sp>
        <p:nvSpPr>
          <p:cNvPr id="3" name="Content Placeholder 2"/>
          <p:cNvSpPr>
            <a:spLocks noGrp="1"/>
          </p:cNvSpPr>
          <p:nvPr>
            <p:ph idx="1"/>
          </p:nvPr>
        </p:nvSpPr>
        <p:spPr/>
        <p:txBody>
          <a:bodyPr>
            <a:normAutofit fontScale="92500" lnSpcReduction="20000"/>
          </a:bodyPr>
          <a:lstStyle/>
          <a:p>
            <a:pPr>
              <a:defRPr/>
            </a:pPr>
            <a:r>
              <a:rPr lang="en-US" dirty="0"/>
              <a:t>6. The Parties may undertake regulatory cooperation activities, on a voluntary basis. </a:t>
            </a:r>
            <a:r>
              <a:rPr lang="en-US" dirty="0" smtClean="0"/>
              <a:t>For greater </a:t>
            </a:r>
            <a:r>
              <a:rPr lang="en-US" dirty="0"/>
              <a:t>certainty, neither Party is obliged to enter into particular regulatory </a:t>
            </a:r>
            <a:r>
              <a:rPr lang="en-US" dirty="0" smtClean="0"/>
              <a:t>cooperation activities</a:t>
            </a:r>
            <a:r>
              <a:rPr lang="en-US" dirty="0"/>
              <a:t>, and either Party may refuse to cooperate or may withdraw from </a:t>
            </a:r>
            <a:r>
              <a:rPr lang="en-US" dirty="0" smtClean="0"/>
              <a:t>cooperation. However</a:t>
            </a:r>
            <a:r>
              <a:rPr lang="en-US" dirty="0"/>
              <a:t>, if a Party refuses to initiate regulatory cooperation or withdraws from </a:t>
            </a:r>
            <a:r>
              <a:rPr lang="en-US" dirty="0" smtClean="0"/>
              <a:t>such cooperation</a:t>
            </a:r>
            <a:r>
              <a:rPr lang="en-US" dirty="0"/>
              <a:t>, it should be prepared to explain the reasons for its decision to the other Party.</a:t>
            </a:r>
            <a:endParaRPr lang="en-GB" dirty="0"/>
          </a:p>
        </p:txBody>
      </p:sp>
      <p:sp>
        <p:nvSpPr>
          <p:cNvPr id="4100" name="Date Placeholder 3"/>
          <p:cNvSpPr>
            <a:spLocks noGrp="1"/>
          </p:cNvSpPr>
          <p:nvPr>
            <p:ph type="dt"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de-DE" altLang="de-DE" sz="1400" smtClean="0"/>
              <a:t>17.6.2016</a:t>
            </a:r>
            <a:endParaRPr lang="en-US" altLang="de-DE" sz="1400"/>
          </a:p>
        </p:txBody>
      </p:sp>
      <p:sp>
        <p:nvSpPr>
          <p:cNvPr id="4101" name="Footer Placeholder 4"/>
          <p:cNvSpPr>
            <a:spLocks noGrp="1"/>
          </p:cNvSpPr>
          <p:nvPr>
            <p:ph type="ftr" sz="quarter" idx="11"/>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de-DE" sz="1400" smtClean="0"/>
              <a:t>World Trade Institute Berne</a:t>
            </a:r>
          </a:p>
        </p:txBody>
      </p:sp>
      <p:sp>
        <p:nvSpPr>
          <p:cNvPr id="4102" name="Slide Number Placeholder 5"/>
          <p:cNvSpPr>
            <a:spLocks noGrp="1"/>
          </p:cNvSpPr>
          <p:nvPr>
            <p:ph type="sldNum" sz="quarter" idx="12"/>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B25A3B44-97DD-4CA3-BB3B-C190B2D25890}" type="slidenum">
              <a:rPr lang="en-US" altLang="de-DE" sz="1400" smtClean="0"/>
              <a:pPr/>
              <a:t>13</a:t>
            </a:fld>
            <a:endParaRPr lang="en-US" altLang="de-DE" sz="1400" smtClean="0"/>
          </a:p>
        </p:txBody>
      </p:sp>
    </p:spTree>
    <p:extLst>
      <p:ext uri="{BB962C8B-B14F-4D97-AF65-F5344CB8AC3E}">
        <p14:creationId xmlns:p14="http://schemas.microsoft.com/office/powerpoint/2010/main" val="157490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TTIP: Cross-cutting disciplines and Institutional provisions</a:t>
            </a:r>
            <a:br>
              <a:rPr lang="en-US" sz="2400" dirty="0" smtClean="0"/>
            </a:br>
            <a:r>
              <a:rPr lang="en-US" sz="2400" dirty="0" smtClean="0"/>
              <a:t>Position paper – Chapter on Regulatory Coherence (EU Commission 2013, undated)</a:t>
            </a:r>
            <a:br>
              <a:rPr lang="en-US" sz="2400" dirty="0" smtClean="0"/>
            </a:br>
            <a:endParaRPr lang="en-GB" sz="2400" dirty="0"/>
          </a:p>
        </p:txBody>
      </p:sp>
      <p:sp>
        <p:nvSpPr>
          <p:cNvPr id="3" name="Content Placeholder 2"/>
          <p:cNvSpPr>
            <a:spLocks noGrp="1"/>
          </p:cNvSpPr>
          <p:nvPr>
            <p:ph idx="1"/>
          </p:nvPr>
        </p:nvSpPr>
        <p:spPr/>
        <p:txBody>
          <a:bodyPr>
            <a:normAutofit fontScale="70000" lnSpcReduction="20000"/>
          </a:bodyPr>
          <a:lstStyle/>
          <a:p>
            <a:endParaRPr lang="en-US" i="1" dirty="0" smtClean="0"/>
          </a:p>
          <a:p>
            <a:r>
              <a:rPr lang="en-US" i="1" dirty="0" smtClean="0"/>
              <a:t>“The </a:t>
            </a:r>
            <a:r>
              <a:rPr lang="en-US" i="1" dirty="0"/>
              <a:t>TTIP provides a historic opportunity for the EU and the US to substantially enhance </a:t>
            </a:r>
            <a:r>
              <a:rPr lang="en-US" i="1" dirty="0" smtClean="0"/>
              <a:t>regulatory co-operation</a:t>
            </a:r>
            <a:r>
              <a:rPr lang="en-US" i="1" dirty="0"/>
              <a:t>. Such co-operation should be guided by both Parties’ right to develop and </a:t>
            </a:r>
            <a:r>
              <a:rPr lang="en-US" i="1" dirty="0" smtClean="0"/>
              <a:t>maintain, policies </a:t>
            </a:r>
            <a:r>
              <a:rPr lang="en-US" i="1" dirty="0"/>
              <a:t>and measures ensuring a high level of </a:t>
            </a:r>
            <a:r>
              <a:rPr lang="en-US" i="1" dirty="0" smtClean="0"/>
              <a:t>environmental</a:t>
            </a:r>
            <a:r>
              <a:rPr lang="en-US" i="1" dirty="0"/>
              <a:t>, health, safety, consumer and </a:t>
            </a:r>
            <a:r>
              <a:rPr lang="en-US" i="1" dirty="0" err="1" smtClean="0"/>
              <a:t>labour</a:t>
            </a:r>
            <a:r>
              <a:rPr lang="en-US" i="1" dirty="0" smtClean="0"/>
              <a:t> protection</a:t>
            </a:r>
            <a:r>
              <a:rPr lang="en-US" i="1" dirty="0"/>
              <a:t>, fully respecting the right of each side to regulate in accordance with the level </a:t>
            </a:r>
            <a:r>
              <a:rPr lang="en-US" i="1" dirty="0" smtClean="0"/>
              <a:t>of protection </a:t>
            </a:r>
            <a:r>
              <a:rPr lang="en-US" i="1" dirty="0"/>
              <a:t>it deems appropriate. Closer regulatory co-operation is not only important </a:t>
            </a:r>
            <a:r>
              <a:rPr lang="en-US" i="1" dirty="0" smtClean="0"/>
              <a:t>to progressively </a:t>
            </a:r>
            <a:r>
              <a:rPr lang="en-US" i="1" dirty="0"/>
              <a:t>achieve a more integrated transatlantic marketplace but also to ensure that the </a:t>
            </a:r>
            <a:r>
              <a:rPr lang="en-US" i="1" dirty="0" smtClean="0"/>
              <a:t>EU and </a:t>
            </a:r>
            <a:r>
              <a:rPr lang="en-US" i="1" dirty="0"/>
              <a:t>the US jointly and actively promote the development of international regulations and </a:t>
            </a:r>
            <a:r>
              <a:rPr lang="en-US" i="1" dirty="0" smtClean="0"/>
              <a:t>standards in </a:t>
            </a:r>
            <a:r>
              <a:rPr lang="en-US" i="1" dirty="0"/>
              <a:t>co-operation and dialogue with other partners, as well as ensure together in the most </a:t>
            </a:r>
            <a:r>
              <a:rPr lang="en-US" i="1" dirty="0" smtClean="0"/>
              <a:t>effective  way </a:t>
            </a:r>
            <a:r>
              <a:rPr lang="en-US" i="1" dirty="0"/>
              <a:t>the objectives at stake</a:t>
            </a:r>
            <a:r>
              <a:rPr lang="en-US" i="1" dirty="0" smtClean="0"/>
              <a:t>.”</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dirty="0"/>
          </a:p>
        </p:txBody>
      </p:sp>
      <p:sp>
        <p:nvSpPr>
          <p:cNvPr id="5" name="Footer Placeholder 4"/>
          <p:cNvSpPr>
            <a:spLocks noGrp="1"/>
          </p:cNvSpPr>
          <p:nvPr>
            <p:ph type="ftr" sz="quarter" idx="11"/>
          </p:nvPr>
        </p:nvSpPr>
        <p:spPr/>
        <p:txBody>
          <a:bodyPr/>
          <a:lstStyle/>
          <a:p>
            <a:r>
              <a:rPr lang="en-US" altLang="de-DE" dirty="0" smtClean="0"/>
              <a:t>World Trade Institute Berne</a:t>
            </a:r>
            <a:endParaRPr lang="en-US" altLang="de-DE" dirty="0"/>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14</a:t>
            </a:fld>
            <a:endParaRPr lang="en-US" altLang="de-DE"/>
          </a:p>
        </p:txBody>
      </p:sp>
    </p:spTree>
    <p:extLst>
      <p:ext uri="{BB962C8B-B14F-4D97-AF65-F5344CB8AC3E}">
        <p14:creationId xmlns:p14="http://schemas.microsoft.com/office/powerpoint/2010/main" val="809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Industry</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Given the complex nature of each sector's respective regulatory issues, trade officials on both sides are taking their cues from industry on what goals should be pursued, one EU source said. Trade associations for the medical device industries of the U.S. and EU have already made a joint submission, and the machinery industry is currently in the process of developing joint recommendations, the source said.</a:t>
            </a:r>
          </a:p>
          <a:p>
            <a:r>
              <a:rPr lang="en-US" dirty="0" smtClean="0"/>
              <a:t>"Generally when you have both industries across the Atlantic with concrete regulatory ideas, it is probably easier to make progress on the basis of engagement of regulators from both sides," he added.</a:t>
            </a:r>
          </a:p>
          <a:p>
            <a:r>
              <a:rPr lang="en-GB" dirty="0" smtClean="0"/>
              <a:t>Inside US Trade, September 12, 2013</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15</a:t>
            </a:fld>
            <a:endParaRPr lang="en-US" altLang="de-DE"/>
          </a:p>
        </p:txBody>
      </p:sp>
    </p:spTree>
    <p:extLst>
      <p:ext uri="{BB962C8B-B14F-4D97-AF65-F5344CB8AC3E}">
        <p14:creationId xmlns:p14="http://schemas.microsoft.com/office/powerpoint/2010/main" val="226989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Blueprint 2013</a:t>
            </a:r>
            <a:endParaRPr lang="en-GB" dirty="0"/>
          </a:p>
        </p:txBody>
      </p:sp>
      <p:sp>
        <p:nvSpPr>
          <p:cNvPr id="3" name="Content Placeholder 2"/>
          <p:cNvSpPr>
            <a:spLocks noGrp="1"/>
          </p:cNvSpPr>
          <p:nvPr>
            <p:ph idx="1"/>
          </p:nvPr>
        </p:nvSpPr>
        <p:spPr/>
        <p:txBody>
          <a:bodyPr>
            <a:normAutofit fontScale="85000" lnSpcReduction="10000"/>
          </a:bodyPr>
          <a:lstStyle/>
          <a:p>
            <a:r>
              <a:rPr lang="en-US" dirty="0" smtClean="0"/>
              <a:t>“On regulatory cooperation, priority sectors to be raised by the EU are medical devices, machinery, pulp and paper, railway, and aviation, sources said. These are in addition to chemicals, pharmaceutical and automobiles, which were mentioned as potential candidates in the High-Level Working Group (HLWG) report as particularly heavily traded sectors. The HLWG report was endorsed by both sides as the blueprint for the negotiations.”</a:t>
            </a:r>
          </a:p>
          <a:p>
            <a:r>
              <a:rPr lang="en-US" dirty="0" smtClean="0"/>
              <a:t>Inside US Trade September 12, 2013</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16</a:t>
            </a:fld>
            <a:endParaRPr lang="en-US" altLang="de-DE"/>
          </a:p>
        </p:txBody>
      </p:sp>
    </p:spTree>
    <p:extLst>
      <p:ext uri="{BB962C8B-B14F-4D97-AF65-F5344CB8AC3E}">
        <p14:creationId xmlns:p14="http://schemas.microsoft.com/office/powerpoint/2010/main" val="209778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of Financial Industry</a:t>
            </a:r>
            <a:br>
              <a:rPr lang="en-GB" dirty="0" smtClean="0"/>
            </a:br>
            <a:r>
              <a:rPr lang="en-GB" sz="2000" dirty="0" smtClean="0"/>
              <a:t>Inside US Trade 7.6.2016</a:t>
            </a:r>
            <a:endParaRPr lang="en-GB" sz="2000" dirty="0"/>
          </a:p>
        </p:txBody>
      </p:sp>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17</a:t>
            </a:fld>
            <a:endParaRPr lang="en-US" altLang="de-DE"/>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44956"/>
            <a:ext cx="8462586" cy="3622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432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EC: TTIP: Equivalence </a:t>
            </a:r>
            <a:r>
              <a:rPr lang="en-GB" dirty="0" smtClean="0"/>
              <a:t>and Cooperation </a:t>
            </a:r>
            <a:r>
              <a:rPr lang="en-GB" dirty="0" smtClean="0"/>
              <a:t>(September 2013)</a:t>
            </a:r>
            <a:endParaRPr lang="en-GB" dirty="0"/>
          </a:p>
        </p:txBody>
      </p:sp>
      <p:sp>
        <p:nvSpPr>
          <p:cNvPr id="3" name="Content Placeholder 2"/>
          <p:cNvSpPr>
            <a:spLocks noGrp="1"/>
          </p:cNvSpPr>
          <p:nvPr>
            <p:ph idx="1"/>
          </p:nvPr>
        </p:nvSpPr>
        <p:spPr/>
        <p:txBody>
          <a:bodyPr>
            <a:normAutofit fontScale="77500" lnSpcReduction="20000"/>
          </a:bodyPr>
          <a:lstStyle/>
          <a:p>
            <a:r>
              <a:rPr lang="en-US" b="1" dirty="0" smtClean="0"/>
              <a:t>“Existing </a:t>
            </a:r>
            <a:r>
              <a:rPr lang="en-US" b="1" dirty="0"/>
              <a:t>regulation </a:t>
            </a:r>
            <a:r>
              <a:rPr lang="en-US" dirty="0"/>
              <a:t>can be tackled in different ways:</a:t>
            </a:r>
          </a:p>
          <a:p>
            <a:r>
              <a:rPr lang="en-US" dirty="0"/>
              <a:t>One idea would be to formally </a:t>
            </a:r>
            <a:r>
              <a:rPr lang="en-US" dirty="0" err="1"/>
              <a:t>recognise</a:t>
            </a:r>
            <a:r>
              <a:rPr lang="en-US" dirty="0"/>
              <a:t> that some regulations have broadly the same effect. This would mean that companies, under certain conditions, could simply comply with one set of rules in order to sell in both markets. </a:t>
            </a:r>
          </a:p>
          <a:p>
            <a:r>
              <a:rPr lang="en-US" dirty="0"/>
              <a:t>Another idea would be for both sides to move their regulation closer to internationally agreed ways of solving the problem at hand. </a:t>
            </a:r>
          </a:p>
          <a:p>
            <a:r>
              <a:rPr lang="en-US" dirty="0"/>
              <a:t>A third way to work, where EU and US regulations are very different, would be for regulators to cooperate more on how they put the regulation into practice</a:t>
            </a:r>
            <a:r>
              <a:rPr lang="en-US" dirty="0" smtClean="0"/>
              <a:t>.” </a:t>
            </a:r>
            <a:endParaRPr lang="en-US" dirty="0"/>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18</a:t>
            </a:fld>
            <a:endParaRPr lang="en-US" altLang="de-DE"/>
          </a:p>
        </p:txBody>
      </p:sp>
    </p:spTree>
    <p:extLst>
      <p:ext uri="{BB962C8B-B14F-4D97-AF65-F5344CB8AC3E}">
        <p14:creationId xmlns:p14="http://schemas.microsoft.com/office/powerpoint/2010/main" val="600924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Transparency and Early Warning Systems</a:t>
            </a:r>
            <a:endParaRPr lang="en-GB" dirty="0"/>
          </a:p>
        </p:txBody>
      </p:sp>
      <p:sp>
        <p:nvSpPr>
          <p:cNvPr id="3" name="Content Placeholder 2"/>
          <p:cNvSpPr>
            <a:spLocks noGrp="1"/>
          </p:cNvSpPr>
          <p:nvPr>
            <p:ph idx="1"/>
          </p:nvPr>
        </p:nvSpPr>
        <p:spPr/>
        <p:txBody>
          <a:bodyPr>
            <a:normAutofit fontScale="70000" lnSpcReduction="20000"/>
          </a:bodyPr>
          <a:lstStyle/>
          <a:p>
            <a:r>
              <a:rPr lang="en-US" dirty="0" smtClean="0"/>
              <a:t>"For this to work to work effectively, it really needs to be done at a sufficiently early stage of the procedure. Because the moment that on the U.S. side you have already gone to a notice and comment, to a large extent the mind of the regulator is already made in terms of what it intends to do," [Commissioner de Gucht] said, adding that this is also true in the EU.</a:t>
            </a:r>
          </a:p>
          <a:p>
            <a:r>
              <a:rPr lang="en-US" dirty="0" smtClean="0"/>
              <a:t>"This does not mean that they're going to be sharing drafts or anything like that," he said. "But it means that you have a serious regulatory dialogue that allows you to understand what the other side is envisioning in terms of regulation and how to try to ensure that unnecessary impacts are avoided." Trade agencies would also be involved, he said.</a:t>
            </a:r>
          </a:p>
          <a:p>
            <a:r>
              <a:rPr lang="en-US" dirty="0" smtClean="0"/>
              <a:t>Inside US Trade, October 10, 2013</a:t>
            </a:r>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19</a:t>
            </a:fld>
            <a:endParaRPr lang="en-US" altLang="de-DE"/>
          </a:p>
        </p:txBody>
      </p:sp>
    </p:spTree>
    <p:extLst>
      <p:ext uri="{BB962C8B-B14F-4D97-AF65-F5344CB8AC3E}">
        <p14:creationId xmlns:p14="http://schemas.microsoft.com/office/powerpoint/2010/main" val="38474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a:t>
            </a:r>
            <a:endParaRPr lang="en-GB" dirty="0"/>
          </a:p>
        </p:txBody>
      </p:sp>
      <p:sp>
        <p:nvSpPr>
          <p:cNvPr id="3" name="Content Placeholder 2"/>
          <p:cNvSpPr>
            <a:spLocks noGrp="1"/>
          </p:cNvSpPr>
          <p:nvPr>
            <p:ph idx="1"/>
          </p:nvPr>
        </p:nvSpPr>
        <p:spPr>
          <a:xfrm>
            <a:off x="685800" y="1700808"/>
            <a:ext cx="7772400" cy="4395192"/>
          </a:xfrm>
        </p:spPr>
        <p:txBody>
          <a:bodyPr>
            <a:normAutofit/>
          </a:bodyPr>
          <a:lstStyle/>
          <a:p>
            <a:r>
              <a:rPr lang="en-GB" dirty="0"/>
              <a:t>Transatlantic Trade and Investment Partnership Agreement (TTIP</a:t>
            </a:r>
            <a:r>
              <a:rPr lang="en-GB" dirty="0" smtClean="0"/>
              <a:t>) Negotiations between EU and US since 2013;  completion expected 2016/2017</a:t>
            </a:r>
          </a:p>
          <a:p>
            <a:r>
              <a:rPr lang="en-GB" dirty="0" smtClean="0"/>
              <a:t>In parallel to TTP (completed 2015), mainly replacing transatlantic leadership in marking access negotiations of WTO due to multipolar power constellations </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2</a:t>
            </a:fld>
            <a:endParaRPr lang="en-US" altLang="de-DE"/>
          </a:p>
        </p:txBody>
      </p:sp>
    </p:spTree>
    <p:extLst>
      <p:ext uri="{BB962C8B-B14F-4D97-AF65-F5344CB8AC3E}">
        <p14:creationId xmlns:p14="http://schemas.microsoft.com/office/powerpoint/2010/main" val="16998036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TTIP: Regulatory Convergence Draft 2015</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Early information and hearings </a:t>
            </a:r>
          </a:p>
          <a:p>
            <a:r>
              <a:rPr lang="en-GB" dirty="0" smtClean="0"/>
              <a:t>Stakeholder  consultation</a:t>
            </a:r>
          </a:p>
          <a:p>
            <a:r>
              <a:rPr lang="en-GB" dirty="0" smtClean="0"/>
              <a:t>Impact assessment  </a:t>
            </a:r>
          </a:p>
          <a:p>
            <a:r>
              <a:rPr lang="en-GB" dirty="0" smtClean="0"/>
              <a:t>Possible extension to federal state level </a:t>
            </a:r>
          </a:p>
          <a:p>
            <a:r>
              <a:rPr lang="en-GB" dirty="0" smtClean="0"/>
              <a:t>Focal Points </a:t>
            </a:r>
          </a:p>
          <a:p>
            <a:r>
              <a:rPr lang="en-GB" dirty="0" smtClean="0"/>
              <a:t>Tools</a:t>
            </a:r>
          </a:p>
          <a:p>
            <a:pPr lvl="1"/>
            <a:r>
              <a:rPr lang="en-GB" dirty="0" smtClean="0"/>
              <a:t>Mutual recognition of equivalence</a:t>
            </a:r>
          </a:p>
          <a:p>
            <a:pPr lvl="1"/>
            <a:r>
              <a:rPr lang="en-GB" dirty="0" smtClean="0"/>
              <a:t>Harmonization by recourse to international standards or approximation </a:t>
            </a:r>
          </a:p>
          <a:p>
            <a:pPr lvl="1"/>
            <a:r>
              <a:rPr lang="en-GB" dirty="0" smtClean="0"/>
              <a:t>Regulatory Cooperation Body (RCB)  </a:t>
            </a:r>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20</a:t>
            </a:fld>
            <a:endParaRPr lang="en-US" altLang="de-DE"/>
          </a:p>
        </p:txBody>
      </p:sp>
    </p:spTree>
    <p:extLst>
      <p:ext uri="{BB962C8B-B14F-4D97-AF65-F5344CB8AC3E}">
        <p14:creationId xmlns:p14="http://schemas.microsoft.com/office/powerpoint/2010/main" val="1289506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of Regulatory Cooperation 2015 </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21</a:t>
            </a:fld>
            <a:endParaRPr lang="en-US" altLang="de-DE"/>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1916832"/>
            <a:ext cx="8029575" cy="4176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9998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Draft 21.3.2016</a:t>
            </a:r>
            <a:endParaRPr lang="en-GB" dirty="0"/>
          </a:p>
        </p:txBody>
      </p:sp>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22</a:t>
            </a:fld>
            <a:endParaRPr lang="en-US" altLang="de-DE"/>
          </a:p>
        </p:txBody>
      </p:sp>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321989"/>
            <a:ext cx="7488833" cy="341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3445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Art 5x Specific activities promoting regulatory compatibility (21.3.2016)</a:t>
            </a:r>
            <a:endParaRPr lang="en-GB" sz="3600" dirty="0"/>
          </a:p>
        </p:txBody>
      </p:sp>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23</a:t>
            </a:fld>
            <a:endParaRPr lang="en-US" altLang="de-DE"/>
          </a:p>
        </p:txBody>
      </p:sp>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125842"/>
            <a:ext cx="8136904" cy="336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028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24</a:t>
            </a:fld>
            <a:endParaRPr lang="en-US" altLang="de-DE"/>
          </a:p>
        </p:txBody>
      </p:sp>
      <p:pic>
        <p:nvPicPr>
          <p:cNvPr id="430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764704"/>
            <a:ext cx="846659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61198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25</a:t>
            </a:fld>
            <a:endParaRPr lang="en-US" altLang="de-DE"/>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8190837" cy="3464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9298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26</a:t>
            </a:fld>
            <a:endParaRPr lang="en-US" altLang="de-DE"/>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8779571" cy="3942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9532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27</a:t>
            </a:fld>
            <a:endParaRPr lang="en-US" altLang="de-DE"/>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727" y="155390"/>
            <a:ext cx="7836673" cy="6702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895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Regulatory Practices (21.3.2016)</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28</a:t>
            </a:fld>
            <a:endParaRPr lang="en-US" altLang="de-DE"/>
          </a:p>
        </p:txBody>
      </p:sp>
      <p:pic>
        <p:nvPicPr>
          <p:cNvPr id="471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2159720"/>
            <a:ext cx="7772400" cy="3757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770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29</a:t>
            </a:fld>
            <a:endParaRPr lang="en-US" altLang="de-DE"/>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178" y="1988840"/>
            <a:ext cx="8313362" cy="36480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5724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Comprehensive Coverage: 21</a:t>
            </a:r>
            <a:r>
              <a:rPr lang="en-GB" baseline="30000" dirty="0" smtClean="0"/>
              <a:t>st</a:t>
            </a:r>
            <a:r>
              <a:rPr lang="en-GB" dirty="0" smtClean="0"/>
              <a:t> Century Gold Standards </a:t>
            </a:r>
            <a:endParaRPr lang="en-GB" dirty="0"/>
          </a:p>
        </p:txBody>
      </p:sp>
      <p:sp>
        <p:nvSpPr>
          <p:cNvPr id="3" name="Content Placeholder 2"/>
          <p:cNvSpPr>
            <a:spLocks noGrp="1"/>
          </p:cNvSpPr>
          <p:nvPr>
            <p:ph idx="1"/>
          </p:nvPr>
        </p:nvSpPr>
        <p:spPr/>
        <p:txBody>
          <a:bodyPr>
            <a:normAutofit lnSpcReduction="10000"/>
          </a:bodyPr>
          <a:lstStyle/>
          <a:p>
            <a:r>
              <a:rPr lang="en-GB" dirty="0" smtClean="0"/>
              <a:t>Market Access</a:t>
            </a:r>
          </a:p>
          <a:p>
            <a:pPr lvl="1"/>
            <a:r>
              <a:rPr lang="en-GB" dirty="0" smtClean="0"/>
              <a:t>Elimination of Tariffs, QRs  (peak tariffs and agricultural tariffs)</a:t>
            </a:r>
          </a:p>
          <a:p>
            <a:pPr lvl="1"/>
            <a:r>
              <a:rPr lang="en-GB" dirty="0" smtClean="0"/>
              <a:t>Services </a:t>
            </a:r>
          </a:p>
          <a:p>
            <a:pPr lvl="1"/>
            <a:r>
              <a:rPr lang="en-GB" dirty="0" smtClean="0"/>
              <a:t>Government Procurement (including Federate and MS levels)</a:t>
            </a:r>
          </a:p>
          <a:p>
            <a:r>
              <a:rPr lang="en-GB" dirty="0" smtClean="0"/>
              <a:t>Regulatory “Behind the Border” Issues</a:t>
            </a:r>
          </a:p>
          <a:p>
            <a:pPr lvl="1"/>
            <a:r>
              <a:rPr lang="en-GB" dirty="0" smtClean="0"/>
              <a:t>IPRs, competition, labour standards, environmental standards, energy, FDI </a:t>
            </a:r>
          </a:p>
          <a:p>
            <a:endParaRPr lang="en-GB" dirty="0" smtClean="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3</a:t>
            </a:fld>
            <a:endParaRPr lang="en-US" altLang="de-DE"/>
          </a:p>
        </p:txBody>
      </p:sp>
    </p:spTree>
    <p:extLst>
      <p:ext uri="{BB962C8B-B14F-4D97-AF65-F5344CB8AC3E}">
        <p14:creationId xmlns:p14="http://schemas.microsoft.com/office/powerpoint/2010/main" val="4251675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30</a:t>
            </a:fld>
            <a:endParaRPr lang="en-US" altLang="de-DE"/>
          </a:p>
        </p:txBody>
      </p:sp>
      <p:pic>
        <p:nvPicPr>
          <p:cNvPr id="491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34" y="908721"/>
            <a:ext cx="8506114" cy="5688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0160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31</a:t>
            </a:fld>
            <a:endParaRPr lang="en-US" altLang="de-DE"/>
          </a:p>
        </p:txBody>
      </p:sp>
      <p:pic>
        <p:nvPicPr>
          <p:cNvPr id="501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276605"/>
            <a:ext cx="8280920" cy="2304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9398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32</a:t>
            </a:fld>
            <a:endParaRPr lang="en-US" altLang="de-DE"/>
          </a:p>
        </p:txBody>
      </p:sp>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12" y="1124744"/>
            <a:ext cx="869090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5636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33</a:t>
            </a:fld>
            <a:endParaRPr lang="en-US" altLang="de-DE"/>
          </a:p>
        </p:txBody>
      </p:sp>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132857"/>
            <a:ext cx="8370481"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285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Domestic Concerns</a:t>
            </a:r>
            <a:endParaRPr lang="en-GB" dirty="0"/>
          </a:p>
        </p:txBody>
      </p:sp>
      <p:sp>
        <p:nvSpPr>
          <p:cNvPr id="3" name="Content Placeholder 2"/>
          <p:cNvSpPr>
            <a:spLocks noGrp="1"/>
          </p:cNvSpPr>
          <p:nvPr>
            <p:ph idx="1"/>
          </p:nvPr>
        </p:nvSpPr>
        <p:spPr/>
        <p:txBody>
          <a:bodyPr>
            <a:normAutofit fontScale="77500" lnSpcReduction="20000"/>
          </a:bodyPr>
          <a:lstStyle/>
          <a:p>
            <a:r>
              <a:rPr lang="en-US" dirty="0" smtClean="0"/>
              <a:t>“And let me be clear: the TTIP that the European Commission will negotiate and present for ratification will be an agreement that is good for citizens – good for growth and jobs here in Europe. It will be an agreement which strengthens Europe’s influence in the world, and which would help us protect our strict standards. The European Commission would never even consider an agreement which would lower our standards or limit our governments' right to regulate. Neither would EU Member States, nor the European Parliament”, said Cecilia </a:t>
            </a:r>
            <a:r>
              <a:rPr lang="en-US" dirty="0"/>
              <a:t>Malmström. http://trade.ec.europa.eu/doclib/press/index.cfm?id=1234</a:t>
            </a:r>
            <a:endParaRPr lang="en-US" dirty="0" smtClean="0"/>
          </a:p>
          <a:p>
            <a:endParaRPr lang="en-US" dirty="0" smtClean="0"/>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dirty="0"/>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34</a:t>
            </a:fld>
            <a:endParaRPr lang="en-US" altLang="de-DE"/>
          </a:p>
        </p:txBody>
      </p:sp>
    </p:spTree>
    <p:extLst>
      <p:ext uri="{BB962C8B-B14F-4D97-AF65-F5344CB8AC3E}">
        <p14:creationId xmlns:p14="http://schemas.microsoft.com/office/powerpoint/2010/main" val="34173790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Assuring Objectives on TBTs</a:t>
            </a:r>
            <a:br>
              <a:rPr lang="en-GB" dirty="0" smtClean="0"/>
            </a:br>
            <a:r>
              <a:rPr lang="en-GB" sz="2400" dirty="0" smtClean="0"/>
              <a:t>(</a:t>
            </a:r>
            <a:r>
              <a:rPr lang="en-GB" sz="2400" dirty="0" err="1" smtClean="0"/>
              <a:t>Malström</a:t>
            </a:r>
            <a:r>
              <a:rPr lang="en-GB" sz="2400" dirty="0" smtClean="0"/>
              <a:t> letter to ORGALIME 27.5.16 (Inside US Trade):</a:t>
            </a:r>
            <a:r>
              <a:rPr lang="en-GB" dirty="0" smtClean="0"/>
              <a:t>   </a:t>
            </a:r>
            <a:endParaRPr lang="en-GB" dirty="0"/>
          </a:p>
        </p:txBody>
      </p:sp>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
        <p:nvSpPr>
          <p:cNvPr id="4" name="Slide Number Placeholder 3"/>
          <p:cNvSpPr>
            <a:spLocks noGrp="1"/>
          </p:cNvSpPr>
          <p:nvPr>
            <p:ph type="sldNum" sz="quarter" idx="12"/>
          </p:nvPr>
        </p:nvSpPr>
        <p:spPr/>
        <p:txBody>
          <a:bodyPr/>
          <a:lstStyle/>
          <a:p>
            <a:fld id="{78A7611B-D86D-43FB-B079-70B2E39D7105}" type="slidenum">
              <a:rPr lang="en-US" altLang="de-DE" smtClean="0"/>
              <a:pPr/>
              <a:t>35</a:t>
            </a:fld>
            <a:endParaRPr lang="en-US" altLang="de-DE"/>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204864"/>
            <a:ext cx="8659449" cy="2826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7593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609600"/>
            <a:ext cx="7772400" cy="1739280"/>
          </a:xfrm>
        </p:spPr>
        <p:txBody>
          <a:bodyPr>
            <a:normAutofit/>
          </a:bodyPr>
          <a:lstStyle/>
          <a:p>
            <a:r>
              <a:rPr lang="en-GB" dirty="0" smtClean="0"/>
              <a:t>Assuring Objectives on GRP </a:t>
            </a:r>
            <a:br>
              <a:rPr lang="en-GB" dirty="0" smtClean="0"/>
            </a:br>
            <a:r>
              <a:rPr lang="en-GB" sz="3100" dirty="0" smtClean="0"/>
              <a:t>(Letter </a:t>
            </a:r>
            <a:r>
              <a:rPr lang="en-GB" sz="3100" dirty="0" err="1" smtClean="0"/>
              <a:t>Malström</a:t>
            </a:r>
            <a:r>
              <a:rPr lang="en-GB" sz="3100" dirty="0" smtClean="0"/>
              <a:t> to Health and Environment Alliance, 27.5.16 (Inside US Trade)</a:t>
            </a:r>
            <a:endParaRPr lang="en-GB" sz="3100" dirty="0"/>
          </a:p>
        </p:txBody>
      </p:sp>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36</a:t>
            </a:fld>
            <a:endParaRPr lang="en-US" altLang="de-DE"/>
          </a:p>
        </p:txBody>
      </p:sp>
      <p:pic>
        <p:nvPicPr>
          <p:cNvPr id="54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539020"/>
            <a:ext cx="8208912" cy="3050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485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Atlantic Differences </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“The key </a:t>
            </a:r>
            <a:r>
              <a:rPr lang="en-US" dirty="0" smtClean="0"/>
              <a:t>difference </a:t>
            </a:r>
            <a:r>
              <a:rPr lang="en-US" dirty="0"/>
              <a:t>however is that while keeping away from regulatory harmonization, the North </a:t>
            </a:r>
            <a:r>
              <a:rPr lang="en-US" dirty="0" smtClean="0"/>
              <a:t>American approach </a:t>
            </a:r>
            <a:r>
              <a:rPr lang="en-US" dirty="0"/>
              <a:t>continues to be driven by a specific perception about the regulatory and standardization </a:t>
            </a:r>
            <a:r>
              <a:rPr lang="en-US" dirty="0" smtClean="0"/>
              <a:t>role of </a:t>
            </a:r>
            <a:r>
              <a:rPr lang="en-US" dirty="0"/>
              <a:t>government that is markedly different from that of the EU (not least on such issues </a:t>
            </a:r>
            <a:r>
              <a:rPr lang="en-US" dirty="0" smtClean="0"/>
              <a:t>where differences </a:t>
            </a:r>
            <a:r>
              <a:rPr lang="en-US" dirty="0"/>
              <a:t>in regulatory culture stem from approaches to scientific risk determination), a point </a:t>
            </a:r>
            <a:r>
              <a:rPr lang="en-US" dirty="0" smtClean="0"/>
              <a:t>which will </a:t>
            </a:r>
            <a:r>
              <a:rPr lang="en-US" dirty="0"/>
              <a:t>inevitably leave an imprint on the CETA </a:t>
            </a:r>
            <a:r>
              <a:rPr lang="en-US" dirty="0" smtClean="0"/>
              <a:t>negotiations.” (</a:t>
            </a:r>
            <a:r>
              <a:rPr lang="en-US" dirty="0" err="1" smtClean="0"/>
              <a:t>Kristic</a:t>
            </a:r>
            <a:r>
              <a:rPr lang="en-US" dirty="0" smtClean="0"/>
              <a:t> at 6).</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dirty="0"/>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37</a:t>
            </a:fld>
            <a:endParaRPr lang="en-US" altLang="de-DE"/>
          </a:p>
        </p:txBody>
      </p:sp>
    </p:spTree>
    <p:extLst>
      <p:ext uri="{BB962C8B-B14F-4D97-AF65-F5344CB8AC3E}">
        <p14:creationId xmlns:p14="http://schemas.microsoft.com/office/powerpoint/2010/main" val="103320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State of Play 2015</a:t>
            </a:r>
            <a:endParaRPr lang="en-GB" dirty="0"/>
          </a:p>
        </p:txBody>
      </p:sp>
      <p:sp>
        <p:nvSpPr>
          <p:cNvPr id="3" name="Content Placeholder 2"/>
          <p:cNvSpPr>
            <a:spLocks noGrp="1"/>
          </p:cNvSpPr>
          <p:nvPr>
            <p:ph idx="1"/>
          </p:nvPr>
        </p:nvSpPr>
        <p:spPr/>
        <p:txBody>
          <a:bodyPr>
            <a:normAutofit fontScale="92500" lnSpcReduction="20000"/>
          </a:bodyPr>
          <a:lstStyle/>
          <a:p>
            <a:r>
              <a:rPr lang="en-US" dirty="0" smtClean="0"/>
              <a:t>“Two </a:t>
            </a:r>
            <a:r>
              <a:rPr lang="en-US" dirty="0"/>
              <a:t>years and nine rounds of negotiation later, TTIP’s regulatory component is one of </a:t>
            </a:r>
            <a:r>
              <a:rPr lang="en-US" dirty="0" smtClean="0"/>
              <a:t>the more </a:t>
            </a:r>
            <a:r>
              <a:rPr lang="en-US" dirty="0"/>
              <a:t>contentious parts of the agreement, both because of persistent differences in </a:t>
            </a:r>
            <a:r>
              <a:rPr lang="en-US" dirty="0" smtClean="0"/>
              <a:t>emphasis between </a:t>
            </a:r>
            <a:r>
              <a:rPr lang="en-US" dirty="0"/>
              <a:t>the negotiators, and because of concerns that regulatory cooperation could lead to </a:t>
            </a:r>
            <a:r>
              <a:rPr lang="en-US" dirty="0" smtClean="0"/>
              <a:t>a lowering </a:t>
            </a:r>
            <a:r>
              <a:rPr lang="en-US" dirty="0"/>
              <a:t>– or, for that matter, an unjustified raising – of consumer, worker, prudential, </a:t>
            </a:r>
            <a:r>
              <a:rPr lang="en-US" dirty="0" smtClean="0"/>
              <a:t>and </a:t>
            </a:r>
            <a:r>
              <a:rPr lang="en-GB" dirty="0" smtClean="0"/>
              <a:t>environmental </a:t>
            </a:r>
            <a:r>
              <a:rPr lang="en-GB" dirty="0"/>
              <a:t>standards</a:t>
            </a:r>
            <a:r>
              <a:rPr lang="en-GB" dirty="0" smtClean="0"/>
              <a:t>.”</a:t>
            </a:r>
          </a:p>
          <a:p>
            <a:r>
              <a:rPr lang="en-GB" dirty="0" smtClean="0"/>
              <a:t>Chase and </a:t>
            </a:r>
            <a:r>
              <a:rPr lang="en-GB" dirty="0" err="1" smtClean="0"/>
              <a:t>Pelkman</a:t>
            </a:r>
            <a:r>
              <a:rPr lang="en-GB" dirty="0" smtClean="0"/>
              <a:t> 2015 at 1</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38</a:t>
            </a:fld>
            <a:endParaRPr lang="en-US" altLang="de-DE"/>
          </a:p>
        </p:txBody>
      </p:sp>
    </p:spTree>
    <p:extLst>
      <p:ext uri="{BB962C8B-B14F-4D97-AF65-F5344CB8AC3E}">
        <p14:creationId xmlns:p14="http://schemas.microsoft.com/office/powerpoint/2010/main" val="2165640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Revised EU Regulatory Text Reflects Reforms, Falls Short Of U.S. Demands</a:t>
            </a:r>
            <a:br>
              <a:rPr lang="en-US" sz="4000" dirty="0"/>
            </a:br>
            <a:r>
              <a:rPr lang="en-US" sz="2700" dirty="0"/>
              <a:t>February 25, 2016 </a:t>
            </a:r>
            <a:r>
              <a:rPr lang="en-US" sz="2700" dirty="0" smtClean="0"/>
              <a:t>(Inside US Trade 25.2.2016):</a:t>
            </a:r>
            <a:endParaRPr lang="en-GB" sz="2700" dirty="0"/>
          </a:p>
        </p:txBody>
      </p:sp>
      <p:sp>
        <p:nvSpPr>
          <p:cNvPr id="3" name="Date Placeholder 2"/>
          <p:cNvSpPr>
            <a:spLocks noGrp="1"/>
          </p:cNvSpPr>
          <p:nvPr>
            <p:ph type="dt" sz="half" idx="10"/>
          </p:nvPr>
        </p:nvSpPr>
        <p:spPr/>
        <p:txBody>
          <a:bodyPr/>
          <a:lstStyle/>
          <a:p>
            <a:r>
              <a:rPr lang="de-DE" altLang="de-DE" smtClean="0"/>
              <a:t>17.6.2016</a:t>
            </a:r>
            <a:endParaRPr lang="en-US" altLang="de-DE"/>
          </a:p>
        </p:txBody>
      </p:sp>
      <p:sp>
        <p:nvSpPr>
          <p:cNvPr id="4" name="Footer Placeholder 3"/>
          <p:cNvSpPr>
            <a:spLocks noGrp="1"/>
          </p:cNvSpPr>
          <p:nvPr>
            <p:ph type="ftr" sz="quarter" idx="11"/>
          </p:nvPr>
        </p:nvSpPr>
        <p:spPr/>
        <p:txBody>
          <a:bodyPr/>
          <a:lstStyle/>
          <a:p>
            <a:r>
              <a:rPr lang="en-US" altLang="de-DE" smtClean="0"/>
              <a:t>World Trade Institute Berne</a:t>
            </a:r>
            <a:endParaRPr lang="en-US" altLang="de-DE"/>
          </a:p>
        </p:txBody>
      </p:sp>
      <p:sp>
        <p:nvSpPr>
          <p:cNvPr id="5" name="Slide Number Placeholder 4"/>
          <p:cNvSpPr>
            <a:spLocks noGrp="1"/>
          </p:cNvSpPr>
          <p:nvPr>
            <p:ph type="sldNum" sz="quarter" idx="12"/>
          </p:nvPr>
        </p:nvSpPr>
        <p:spPr/>
        <p:txBody>
          <a:bodyPr/>
          <a:lstStyle/>
          <a:p>
            <a:fld id="{001A874E-6E6D-46DB-9142-F321C17C7048}" type="slidenum">
              <a:rPr lang="en-US" altLang="de-DE" smtClean="0"/>
              <a:pPr/>
              <a:t>39</a:t>
            </a:fld>
            <a:endParaRPr lang="en-US" altLang="de-DE"/>
          </a:p>
        </p:txBody>
      </p:sp>
      <p:sp>
        <p:nvSpPr>
          <p:cNvPr id="7" name="Rectangle 6"/>
          <p:cNvSpPr/>
          <p:nvPr/>
        </p:nvSpPr>
        <p:spPr>
          <a:xfrm>
            <a:off x="395536" y="1916832"/>
            <a:ext cx="8208912" cy="3785652"/>
          </a:xfrm>
          <a:prstGeom prst="rect">
            <a:avLst/>
          </a:prstGeom>
        </p:spPr>
        <p:txBody>
          <a:bodyPr wrap="square">
            <a:spAutoFit/>
          </a:bodyPr>
          <a:lstStyle/>
          <a:p>
            <a:r>
              <a:rPr lang="en-US" dirty="0"/>
              <a:t> </a:t>
            </a:r>
          </a:p>
          <a:p>
            <a:endParaRPr lang="en-US" dirty="0"/>
          </a:p>
          <a:p>
            <a:r>
              <a:rPr lang="en-US" dirty="0" smtClean="0"/>
              <a:t>[But] </a:t>
            </a:r>
            <a:r>
              <a:rPr lang="en-US" dirty="0"/>
              <a:t>the agenda did not change the EU's practice with regard to draft regulations and directives, which requires only that the European Commission publish "road maps" in advance of proposing legislation explaining how it seeks to address policy issues, and seek public comments in response. The language in the new text allowing covered bodies to comply by publishing "consultation documents" would appear to fit with this EU process.</a:t>
            </a:r>
            <a:endParaRPr lang="en-GB" dirty="0"/>
          </a:p>
        </p:txBody>
      </p:sp>
    </p:spTree>
    <p:extLst>
      <p:ext uri="{BB962C8B-B14F-4D97-AF65-F5344CB8AC3E}">
        <p14:creationId xmlns:p14="http://schemas.microsoft.com/office/powerpoint/2010/main" val="1316198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Non-tariff Barriers </a:t>
            </a:r>
            <a:endParaRPr lang="en-GB" dirty="0"/>
          </a:p>
        </p:txBody>
      </p:sp>
      <p:sp>
        <p:nvSpPr>
          <p:cNvPr id="3" name="Content Placeholder 2"/>
          <p:cNvSpPr>
            <a:spLocks noGrp="1"/>
          </p:cNvSpPr>
          <p:nvPr>
            <p:ph idx="1"/>
          </p:nvPr>
        </p:nvSpPr>
        <p:spPr/>
        <p:txBody>
          <a:bodyPr/>
          <a:lstStyle/>
          <a:p>
            <a:r>
              <a:rPr lang="en-GB" dirty="0" smtClean="0"/>
              <a:t> Divergence of law creates obstacles to international trade due to </a:t>
            </a:r>
          </a:p>
          <a:p>
            <a:pPr lvl="1"/>
            <a:r>
              <a:rPr lang="en-GB" dirty="0" smtClean="0"/>
              <a:t>Cultural differences in assessing and managing risks (perceptions and values) </a:t>
            </a:r>
          </a:p>
          <a:p>
            <a:pPr lvl="2"/>
            <a:r>
              <a:rPr lang="en-GB" dirty="0" smtClean="0"/>
              <a:t>Example: EC-Hormones </a:t>
            </a:r>
          </a:p>
          <a:p>
            <a:pPr lvl="1"/>
            <a:r>
              <a:rPr lang="en-GB" dirty="0" smtClean="0"/>
              <a:t>Different regulatory methods, procedures  and traditions</a:t>
            </a:r>
          </a:p>
          <a:p>
            <a:pPr lvl="2"/>
            <a:r>
              <a:rPr lang="en-GB" dirty="0" smtClean="0"/>
              <a:t>Example: Fuel efficiency standards </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a:t>
            </a:fld>
            <a:endParaRPr lang="en-US" altLang="de-DE"/>
          </a:p>
        </p:txBody>
      </p:sp>
    </p:spTree>
    <p:extLst>
      <p:ext uri="{BB962C8B-B14F-4D97-AF65-F5344CB8AC3E}">
        <p14:creationId xmlns:p14="http://schemas.microsoft.com/office/powerpoint/2010/main" val="356735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Different Regulatory Traditions</a:t>
            </a:r>
            <a:endParaRPr lang="en-GB" dirty="0"/>
          </a:p>
        </p:txBody>
      </p:sp>
      <p:sp>
        <p:nvSpPr>
          <p:cNvPr id="7" name="Content Placeholder 6"/>
          <p:cNvSpPr>
            <a:spLocks noGrp="1"/>
          </p:cNvSpPr>
          <p:nvPr>
            <p:ph sz="half" idx="1"/>
          </p:nvPr>
        </p:nvSpPr>
        <p:spPr>
          <a:solidFill>
            <a:srgbClr val="00B0F0"/>
          </a:solidFill>
        </p:spPr>
        <p:txBody>
          <a:bodyPr/>
          <a:lstStyle/>
          <a:p>
            <a:r>
              <a:rPr lang="en-GB" dirty="0" smtClean="0"/>
              <a:t>US </a:t>
            </a:r>
          </a:p>
          <a:p>
            <a:r>
              <a:rPr lang="en-GB" dirty="0" smtClean="0"/>
              <a:t>Product liability and precautionary approach </a:t>
            </a:r>
          </a:p>
          <a:p>
            <a:r>
              <a:rPr lang="en-GB" dirty="0" smtClean="0"/>
              <a:t>Federal Government enforcement of Standards </a:t>
            </a:r>
          </a:p>
        </p:txBody>
      </p:sp>
      <p:sp>
        <p:nvSpPr>
          <p:cNvPr id="8" name="Content Placeholder 7"/>
          <p:cNvSpPr>
            <a:spLocks noGrp="1"/>
          </p:cNvSpPr>
          <p:nvPr>
            <p:ph sz="half" idx="2"/>
          </p:nvPr>
        </p:nvSpPr>
        <p:spPr>
          <a:solidFill>
            <a:schemeClr val="bg1">
              <a:lumMod val="75000"/>
            </a:schemeClr>
          </a:solidFill>
        </p:spPr>
        <p:txBody>
          <a:bodyPr>
            <a:normAutofit fontScale="92500"/>
          </a:bodyPr>
          <a:lstStyle/>
          <a:p>
            <a:r>
              <a:rPr lang="en-GB" dirty="0" smtClean="0"/>
              <a:t>EU </a:t>
            </a:r>
          </a:p>
          <a:p>
            <a:r>
              <a:rPr lang="en-GB" dirty="0"/>
              <a:t>Precautionary Principle and strict </a:t>
            </a:r>
            <a:r>
              <a:rPr lang="en-GB" dirty="0" err="1" smtClean="0"/>
              <a:t>liablity</a:t>
            </a:r>
            <a:r>
              <a:rPr lang="en-GB" dirty="0" smtClean="0"/>
              <a:t> </a:t>
            </a:r>
            <a:endParaRPr lang="en-GB" dirty="0"/>
          </a:p>
          <a:p>
            <a:r>
              <a:rPr lang="en-GB" dirty="0" smtClean="0"/>
              <a:t>New Approach 1984 and delegation to private sector regulation</a:t>
            </a:r>
          </a:p>
          <a:p>
            <a:r>
              <a:rPr lang="en-GB" dirty="0" smtClean="0"/>
              <a:t>Decentralised  enforcement </a:t>
            </a:r>
          </a:p>
          <a:p>
            <a:pPr marL="0" indent="0">
              <a:buNone/>
            </a:pP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40</a:t>
            </a:fld>
            <a:endParaRPr lang="en-US" altLang="de-DE"/>
          </a:p>
        </p:txBody>
      </p:sp>
    </p:spTree>
    <p:extLst>
      <p:ext uri="{BB962C8B-B14F-4D97-AF65-F5344CB8AC3E}">
        <p14:creationId xmlns:p14="http://schemas.microsoft.com/office/powerpoint/2010/main" val="75726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 Experience</a:t>
            </a:r>
            <a:endParaRPr lang="en-GB" dirty="0"/>
          </a:p>
        </p:txBody>
      </p:sp>
      <p:sp>
        <p:nvSpPr>
          <p:cNvPr id="3" name="Content Placeholder 2"/>
          <p:cNvSpPr>
            <a:spLocks noGrp="1"/>
          </p:cNvSpPr>
          <p:nvPr>
            <p:ph idx="1"/>
          </p:nvPr>
        </p:nvSpPr>
        <p:spPr/>
        <p:txBody>
          <a:bodyPr>
            <a:normAutofit fontScale="62500" lnSpcReduction="20000"/>
          </a:bodyPr>
          <a:lstStyle/>
          <a:p>
            <a:r>
              <a:rPr lang="en-US" dirty="0"/>
              <a:t>In electrical goods safety, the third sector which failed (the MRA was suspended by the EU </a:t>
            </a:r>
            <a:r>
              <a:rPr lang="en-US" dirty="0" smtClean="0"/>
              <a:t>in 2003</a:t>
            </a:r>
            <a:r>
              <a:rPr lang="en-US" dirty="0"/>
              <a:t>), the EU attempted in 2008 to convince OSHA (the US regulator for occupational health </a:t>
            </a:r>
            <a:r>
              <a:rPr lang="en-US" dirty="0" smtClean="0"/>
              <a:t>and safety</a:t>
            </a:r>
            <a:r>
              <a:rPr lang="en-US" dirty="0"/>
              <a:t>, including electric goods and machinery used in the workplace) to accept </a:t>
            </a:r>
            <a:r>
              <a:rPr lang="en-US" dirty="0" err="1"/>
              <a:t>SDoCs</a:t>
            </a:r>
            <a:r>
              <a:rPr lang="en-US" dirty="0"/>
              <a:t> from </a:t>
            </a:r>
            <a:r>
              <a:rPr lang="en-US" dirty="0" smtClean="0"/>
              <a:t>EU producers</a:t>
            </a:r>
            <a:r>
              <a:rPr lang="en-US" dirty="0"/>
              <a:t>. </a:t>
            </a:r>
            <a:r>
              <a:rPr lang="en-US" dirty="0" err="1"/>
              <a:t>SDoCs</a:t>
            </a:r>
            <a:r>
              <a:rPr lang="en-US" dirty="0"/>
              <a:t> are a form of self-certification customary in the EU ‘New Approach’ </a:t>
            </a:r>
            <a:r>
              <a:rPr lang="en-US" dirty="0" smtClean="0"/>
              <a:t>to reducing </a:t>
            </a:r>
            <a:r>
              <a:rPr lang="en-US" dirty="0"/>
              <a:t>regulatory barriers in the single market. After a two-year investigation, </a:t>
            </a:r>
            <a:r>
              <a:rPr lang="en-US" dirty="0" smtClean="0"/>
              <a:t>OSHA concluded </a:t>
            </a:r>
            <a:r>
              <a:rPr lang="en-US" dirty="0"/>
              <a:t>that the empirical evidence about equivalent or better risk reduction in the EU </a:t>
            </a:r>
            <a:r>
              <a:rPr lang="en-US" dirty="0" smtClean="0"/>
              <a:t>was insufficiently </a:t>
            </a:r>
            <a:r>
              <a:rPr lang="en-US" dirty="0"/>
              <a:t>convincing. This experience underscores that regulators will only enter </a:t>
            </a:r>
            <a:r>
              <a:rPr lang="en-US" dirty="0" smtClean="0"/>
              <a:t>into agreements </a:t>
            </a:r>
            <a:r>
              <a:rPr lang="en-US" dirty="0"/>
              <a:t>with their counterparts where hard evidence exists that both the rules and </a:t>
            </a:r>
            <a:r>
              <a:rPr lang="en-US" dirty="0" smtClean="0"/>
              <a:t>the enforcement </a:t>
            </a:r>
            <a:r>
              <a:rPr lang="en-US" dirty="0"/>
              <a:t>of those rules demonstrate that the counterpart’s approach delivers </a:t>
            </a:r>
            <a:r>
              <a:rPr lang="en-US" dirty="0" smtClean="0"/>
              <a:t>similar regulatory outcomes</a:t>
            </a:r>
            <a:r>
              <a:rPr lang="en-US" dirty="0"/>
              <a:t>. </a:t>
            </a:r>
            <a:endParaRPr lang="en-US" dirty="0" smtClean="0"/>
          </a:p>
          <a:p>
            <a:r>
              <a:rPr lang="en-US" dirty="0" smtClean="0"/>
              <a:t>Chase and </a:t>
            </a:r>
            <a:r>
              <a:rPr lang="en-US" dirty="0" err="1" smtClean="0"/>
              <a:t>Pelkmans</a:t>
            </a:r>
            <a:r>
              <a:rPr lang="en-US" dirty="0" smtClean="0"/>
              <a:t> at 7.  </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41</a:t>
            </a:fld>
            <a:endParaRPr lang="en-US" altLang="de-DE"/>
          </a:p>
        </p:txBody>
      </p:sp>
    </p:spTree>
    <p:extLst>
      <p:ext uri="{BB962C8B-B14F-4D97-AF65-F5344CB8AC3E}">
        <p14:creationId xmlns:p14="http://schemas.microsoft.com/office/powerpoint/2010/main" val="86697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Constitutional Law Challenges</a:t>
            </a:r>
            <a:endParaRPr lang="en-GB" dirty="0"/>
          </a:p>
        </p:txBody>
      </p:sp>
      <p:sp>
        <p:nvSpPr>
          <p:cNvPr id="3" name="Content Placeholder 2"/>
          <p:cNvSpPr>
            <a:spLocks noGrp="1"/>
          </p:cNvSpPr>
          <p:nvPr>
            <p:ph idx="1"/>
          </p:nvPr>
        </p:nvSpPr>
        <p:spPr/>
        <p:txBody>
          <a:bodyPr>
            <a:normAutofit/>
          </a:bodyPr>
          <a:lstStyle/>
          <a:p>
            <a:r>
              <a:rPr lang="en-GB" dirty="0" smtClean="0"/>
              <a:t>In behind the border and legislative issues, how to </a:t>
            </a:r>
            <a:r>
              <a:rPr lang="en-GB" dirty="0" smtClean="0"/>
              <a:t>include the public and legislators </a:t>
            </a:r>
            <a:r>
              <a:rPr lang="en-GB" dirty="0" smtClean="0"/>
              <a:t>in the process of convergence </a:t>
            </a:r>
          </a:p>
          <a:p>
            <a:r>
              <a:rPr lang="en-GB" dirty="0" smtClean="0"/>
              <a:t>Specialized national agencies responsible for enforcement </a:t>
            </a:r>
          </a:p>
          <a:p>
            <a:r>
              <a:rPr lang="en-GB" dirty="0" smtClean="0"/>
              <a:t>European Parliament </a:t>
            </a:r>
          </a:p>
          <a:p>
            <a:r>
              <a:rPr lang="en-GB" dirty="0" smtClean="0"/>
              <a:t>National Parliaments </a:t>
            </a:r>
          </a:p>
          <a:p>
            <a:endParaRPr lang="en-GB" dirty="0" smtClean="0"/>
          </a:p>
          <a:p>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42</a:t>
            </a:fld>
            <a:endParaRPr lang="en-US" altLang="de-DE"/>
          </a:p>
        </p:txBody>
      </p:sp>
    </p:spTree>
    <p:extLst>
      <p:ext uri="{BB962C8B-B14F-4D97-AF65-F5344CB8AC3E}">
        <p14:creationId xmlns:p14="http://schemas.microsoft.com/office/powerpoint/2010/main" val="3418517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Curb your Enthusiasm</a:t>
            </a:r>
            <a:endParaRPr lang="en-GB" dirty="0"/>
          </a:p>
        </p:txBody>
      </p:sp>
      <p:sp>
        <p:nvSpPr>
          <p:cNvPr id="3" name="Content Placeholder 2"/>
          <p:cNvSpPr>
            <a:spLocks noGrp="1"/>
          </p:cNvSpPr>
          <p:nvPr>
            <p:ph idx="1"/>
          </p:nvPr>
        </p:nvSpPr>
        <p:spPr/>
        <p:txBody>
          <a:bodyPr/>
          <a:lstStyle/>
          <a:p>
            <a:r>
              <a:rPr lang="en-GB" dirty="0" smtClean="0"/>
              <a:t>Impact of VW scandal on NOX emissions exceeding standards up to 40 times? </a:t>
            </a:r>
          </a:p>
          <a:p>
            <a:r>
              <a:rPr lang="en-GB" dirty="0" smtClean="0"/>
              <a:t>Impact of Safe Haven Ruling of the European Court of Justice? </a:t>
            </a:r>
          </a:p>
          <a:p>
            <a:r>
              <a:rPr lang="en-GB" dirty="0" smtClean="0"/>
              <a:t>Impact of geopolitical differences in particular relating to national security and defence? Impact of November 13, 2015?</a:t>
            </a:r>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43</a:t>
            </a:fld>
            <a:endParaRPr lang="en-US" altLang="de-DE"/>
          </a:p>
        </p:txBody>
      </p:sp>
    </p:spTree>
    <p:extLst>
      <p:ext uri="{BB962C8B-B14F-4D97-AF65-F5344CB8AC3E}">
        <p14:creationId xmlns:p14="http://schemas.microsoft.com/office/powerpoint/2010/main" val="296278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p:txBody>
          <a:bodyPr>
            <a:normAutofit fontScale="85000" lnSpcReduction="10000"/>
          </a:bodyPr>
          <a:lstStyle/>
          <a:p>
            <a:r>
              <a:rPr lang="en-GB" dirty="0" smtClean="0"/>
              <a:t>WTO plus mainly in the field of procedures and institutional arrangements</a:t>
            </a:r>
          </a:p>
          <a:p>
            <a:r>
              <a:rPr lang="en-GB" dirty="0" smtClean="0"/>
              <a:t>Regulatory cooperation and convergence likely to be long term process, requiring building of mutual trust and overcoming institutional bias in defence of domestic regulatory powers </a:t>
            </a:r>
          </a:p>
          <a:p>
            <a:r>
              <a:rPr lang="en-GB" dirty="0" smtClean="0"/>
              <a:t>Sectorial approach with converging industry interests most likely </a:t>
            </a:r>
          </a:p>
          <a:p>
            <a:r>
              <a:rPr lang="en-GB" dirty="0" smtClean="0"/>
              <a:t>Main challenges in integrating national law-makers and civil society in the process of global law making</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44</a:t>
            </a:fld>
            <a:endParaRPr lang="en-US" altLang="de-DE"/>
          </a:p>
        </p:txBody>
      </p:sp>
    </p:spTree>
    <p:extLst>
      <p:ext uri="{BB962C8B-B14F-4D97-AF65-F5344CB8AC3E}">
        <p14:creationId xmlns:p14="http://schemas.microsoft.com/office/powerpoint/2010/main" val="53521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de-DE" sz="3200" dirty="0"/>
              <a:t>Thank you for your attention</a:t>
            </a:r>
            <a:endParaRPr lang="en-GB" sz="3200" dirty="0"/>
          </a:p>
        </p:txBody>
      </p:sp>
      <p:sp>
        <p:nvSpPr>
          <p:cNvPr id="3" name="Content Placeholder 2"/>
          <p:cNvSpPr>
            <a:spLocks noGrp="1"/>
          </p:cNvSpPr>
          <p:nvPr>
            <p:ph idx="1"/>
          </p:nvPr>
        </p:nvSpPr>
        <p:spPr/>
        <p:txBody>
          <a:bodyPr>
            <a:normAutofit fontScale="85000" lnSpcReduction="10000"/>
          </a:bodyPr>
          <a:lstStyle/>
          <a:p>
            <a:endParaRPr lang="en-GB" sz="2000" dirty="0" smtClean="0"/>
          </a:p>
          <a:p>
            <a:pPr algn="ctr"/>
            <a:r>
              <a:rPr lang="en-GB" sz="2000" dirty="0" smtClean="0">
                <a:hlinkClick r:id="rId3"/>
              </a:rPr>
              <a:t>thomas.cottier@wti.org</a:t>
            </a:r>
            <a:r>
              <a:rPr lang="en-GB" sz="2000" dirty="0" smtClean="0"/>
              <a:t> </a:t>
            </a:r>
          </a:p>
          <a:p>
            <a:pPr algn="ctr"/>
            <a:endParaRPr lang="en-GB" sz="2000" dirty="0" smtClean="0"/>
          </a:p>
          <a:p>
            <a:r>
              <a:rPr lang="en-GB" sz="2000" dirty="0" err="1" smtClean="0"/>
              <a:t>Stanko</a:t>
            </a:r>
            <a:r>
              <a:rPr lang="en-GB" sz="2000" dirty="0" smtClean="0"/>
              <a:t> S. </a:t>
            </a:r>
            <a:r>
              <a:rPr lang="en-GB" sz="2000" dirty="0" err="1" smtClean="0"/>
              <a:t>Krstic</a:t>
            </a:r>
            <a:r>
              <a:rPr lang="en-GB" sz="2000" dirty="0" smtClean="0"/>
              <a:t>,  </a:t>
            </a:r>
            <a:r>
              <a:rPr lang="en-US" sz="2000" dirty="0" smtClean="0"/>
              <a:t>Regulatory </a:t>
            </a:r>
            <a:r>
              <a:rPr lang="en-US" sz="2000" dirty="0"/>
              <a:t>cooperation to remove non-tariff barriers to trade in products: key challenges </a:t>
            </a:r>
            <a:r>
              <a:rPr lang="en-US" sz="2000" dirty="0" smtClean="0"/>
              <a:t>and opportunities </a:t>
            </a:r>
            <a:r>
              <a:rPr lang="en-US" sz="2000" dirty="0"/>
              <a:t>for the Canada-EU </a:t>
            </a:r>
            <a:r>
              <a:rPr lang="en-US" sz="2000" dirty="0" smtClean="0"/>
              <a:t> comprehensive </a:t>
            </a:r>
            <a:r>
              <a:rPr lang="en-US" sz="2000" dirty="0"/>
              <a:t>Trade Agreement (CETA</a:t>
            </a:r>
            <a:r>
              <a:rPr lang="en-US" sz="2000" dirty="0" smtClean="0"/>
              <a:t>)</a:t>
            </a:r>
            <a:r>
              <a:rPr lang="en-GB" sz="2000" dirty="0"/>
              <a:t> http://ssrn.com/abstract=2025509</a:t>
            </a:r>
            <a:r>
              <a:rPr lang="en-US" sz="2000" dirty="0" smtClean="0"/>
              <a:t>, </a:t>
            </a:r>
            <a:endParaRPr lang="en-US" sz="2000" dirty="0"/>
          </a:p>
          <a:p>
            <a:r>
              <a:rPr lang="en-GB" sz="2000" dirty="0"/>
              <a:t>Peter Chase and Jacques </a:t>
            </a:r>
            <a:r>
              <a:rPr lang="en-GB" sz="2000" dirty="0" err="1" smtClean="0"/>
              <a:t>Pelkmans</a:t>
            </a:r>
            <a:r>
              <a:rPr lang="en-GB" sz="2000" dirty="0" smtClean="0"/>
              <a:t>,  This </a:t>
            </a:r>
            <a:r>
              <a:rPr lang="en-GB" sz="2000" dirty="0"/>
              <a:t>time it’s </a:t>
            </a:r>
            <a:r>
              <a:rPr lang="en-GB" sz="2000" dirty="0" smtClean="0"/>
              <a:t>different:</a:t>
            </a:r>
            <a:r>
              <a:rPr lang="en-US" sz="2000" dirty="0" smtClean="0"/>
              <a:t>Turbo-charging </a:t>
            </a:r>
            <a:r>
              <a:rPr lang="en-US" sz="2000" dirty="0"/>
              <a:t>regulatory cooperation in </a:t>
            </a:r>
            <a:r>
              <a:rPr lang="en-US" sz="2000" dirty="0" smtClean="0"/>
              <a:t>TTIP Paper </a:t>
            </a:r>
            <a:r>
              <a:rPr lang="en-US" sz="2000" dirty="0"/>
              <a:t>No. 7 in the CEPS-CTR project ‘TTIP in the </a:t>
            </a:r>
            <a:r>
              <a:rPr lang="en-US" sz="2000" dirty="0" smtClean="0"/>
              <a:t>Balance’ and </a:t>
            </a:r>
            <a:r>
              <a:rPr lang="en-US" sz="2000" dirty="0"/>
              <a:t>CEPS Special Report No. 110 / June </a:t>
            </a:r>
            <a:r>
              <a:rPr lang="en-US" sz="2000" dirty="0" smtClean="0"/>
              <a:t>2015</a:t>
            </a:r>
          </a:p>
          <a:p>
            <a:r>
              <a:rPr lang="en-US" sz="2000" dirty="0" smtClean="0"/>
              <a:t>Bernhard </a:t>
            </a:r>
            <a:r>
              <a:rPr lang="en-US" sz="2000" dirty="0" err="1" smtClean="0"/>
              <a:t>Hoekman</a:t>
            </a:r>
            <a:r>
              <a:rPr lang="en-US" sz="2000" dirty="0"/>
              <a:t>, Fostering Transatlantic </a:t>
            </a:r>
            <a:r>
              <a:rPr lang="en-US" sz="2000" dirty="0" smtClean="0"/>
              <a:t>Regulatory Cooperation </a:t>
            </a:r>
            <a:r>
              <a:rPr lang="en-US" sz="2000" dirty="0"/>
              <a:t>and Gradual </a:t>
            </a:r>
            <a:r>
              <a:rPr lang="en-US" sz="2000" dirty="0" smtClean="0"/>
              <a:t>Multilateralization, 18 Journal of International Economic Law 609-624 (2015) </a:t>
            </a:r>
          </a:p>
          <a:p>
            <a:r>
              <a:rPr lang="en-US" sz="2000" dirty="0" smtClean="0"/>
              <a:t>Thomas Cottier, The Common Law of International Trade and the Future of the World Trade Organization, 18 Journal of International Economic law 3-20 (2015).</a:t>
            </a:r>
            <a:endParaRPr lang="en-GB" sz="2000"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45</a:t>
            </a:fld>
            <a:endParaRPr lang="en-US" altLang="de-DE"/>
          </a:p>
        </p:txBody>
      </p:sp>
      <p:graphicFrame>
        <p:nvGraphicFramePr>
          <p:cNvPr id="7" name="Object 6"/>
          <p:cNvGraphicFramePr>
            <a:graphicFrameLocks noGrp="1" noChangeAspect="1"/>
          </p:cNvGraphicFramePr>
          <p:nvPr/>
        </p:nvGraphicFramePr>
        <p:xfrm>
          <a:off x="7162800" y="703263"/>
          <a:ext cx="1143000" cy="847725"/>
        </p:xfrm>
        <a:graphic>
          <a:graphicData uri="http://schemas.openxmlformats.org/presentationml/2006/ole">
            <mc:AlternateContent xmlns:mc="http://schemas.openxmlformats.org/markup-compatibility/2006">
              <mc:Choice xmlns:v="urn:schemas-microsoft-com:vml" Requires="v">
                <p:oleObj spid="_x0000_s26661" name="Grafik" r:id="rId4" imgW="1234568" imgH="905350" progId="Word.Picture.8">
                  <p:embed/>
                </p:oleObj>
              </mc:Choice>
              <mc:Fallback>
                <p:oleObj name="Grafik" r:id="rId4" imgW="1234568" imgH="905350" progId="Word.Picture.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703263"/>
                        <a:ext cx="1143000" cy="84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21040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99592" y="476250"/>
            <a:ext cx="7920880" cy="1008063"/>
          </a:xfrm>
        </p:spPr>
        <p:txBody>
          <a:bodyPr/>
          <a:lstStyle/>
          <a:p>
            <a:r>
              <a:rPr lang="en-US" altLang="de-DE" dirty="0" smtClean="0"/>
              <a:t>Adapters still needed … </a:t>
            </a:r>
          </a:p>
        </p:txBody>
      </p:sp>
      <p:sp>
        <p:nvSpPr>
          <p:cNvPr id="23555" name="Slide Number Placeholder 5"/>
          <p:cNvSpPr>
            <a:spLocks noGrp="1"/>
          </p:cNvSpPr>
          <p:nvPr>
            <p:ph type="sldNum" sz="quarter" idx="10"/>
          </p:nvPr>
        </p:nvSpPr>
        <p:spPr>
          <a:noFill/>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fld id="{4759A484-85AC-4A86-B6BC-D140843C74D0}" type="slidenum">
              <a:rPr lang="en-US" altLang="de-DE" sz="1200" smtClean="0">
                <a:solidFill>
                  <a:srgbClr val="333333"/>
                </a:solidFill>
                <a:latin typeface="Arial" pitchFamily="34" charset="0"/>
              </a:rPr>
              <a:pPr/>
              <a:t>5</a:t>
            </a:fld>
            <a:endParaRPr lang="en-US" altLang="de-DE" sz="1200" smtClean="0">
              <a:solidFill>
                <a:srgbClr val="333333"/>
              </a:solidFill>
              <a:latin typeface="Arial" pitchFamily="34" charset="0"/>
            </a:endParaRPr>
          </a:p>
        </p:txBody>
      </p:sp>
      <p:graphicFrame>
        <p:nvGraphicFramePr>
          <p:cNvPr id="23556" name="Object 4"/>
          <p:cNvGraphicFramePr>
            <a:graphicFrameLocks noChangeAspect="1"/>
          </p:cNvGraphicFramePr>
          <p:nvPr/>
        </p:nvGraphicFramePr>
        <p:xfrm>
          <a:off x="990600" y="1989138"/>
          <a:ext cx="7239000" cy="4076700"/>
        </p:xfrm>
        <a:graphic>
          <a:graphicData uri="http://schemas.openxmlformats.org/presentationml/2006/ole">
            <mc:AlternateContent xmlns:mc="http://schemas.openxmlformats.org/markup-compatibility/2006">
              <mc:Choice xmlns:v="urn:schemas-microsoft-com:vml" Requires="v">
                <p:oleObj spid="_x0000_s39960" name="Document" r:id="rId4" imgW="9421368" imgH="5356860" progId="Word.Document.8">
                  <p:embed/>
                </p:oleObj>
              </mc:Choice>
              <mc:Fallback>
                <p:oleObj name="Document" r:id="rId4" imgW="9421368" imgH="535686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989138"/>
                        <a:ext cx="7239000" cy="4076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Date Placeholder 1"/>
          <p:cNvSpPr>
            <a:spLocks noGrp="1"/>
          </p:cNvSpPr>
          <p:nvPr>
            <p:ph type="dt" sz="half" idx="10"/>
          </p:nvPr>
        </p:nvSpPr>
        <p:spPr/>
        <p:txBody>
          <a:bodyPr/>
          <a:lstStyle/>
          <a:p>
            <a:r>
              <a:rPr lang="de-DE" altLang="de-DE" smtClean="0"/>
              <a:t>17.6.2016</a:t>
            </a:r>
            <a:endParaRPr lang="en-US" altLang="de-DE"/>
          </a:p>
        </p:txBody>
      </p:sp>
      <p:sp>
        <p:nvSpPr>
          <p:cNvPr id="3" name="Footer Placeholder 2"/>
          <p:cNvSpPr>
            <a:spLocks noGrp="1"/>
          </p:cNvSpPr>
          <p:nvPr>
            <p:ph type="ftr" sz="quarter" idx="11"/>
          </p:nvPr>
        </p:nvSpPr>
        <p:spPr/>
        <p:txBody>
          <a:bodyPr/>
          <a:lstStyle/>
          <a:p>
            <a:r>
              <a:rPr lang="en-US" altLang="de-DE" smtClean="0"/>
              <a:t>World Trade Institute Berne</a:t>
            </a:r>
            <a:endParaRPr lang="en-US" altLang="de-DE"/>
          </a:p>
        </p:txBody>
      </p:sp>
    </p:spTree>
    <p:extLst>
      <p:ext uri="{BB962C8B-B14F-4D97-AF65-F5344CB8AC3E}">
        <p14:creationId xmlns:p14="http://schemas.microsoft.com/office/powerpoint/2010/main" val="151704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Interconnection and Harmonization of Standards</a:t>
            </a:r>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6</a:t>
            </a:fld>
            <a:endParaRPr lang="en-US" altLang="de-DE"/>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2132856"/>
            <a:ext cx="186522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786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GB"/>
          </a:p>
        </p:txBody>
      </p:sp>
      <p:sp>
        <p:nvSpPr>
          <p:cNvPr id="4" name="Date Placeholder 3"/>
          <p:cNvSpPr>
            <a:spLocks noGrp="1"/>
          </p:cNvSpPr>
          <p:nvPr>
            <p:ph type="dt" sz="half" idx="10"/>
          </p:nvPr>
        </p:nvSpPr>
        <p:spPr/>
        <p:txBody>
          <a:bodyPr/>
          <a:lstStyle/>
          <a:p>
            <a:r>
              <a:rPr lang="de-DE" altLang="de-DE" smtClean="0"/>
              <a:t>17.6.2016</a:t>
            </a:r>
            <a:endParaRPr lang="en-US" altLang="de-DE" dirty="0"/>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7</a:t>
            </a:fld>
            <a:endParaRPr lang="en-US" altLang="de-DE"/>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625719"/>
            <a:ext cx="8724900"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221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Foundations of Cooperation and Positive Integration in WTO Law</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TBT Agreement </a:t>
            </a:r>
          </a:p>
          <a:p>
            <a:pPr lvl="1"/>
            <a:r>
              <a:rPr lang="en-GB" dirty="0" smtClean="0"/>
              <a:t>Technical Regulation (Annex 2)</a:t>
            </a:r>
          </a:p>
          <a:p>
            <a:pPr lvl="1"/>
            <a:r>
              <a:rPr lang="en-GB" dirty="0" smtClean="0"/>
              <a:t>Obligation to use international standards (Art. 2.4)</a:t>
            </a:r>
          </a:p>
          <a:p>
            <a:pPr lvl="1"/>
            <a:r>
              <a:rPr lang="en-GB" dirty="0" smtClean="0"/>
              <a:t>Advanced notification and comments (Art. 2.9)</a:t>
            </a:r>
          </a:p>
          <a:p>
            <a:pPr lvl="1"/>
            <a:r>
              <a:rPr lang="en-GB" dirty="0" smtClean="0"/>
              <a:t>Encouraging equivalence and MRAs (Art. 2.7 and 6.3) (implied MFN restriction)</a:t>
            </a:r>
          </a:p>
          <a:p>
            <a:pPr lvl="1"/>
            <a:r>
              <a:rPr lang="en-GB" dirty="0" smtClean="0"/>
              <a:t>Transparency and Inquiry Points (Art. 10)</a:t>
            </a:r>
          </a:p>
          <a:p>
            <a:r>
              <a:rPr lang="en-GB" dirty="0" smtClean="0"/>
              <a:t>SPS Agreement </a:t>
            </a:r>
          </a:p>
          <a:p>
            <a:pPr lvl="1"/>
            <a:r>
              <a:rPr lang="en-GB" dirty="0" smtClean="0"/>
              <a:t>Obligation to use international standards (Art. 3)</a:t>
            </a:r>
          </a:p>
          <a:p>
            <a:pPr lvl="1"/>
            <a:r>
              <a:rPr lang="en-GB" dirty="0" smtClean="0"/>
              <a:t>Obligation to recognise equivalence (Art. 4)</a:t>
            </a:r>
          </a:p>
          <a:p>
            <a:pPr lvl="1"/>
            <a:r>
              <a:rPr lang="en-GB" dirty="0" smtClean="0"/>
              <a:t>Transparency (Annex B)</a:t>
            </a:r>
          </a:p>
          <a:p>
            <a:pPr lvl="2"/>
            <a:endParaRPr lang="en-GB" dirty="0" smtClean="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8</a:t>
            </a:fld>
            <a:endParaRPr lang="en-US" altLang="de-DE"/>
          </a:p>
        </p:txBody>
      </p:sp>
    </p:spTree>
    <p:extLst>
      <p:ext uri="{BB962C8B-B14F-4D97-AF65-F5344CB8AC3E}">
        <p14:creationId xmlns:p14="http://schemas.microsoft.com/office/powerpoint/2010/main" val="413020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Foundations of Cooperation and Positive Integration in WTO Law</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TRIPs Agreement</a:t>
            </a:r>
          </a:p>
          <a:p>
            <a:pPr lvl="1"/>
            <a:r>
              <a:rPr lang="en-GB" dirty="0" smtClean="0"/>
              <a:t>Most advanced instrument of global law in terms of international minimum standards applicable to all Member States, both on substance and in civil, administrative and penal procedures </a:t>
            </a:r>
          </a:p>
          <a:p>
            <a:r>
              <a:rPr lang="en-GB" dirty="0" smtClean="0"/>
              <a:t>GATT Article III National Treatment</a:t>
            </a:r>
          </a:p>
          <a:p>
            <a:r>
              <a:rPr lang="en-GB" dirty="0" smtClean="0"/>
              <a:t>GATS Agreement</a:t>
            </a:r>
          </a:p>
          <a:p>
            <a:pPr lvl="1"/>
            <a:r>
              <a:rPr lang="en-GB" dirty="0" smtClean="0"/>
              <a:t>Transparency (Art. III) </a:t>
            </a:r>
          </a:p>
          <a:p>
            <a:pPr lvl="1"/>
            <a:r>
              <a:rPr lang="en-GB" dirty="0" smtClean="0"/>
              <a:t>Domestic Regulation (Art. VI:4)  </a:t>
            </a:r>
          </a:p>
          <a:p>
            <a:pPr lvl="1"/>
            <a:endParaRPr lang="en-GB" dirty="0" smtClean="0"/>
          </a:p>
          <a:p>
            <a:pPr lvl="1"/>
            <a:endParaRPr lang="en-GB" dirty="0"/>
          </a:p>
        </p:txBody>
      </p:sp>
      <p:sp>
        <p:nvSpPr>
          <p:cNvPr id="4" name="Date Placeholder 3"/>
          <p:cNvSpPr>
            <a:spLocks noGrp="1"/>
          </p:cNvSpPr>
          <p:nvPr>
            <p:ph type="dt" sz="half" idx="10"/>
          </p:nvPr>
        </p:nvSpPr>
        <p:spPr/>
        <p:txBody>
          <a:bodyPr/>
          <a:lstStyle/>
          <a:p>
            <a:r>
              <a:rPr lang="de-DE" altLang="de-DE" smtClean="0"/>
              <a:t>17.6.2016</a:t>
            </a:r>
            <a:endParaRPr lang="en-US" altLang="de-DE"/>
          </a:p>
        </p:txBody>
      </p:sp>
      <p:sp>
        <p:nvSpPr>
          <p:cNvPr id="5" name="Footer Placeholder 4"/>
          <p:cNvSpPr>
            <a:spLocks noGrp="1"/>
          </p:cNvSpPr>
          <p:nvPr>
            <p:ph type="ftr" sz="quarter" idx="11"/>
          </p:nvPr>
        </p:nvSpPr>
        <p:spPr/>
        <p:txBody>
          <a:bodyPr/>
          <a:lstStyle/>
          <a:p>
            <a:r>
              <a:rPr lang="en-US" altLang="de-DE" smtClean="0"/>
              <a:t>World Trade Institute Berne</a:t>
            </a:r>
            <a:endParaRPr lang="en-US" altLang="de-DE"/>
          </a:p>
        </p:txBody>
      </p:sp>
      <p:sp>
        <p:nvSpPr>
          <p:cNvPr id="6" name="Slide Number Placeholder 5"/>
          <p:cNvSpPr>
            <a:spLocks noGrp="1"/>
          </p:cNvSpPr>
          <p:nvPr>
            <p:ph type="sldNum" sz="quarter" idx="12"/>
          </p:nvPr>
        </p:nvSpPr>
        <p:spPr/>
        <p:txBody>
          <a:bodyPr/>
          <a:lstStyle/>
          <a:p>
            <a:fld id="{C8532101-6DA9-4846-9F15-3B5FD4663423}" type="slidenum">
              <a:rPr lang="en-US" altLang="de-DE" smtClean="0"/>
              <a:pPr/>
              <a:t>9</a:t>
            </a:fld>
            <a:endParaRPr lang="en-US" altLang="de-DE"/>
          </a:p>
        </p:txBody>
      </p:sp>
    </p:spTree>
    <p:extLst>
      <p:ext uri="{BB962C8B-B14F-4D97-AF65-F5344CB8AC3E}">
        <p14:creationId xmlns:p14="http://schemas.microsoft.com/office/powerpoint/2010/main" val="83300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wti presentation">
  <a:themeElements>
    <a:clrScheme name="wti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fontScheme name="wti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de-DE"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ti presentation 1">
        <a:dk1>
          <a:srgbClr val="000000"/>
        </a:dk1>
        <a:lt1>
          <a:srgbClr val="FFFFFF"/>
        </a:lt1>
        <a:dk2>
          <a:srgbClr val="0066CC"/>
        </a:dk2>
        <a:lt2>
          <a:srgbClr val="CBCBCB"/>
        </a:lt2>
        <a:accent1>
          <a:srgbClr val="009999"/>
        </a:accent1>
        <a:accent2>
          <a:srgbClr val="FF9933"/>
        </a:accent2>
        <a:accent3>
          <a:srgbClr val="AAB8E2"/>
        </a:accent3>
        <a:accent4>
          <a:srgbClr val="DADADA"/>
        </a:accent4>
        <a:accent5>
          <a:srgbClr val="AACACA"/>
        </a:accent5>
        <a:accent6>
          <a:srgbClr val="E78A2D"/>
        </a:accent6>
        <a:hlink>
          <a:srgbClr val="330099"/>
        </a:hlink>
        <a:folHlink>
          <a:srgbClr val="CBCBCB"/>
        </a:folHlink>
      </a:clrScheme>
      <a:clrMap bg1="dk2" tx1="lt1" bg2="dk1" tx2="lt2" accent1="accent1" accent2="accent2" accent3="accent3" accent4="accent4" accent5="accent5" accent6="accent6" hlink="hlink" folHlink="folHlink"/>
    </a:extraClrScheme>
    <a:extraClrScheme>
      <a:clrScheme name="wti presentation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wti presentation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wti presentation</Template>
  <TotalTime>0</TotalTime>
  <Words>2384</Words>
  <Application>Microsoft Office PowerPoint</Application>
  <PresentationFormat>On-screen Show (4:3)</PresentationFormat>
  <Paragraphs>278</Paragraphs>
  <Slides>45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48" baseType="lpstr">
      <vt:lpstr>wti presentation</vt:lpstr>
      <vt:lpstr>Grafik</vt:lpstr>
      <vt:lpstr>Document</vt:lpstr>
      <vt:lpstr>Towards Transatlantic Regulatory Convergence in TTIP</vt:lpstr>
      <vt:lpstr>Background  </vt:lpstr>
      <vt:lpstr>Comprehensive Coverage: 21st Century Gold Standards </vt:lpstr>
      <vt:lpstr>Non-tariff Barriers </vt:lpstr>
      <vt:lpstr>Adapters still needed … </vt:lpstr>
      <vt:lpstr>Interconnection and Harmonization of Standards</vt:lpstr>
      <vt:lpstr>PowerPoint Presentation</vt:lpstr>
      <vt:lpstr>Foundations of Cooperation and Positive Integration in WTO Law</vt:lpstr>
      <vt:lpstr>Foundations of Cooperation and Positive Integration in WTO Law</vt:lpstr>
      <vt:lpstr>Relationship to WTO </vt:lpstr>
      <vt:lpstr>TBT and SPS:  EU Drafts 2015 </vt:lpstr>
      <vt:lpstr>Recent Templates </vt:lpstr>
      <vt:lpstr>CETA, Chapter 26 Art. X(2)(6)</vt:lpstr>
      <vt:lpstr>TTIP: Cross-cutting disciplines and Institutional provisions Position paper – Chapter on Regulatory Coherence (EU Commission 2013, undated) </vt:lpstr>
      <vt:lpstr>Impact of Industry</vt:lpstr>
      <vt:lpstr>Blueprint 2013</vt:lpstr>
      <vt:lpstr>Impact of Financial Industry Inside US Trade 7.6.2016</vt:lpstr>
      <vt:lpstr>EC: TTIP: Equivalence and Cooperation (September 2013)</vt:lpstr>
      <vt:lpstr>Transparency and Early Warning Systems</vt:lpstr>
      <vt:lpstr>TTIP: Regulatory Convergence Draft 2015</vt:lpstr>
      <vt:lpstr>Objectives of Regulatory Cooperation 2015 </vt:lpstr>
      <vt:lpstr>Draft 21.3.2016</vt:lpstr>
      <vt:lpstr>Art 5x Specific activities promoting regulatory compatibility (21.3.2016)</vt:lpstr>
      <vt:lpstr>PowerPoint Presentation</vt:lpstr>
      <vt:lpstr>PowerPoint Presentation</vt:lpstr>
      <vt:lpstr>PowerPoint Presentation</vt:lpstr>
      <vt:lpstr>PowerPoint Presentation</vt:lpstr>
      <vt:lpstr>Good Regulatory Practices (21.3.2016)</vt:lpstr>
      <vt:lpstr>PowerPoint Presentation</vt:lpstr>
      <vt:lpstr>PowerPoint Presentation</vt:lpstr>
      <vt:lpstr>PowerPoint Presentation</vt:lpstr>
      <vt:lpstr>PowerPoint Presentation</vt:lpstr>
      <vt:lpstr>PowerPoint Presentation</vt:lpstr>
      <vt:lpstr>Domestic Concerns</vt:lpstr>
      <vt:lpstr>Assuring Objectives on TBTs (Malström letter to ORGALIME 27.5.16 (Inside US Trade):   </vt:lpstr>
      <vt:lpstr>Assuring Objectives on GRP  (Letter Malström to Health and Environment Alliance, 27.5.16 (Inside US Trade)</vt:lpstr>
      <vt:lpstr>Atlantic Differences </vt:lpstr>
      <vt:lpstr>State of Play 2015</vt:lpstr>
      <vt:lpstr>Revised EU Regulatory Text Reflects Reforms, Falls Short Of U.S. Demands February 25, 2016 (Inside US Trade 25.2.2016):</vt:lpstr>
      <vt:lpstr>Different Regulatory Traditions</vt:lpstr>
      <vt:lpstr>Past Experience</vt:lpstr>
      <vt:lpstr>Constitutional Law Challenges</vt:lpstr>
      <vt:lpstr>Curb your Enthusiasm</vt:lpstr>
      <vt:lpstr>Conclusions</vt:lpstr>
      <vt:lpstr>Thank you for your attention</vt:lpstr>
    </vt:vector>
  </TitlesOfParts>
  <Company>rw.unibe.ch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Cottier</dc:creator>
  <cp:lastModifiedBy>Thomas Cottier</cp:lastModifiedBy>
  <cp:revision>76</cp:revision>
  <dcterms:created xsi:type="dcterms:W3CDTF">2015-10-18T07:15:06Z</dcterms:created>
  <dcterms:modified xsi:type="dcterms:W3CDTF">2016-06-17T06:51:28Z</dcterms:modified>
</cp:coreProperties>
</file>