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8" r:id="rId4"/>
    <p:sldId id="274" r:id="rId5"/>
    <p:sldId id="275" r:id="rId6"/>
    <p:sldId id="278" r:id="rId7"/>
    <p:sldId id="259" r:id="rId8"/>
    <p:sldId id="273" r:id="rId9"/>
    <p:sldId id="261" r:id="rId10"/>
    <p:sldId id="264" r:id="rId11"/>
    <p:sldId id="265" r:id="rId12"/>
    <p:sldId id="276" r:id="rId13"/>
    <p:sldId id="279" r:id="rId14"/>
    <p:sldId id="280"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80967" autoAdjust="0"/>
  </p:normalViewPr>
  <p:slideViewPr>
    <p:cSldViewPr>
      <p:cViewPr varScale="1">
        <p:scale>
          <a:sx n="82" d="100"/>
          <a:sy n="82" d="100"/>
        </p:scale>
        <p:origin x="-169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B208F-7735-4CF6-AF99-39380D19E739}" type="doc">
      <dgm:prSet loTypeId="urn:microsoft.com/office/officeart/2005/8/layout/hProcess11" loCatId="process" qsTypeId="urn:microsoft.com/office/officeart/2005/8/quickstyle/simple1" qsCatId="simple" csTypeId="urn:microsoft.com/office/officeart/2005/8/colors/accent1_2" csCatId="accent1" phldr="1"/>
      <dgm:spPr/>
    </dgm:pt>
    <dgm:pt modelId="{6827C69F-11C0-4DC7-834B-C6516F71D137}">
      <dgm:prSet phldrT="[Text]"/>
      <dgm:spPr/>
      <dgm:t>
        <a:bodyPr/>
        <a:lstStyle/>
        <a:p>
          <a:r>
            <a:rPr lang="en-US" dirty="0" smtClean="0"/>
            <a:t>1992 Climate Change (UNFCCC)</a:t>
          </a:r>
          <a:endParaRPr lang="de-CH" dirty="0"/>
        </a:p>
      </dgm:t>
    </dgm:pt>
    <dgm:pt modelId="{E4E10BAD-DF1D-44B4-9355-BD6C57AC4FE7}" type="parTrans" cxnId="{BFF9A5F2-D137-4103-B40C-EEE0526C14C7}">
      <dgm:prSet/>
      <dgm:spPr/>
      <dgm:t>
        <a:bodyPr/>
        <a:lstStyle/>
        <a:p>
          <a:endParaRPr lang="de-CH"/>
        </a:p>
      </dgm:t>
    </dgm:pt>
    <dgm:pt modelId="{25B6667C-8571-4189-9FA7-B65887B5E7AC}" type="sibTrans" cxnId="{BFF9A5F2-D137-4103-B40C-EEE0526C14C7}">
      <dgm:prSet/>
      <dgm:spPr/>
      <dgm:t>
        <a:bodyPr/>
        <a:lstStyle/>
        <a:p>
          <a:endParaRPr lang="de-CH"/>
        </a:p>
      </dgm:t>
    </dgm:pt>
    <dgm:pt modelId="{830A3145-BC5F-4F89-A914-E19D7B255B90}">
      <dgm:prSet phldrT="[Text]"/>
      <dgm:spPr/>
      <dgm:t>
        <a:bodyPr/>
        <a:lstStyle/>
        <a:p>
          <a:r>
            <a:rPr lang="en-US" dirty="0" smtClean="0"/>
            <a:t>1992 Biological Diversity(CBD)</a:t>
          </a:r>
          <a:endParaRPr lang="de-CH" dirty="0"/>
        </a:p>
      </dgm:t>
    </dgm:pt>
    <dgm:pt modelId="{A9F51934-735E-4FF0-B564-158A340335B0}" type="parTrans" cxnId="{0876F132-4582-4C52-B135-CD7D32F58A4F}">
      <dgm:prSet/>
      <dgm:spPr/>
      <dgm:t>
        <a:bodyPr/>
        <a:lstStyle/>
        <a:p>
          <a:endParaRPr lang="de-CH"/>
        </a:p>
      </dgm:t>
    </dgm:pt>
    <dgm:pt modelId="{66DABD14-7590-403F-9CC2-E9BA06B63B0D}" type="sibTrans" cxnId="{0876F132-4582-4C52-B135-CD7D32F58A4F}">
      <dgm:prSet/>
      <dgm:spPr/>
      <dgm:t>
        <a:bodyPr/>
        <a:lstStyle/>
        <a:p>
          <a:endParaRPr lang="de-CH"/>
        </a:p>
      </dgm:t>
    </dgm:pt>
    <dgm:pt modelId="{77E1D2E3-2DDF-401E-AA86-AB4ECA2B6BA2}">
      <dgm:prSet phldrT="[Text]"/>
      <dgm:spPr/>
      <dgm:t>
        <a:bodyPr/>
        <a:lstStyle/>
        <a:p>
          <a:r>
            <a:rPr lang="en-US" dirty="0" smtClean="0"/>
            <a:t>2001 Plant Genetic Resources (ITPGRFA)</a:t>
          </a:r>
          <a:endParaRPr lang="de-CH" dirty="0"/>
        </a:p>
      </dgm:t>
    </dgm:pt>
    <dgm:pt modelId="{FC23C461-6B5F-4220-B97C-F2A7FB47CD41}" type="parTrans" cxnId="{986777E3-9E2F-44FB-9274-900305BC28DC}">
      <dgm:prSet/>
      <dgm:spPr/>
      <dgm:t>
        <a:bodyPr/>
        <a:lstStyle/>
        <a:p>
          <a:endParaRPr lang="de-CH"/>
        </a:p>
      </dgm:t>
    </dgm:pt>
    <dgm:pt modelId="{351E556C-ACF2-48F7-B124-71EDCEE9D6AB}" type="sibTrans" cxnId="{986777E3-9E2F-44FB-9274-900305BC28DC}">
      <dgm:prSet/>
      <dgm:spPr/>
      <dgm:t>
        <a:bodyPr/>
        <a:lstStyle/>
        <a:p>
          <a:endParaRPr lang="de-CH"/>
        </a:p>
      </dgm:t>
    </dgm:pt>
    <dgm:pt modelId="{A3EC7E8D-80DE-4916-8CB6-0D58225E84D6}">
      <dgm:prSet phldrT="[Text]"/>
      <dgm:spPr/>
      <dgm:t>
        <a:bodyPr/>
        <a:lstStyle/>
        <a:p>
          <a:r>
            <a:rPr lang="en-US" dirty="0" smtClean="0"/>
            <a:t>2005 International Health Regulations (WHO)</a:t>
          </a:r>
          <a:endParaRPr lang="de-CH" dirty="0"/>
        </a:p>
      </dgm:t>
    </dgm:pt>
    <dgm:pt modelId="{1AC3453B-B51A-42B4-A8BF-9D0A04B53F32}" type="parTrans" cxnId="{3D202F61-85CF-4D7C-A4CF-2697E8B91408}">
      <dgm:prSet/>
      <dgm:spPr/>
      <dgm:t>
        <a:bodyPr/>
        <a:lstStyle/>
        <a:p>
          <a:endParaRPr lang="de-CH"/>
        </a:p>
      </dgm:t>
    </dgm:pt>
    <dgm:pt modelId="{99A82CB7-ED8B-4356-A53C-4CC4728CE841}" type="sibTrans" cxnId="{3D202F61-85CF-4D7C-A4CF-2697E8B91408}">
      <dgm:prSet/>
      <dgm:spPr/>
      <dgm:t>
        <a:bodyPr/>
        <a:lstStyle/>
        <a:p>
          <a:endParaRPr lang="de-CH"/>
        </a:p>
      </dgm:t>
    </dgm:pt>
    <dgm:pt modelId="{F4D1D298-1F53-43D0-87E3-67C2B10CBEB4}">
      <dgm:prSet phldrT="[Text]"/>
      <dgm:spPr/>
      <dgm:t>
        <a:bodyPr/>
        <a:lstStyle/>
        <a:p>
          <a:r>
            <a:rPr lang="en-US" dirty="0" smtClean="0"/>
            <a:t>2003 Intangible Cultural Heritage (CSICH)</a:t>
          </a:r>
          <a:endParaRPr lang="de-CH" dirty="0"/>
        </a:p>
      </dgm:t>
    </dgm:pt>
    <dgm:pt modelId="{9803828E-6138-4C92-AE73-57572DB923A8}" type="parTrans" cxnId="{D5EF13C7-1F0E-4496-9062-B5532D2527E7}">
      <dgm:prSet/>
      <dgm:spPr/>
      <dgm:t>
        <a:bodyPr/>
        <a:lstStyle/>
        <a:p>
          <a:endParaRPr lang="de-CH"/>
        </a:p>
      </dgm:t>
    </dgm:pt>
    <dgm:pt modelId="{E52F3CED-CD70-4C2B-9256-D5FFA20F8D61}" type="sibTrans" cxnId="{D5EF13C7-1F0E-4496-9062-B5532D2527E7}">
      <dgm:prSet/>
      <dgm:spPr/>
      <dgm:t>
        <a:bodyPr/>
        <a:lstStyle/>
        <a:p>
          <a:endParaRPr lang="de-CH"/>
        </a:p>
      </dgm:t>
    </dgm:pt>
    <dgm:pt modelId="{74ECE1A7-82C9-4DE7-86C7-470DD5BD7318}">
      <dgm:prSet phldrT="[Text]" custT="1"/>
      <dgm:spPr/>
      <dgm:t>
        <a:bodyPr/>
        <a:lstStyle/>
        <a:p>
          <a:r>
            <a:rPr lang="en-US" sz="1600" b="1" dirty="0" smtClean="0"/>
            <a:t>2015 Climate Change (Paris Agreement)</a:t>
          </a:r>
          <a:endParaRPr lang="de-CH" sz="1600" b="1" dirty="0"/>
        </a:p>
      </dgm:t>
    </dgm:pt>
    <dgm:pt modelId="{0E0FACEF-9638-412E-B763-20BB448EFB2B}" type="parTrans" cxnId="{4CB86F74-908F-4EA6-8B94-90DC648B2AE2}">
      <dgm:prSet/>
      <dgm:spPr/>
      <dgm:t>
        <a:bodyPr/>
        <a:lstStyle/>
        <a:p>
          <a:endParaRPr lang="de-CH"/>
        </a:p>
      </dgm:t>
    </dgm:pt>
    <dgm:pt modelId="{6889907B-10B1-4C8F-BAF0-1588CA3F8A79}" type="sibTrans" cxnId="{4CB86F74-908F-4EA6-8B94-90DC648B2AE2}">
      <dgm:prSet/>
      <dgm:spPr/>
      <dgm:t>
        <a:bodyPr/>
        <a:lstStyle/>
        <a:p>
          <a:endParaRPr lang="de-CH"/>
        </a:p>
      </dgm:t>
    </dgm:pt>
    <dgm:pt modelId="{7DCE9927-4622-440D-A2CC-03DE9AF65C39}">
      <dgm:prSet phldrT="[Text]"/>
      <dgm:spPr/>
      <dgm:t>
        <a:bodyPr/>
        <a:lstStyle/>
        <a:p>
          <a:r>
            <a:rPr lang="en-US" dirty="0" smtClean="0"/>
            <a:t>Common Interest and Common Heritage</a:t>
          </a:r>
          <a:endParaRPr lang="de-CH" dirty="0"/>
        </a:p>
      </dgm:t>
    </dgm:pt>
    <dgm:pt modelId="{DC9D8FA9-D687-488A-AAF8-06F196072824}" type="parTrans" cxnId="{92C0F94E-8396-4EF4-90ED-BB3DE5236EFD}">
      <dgm:prSet/>
      <dgm:spPr/>
      <dgm:t>
        <a:bodyPr/>
        <a:lstStyle/>
        <a:p>
          <a:endParaRPr lang="de-CH"/>
        </a:p>
      </dgm:t>
    </dgm:pt>
    <dgm:pt modelId="{5D4E9B46-DEA0-47F1-8520-7BE4F23816DD}" type="sibTrans" cxnId="{92C0F94E-8396-4EF4-90ED-BB3DE5236EFD}">
      <dgm:prSet/>
      <dgm:spPr/>
      <dgm:t>
        <a:bodyPr/>
        <a:lstStyle/>
        <a:p>
          <a:endParaRPr lang="de-CH"/>
        </a:p>
      </dgm:t>
    </dgm:pt>
    <dgm:pt modelId="{705D1CB9-1281-4E98-A613-01361A9F3E3F}" type="pres">
      <dgm:prSet presAssocID="{4FEB208F-7735-4CF6-AF99-39380D19E739}" presName="Name0" presStyleCnt="0">
        <dgm:presLayoutVars>
          <dgm:dir/>
          <dgm:resizeHandles val="exact"/>
        </dgm:presLayoutVars>
      </dgm:prSet>
      <dgm:spPr/>
    </dgm:pt>
    <dgm:pt modelId="{9B461FAB-BE70-4444-BB50-7185E6A5016D}" type="pres">
      <dgm:prSet presAssocID="{4FEB208F-7735-4CF6-AF99-39380D19E739}" presName="arrow" presStyleLbl="bgShp" presStyleIdx="0" presStyleCnt="1" custScaleY="55097"/>
      <dgm:spPr/>
    </dgm:pt>
    <dgm:pt modelId="{41316450-E7B2-4156-B32B-E00643CA93C1}" type="pres">
      <dgm:prSet presAssocID="{4FEB208F-7735-4CF6-AF99-39380D19E739}" presName="points" presStyleCnt="0"/>
      <dgm:spPr/>
    </dgm:pt>
    <dgm:pt modelId="{66FC7DCB-B7EF-47F9-89CD-C472B2DD76C0}" type="pres">
      <dgm:prSet presAssocID="{7DCE9927-4622-440D-A2CC-03DE9AF65C39}" presName="compositeA" presStyleCnt="0"/>
      <dgm:spPr/>
    </dgm:pt>
    <dgm:pt modelId="{ACDF35CE-18F8-471E-8196-59EC4562224E}" type="pres">
      <dgm:prSet presAssocID="{7DCE9927-4622-440D-A2CC-03DE9AF65C39}" presName="textA" presStyleLbl="revTx" presStyleIdx="0" presStyleCnt="7">
        <dgm:presLayoutVars>
          <dgm:bulletEnabled val="1"/>
        </dgm:presLayoutVars>
      </dgm:prSet>
      <dgm:spPr/>
      <dgm:t>
        <a:bodyPr/>
        <a:lstStyle/>
        <a:p>
          <a:endParaRPr lang="de-CH"/>
        </a:p>
      </dgm:t>
    </dgm:pt>
    <dgm:pt modelId="{6668CE16-66C6-4726-91B2-D30F33FA97EA}" type="pres">
      <dgm:prSet presAssocID="{7DCE9927-4622-440D-A2CC-03DE9AF65C39}" presName="circleA" presStyleLbl="node1" presStyleIdx="0" presStyleCnt="7"/>
      <dgm:spPr/>
    </dgm:pt>
    <dgm:pt modelId="{5B057083-A620-479E-B81F-42DC342F10C7}" type="pres">
      <dgm:prSet presAssocID="{7DCE9927-4622-440D-A2CC-03DE9AF65C39}" presName="spaceA" presStyleCnt="0"/>
      <dgm:spPr/>
    </dgm:pt>
    <dgm:pt modelId="{E2BC875F-178B-4E83-AEEB-6E7F67C28EBD}" type="pres">
      <dgm:prSet presAssocID="{5D4E9B46-DEA0-47F1-8520-7BE4F23816DD}" presName="space" presStyleCnt="0"/>
      <dgm:spPr/>
    </dgm:pt>
    <dgm:pt modelId="{4747783C-6147-47C7-9D31-3F667B7A8E0A}" type="pres">
      <dgm:prSet presAssocID="{6827C69F-11C0-4DC7-834B-C6516F71D137}" presName="compositeB" presStyleCnt="0"/>
      <dgm:spPr/>
    </dgm:pt>
    <dgm:pt modelId="{229FFA9E-37A9-4F2F-9216-5191E0E6700E}" type="pres">
      <dgm:prSet presAssocID="{6827C69F-11C0-4DC7-834B-C6516F71D137}" presName="textB" presStyleLbl="revTx" presStyleIdx="1" presStyleCnt="7">
        <dgm:presLayoutVars>
          <dgm:bulletEnabled val="1"/>
        </dgm:presLayoutVars>
      </dgm:prSet>
      <dgm:spPr/>
      <dgm:t>
        <a:bodyPr/>
        <a:lstStyle/>
        <a:p>
          <a:endParaRPr lang="en-GB"/>
        </a:p>
      </dgm:t>
    </dgm:pt>
    <dgm:pt modelId="{EED94EEF-76E0-46BF-AD7E-EC0FD92C71D0}" type="pres">
      <dgm:prSet presAssocID="{6827C69F-11C0-4DC7-834B-C6516F71D137}" presName="circleB" presStyleLbl="node1" presStyleIdx="1" presStyleCnt="7"/>
      <dgm:spPr/>
    </dgm:pt>
    <dgm:pt modelId="{0291129C-9E5D-4315-8F53-DF5CC6C584DD}" type="pres">
      <dgm:prSet presAssocID="{6827C69F-11C0-4DC7-834B-C6516F71D137}" presName="spaceB" presStyleCnt="0"/>
      <dgm:spPr/>
    </dgm:pt>
    <dgm:pt modelId="{997194B6-DBD1-4D91-A0D5-33AE64CAFF53}" type="pres">
      <dgm:prSet presAssocID="{25B6667C-8571-4189-9FA7-B65887B5E7AC}" presName="space" presStyleCnt="0"/>
      <dgm:spPr/>
    </dgm:pt>
    <dgm:pt modelId="{C64B8935-6DD7-4A27-BDC8-0F9FFB093352}" type="pres">
      <dgm:prSet presAssocID="{830A3145-BC5F-4F89-A914-E19D7B255B90}" presName="compositeA" presStyleCnt="0"/>
      <dgm:spPr/>
    </dgm:pt>
    <dgm:pt modelId="{412397CD-A251-43D0-8F6F-B99AA5F2F331}" type="pres">
      <dgm:prSet presAssocID="{830A3145-BC5F-4F89-A914-E19D7B255B90}" presName="textA" presStyleLbl="revTx" presStyleIdx="2" presStyleCnt="7">
        <dgm:presLayoutVars>
          <dgm:bulletEnabled val="1"/>
        </dgm:presLayoutVars>
      </dgm:prSet>
      <dgm:spPr/>
      <dgm:t>
        <a:bodyPr/>
        <a:lstStyle/>
        <a:p>
          <a:endParaRPr lang="en-GB"/>
        </a:p>
      </dgm:t>
    </dgm:pt>
    <dgm:pt modelId="{E7B1458D-722B-482C-AF0A-98D663C42201}" type="pres">
      <dgm:prSet presAssocID="{830A3145-BC5F-4F89-A914-E19D7B255B90}" presName="circleA" presStyleLbl="node1" presStyleIdx="2" presStyleCnt="7"/>
      <dgm:spPr/>
    </dgm:pt>
    <dgm:pt modelId="{CA7C0FF6-DE7A-4357-9A54-6971531AE6BC}" type="pres">
      <dgm:prSet presAssocID="{830A3145-BC5F-4F89-A914-E19D7B255B90}" presName="spaceA" presStyleCnt="0"/>
      <dgm:spPr/>
    </dgm:pt>
    <dgm:pt modelId="{A048A436-44F8-4673-BC33-FF1C9A85642F}" type="pres">
      <dgm:prSet presAssocID="{66DABD14-7590-403F-9CC2-E9BA06B63B0D}" presName="space" presStyleCnt="0"/>
      <dgm:spPr/>
    </dgm:pt>
    <dgm:pt modelId="{3E0D9BAF-242E-4710-823E-3F13BCD4D66B}" type="pres">
      <dgm:prSet presAssocID="{77E1D2E3-2DDF-401E-AA86-AB4ECA2B6BA2}" presName="compositeB" presStyleCnt="0"/>
      <dgm:spPr/>
    </dgm:pt>
    <dgm:pt modelId="{B1160642-FECF-47E8-AABD-82E3F4090308}" type="pres">
      <dgm:prSet presAssocID="{77E1D2E3-2DDF-401E-AA86-AB4ECA2B6BA2}" presName="textB" presStyleLbl="revTx" presStyleIdx="3" presStyleCnt="7">
        <dgm:presLayoutVars>
          <dgm:bulletEnabled val="1"/>
        </dgm:presLayoutVars>
      </dgm:prSet>
      <dgm:spPr/>
      <dgm:t>
        <a:bodyPr/>
        <a:lstStyle/>
        <a:p>
          <a:endParaRPr lang="en-GB"/>
        </a:p>
      </dgm:t>
    </dgm:pt>
    <dgm:pt modelId="{69C3BDC0-4263-44DB-A20A-C743F49250C0}" type="pres">
      <dgm:prSet presAssocID="{77E1D2E3-2DDF-401E-AA86-AB4ECA2B6BA2}" presName="circleB" presStyleLbl="node1" presStyleIdx="3" presStyleCnt="7"/>
      <dgm:spPr/>
    </dgm:pt>
    <dgm:pt modelId="{14A7EAA7-C0A9-4ED6-AC5E-5012B1862A90}" type="pres">
      <dgm:prSet presAssocID="{77E1D2E3-2DDF-401E-AA86-AB4ECA2B6BA2}" presName="spaceB" presStyleCnt="0"/>
      <dgm:spPr/>
    </dgm:pt>
    <dgm:pt modelId="{DF301FA6-1034-4E18-B332-F893C6035B00}" type="pres">
      <dgm:prSet presAssocID="{351E556C-ACF2-48F7-B124-71EDCEE9D6AB}" presName="space" presStyleCnt="0"/>
      <dgm:spPr/>
    </dgm:pt>
    <dgm:pt modelId="{26DF0BF2-A2B4-4CF6-A340-2FB7D615AC19}" type="pres">
      <dgm:prSet presAssocID="{F4D1D298-1F53-43D0-87E3-67C2B10CBEB4}" presName="compositeA" presStyleCnt="0"/>
      <dgm:spPr/>
    </dgm:pt>
    <dgm:pt modelId="{9650082D-11FB-40FF-9C97-1C78F4139665}" type="pres">
      <dgm:prSet presAssocID="{F4D1D298-1F53-43D0-87E3-67C2B10CBEB4}" presName="textA" presStyleLbl="revTx" presStyleIdx="4" presStyleCnt="7">
        <dgm:presLayoutVars>
          <dgm:bulletEnabled val="1"/>
        </dgm:presLayoutVars>
      </dgm:prSet>
      <dgm:spPr/>
      <dgm:t>
        <a:bodyPr/>
        <a:lstStyle/>
        <a:p>
          <a:endParaRPr lang="de-CH"/>
        </a:p>
      </dgm:t>
    </dgm:pt>
    <dgm:pt modelId="{C9212A0A-F4AA-4FEF-B49A-50188684BC7D}" type="pres">
      <dgm:prSet presAssocID="{F4D1D298-1F53-43D0-87E3-67C2B10CBEB4}" presName="circleA" presStyleLbl="node1" presStyleIdx="4" presStyleCnt="7"/>
      <dgm:spPr/>
    </dgm:pt>
    <dgm:pt modelId="{9E54CBFE-6250-4732-8906-4B72BD317D71}" type="pres">
      <dgm:prSet presAssocID="{F4D1D298-1F53-43D0-87E3-67C2B10CBEB4}" presName="spaceA" presStyleCnt="0"/>
      <dgm:spPr/>
    </dgm:pt>
    <dgm:pt modelId="{5DB283C4-5F7D-4330-AF9E-4EB9917C3899}" type="pres">
      <dgm:prSet presAssocID="{E52F3CED-CD70-4C2B-9256-D5FFA20F8D61}" presName="space" presStyleCnt="0"/>
      <dgm:spPr/>
    </dgm:pt>
    <dgm:pt modelId="{6482CC82-D36E-48F3-B134-00C451B3499F}" type="pres">
      <dgm:prSet presAssocID="{A3EC7E8D-80DE-4916-8CB6-0D58225E84D6}" presName="compositeB" presStyleCnt="0"/>
      <dgm:spPr/>
    </dgm:pt>
    <dgm:pt modelId="{30E961D2-E7FE-46E3-B84A-7D05BDD16CE4}" type="pres">
      <dgm:prSet presAssocID="{A3EC7E8D-80DE-4916-8CB6-0D58225E84D6}" presName="textB" presStyleLbl="revTx" presStyleIdx="5" presStyleCnt="7">
        <dgm:presLayoutVars>
          <dgm:bulletEnabled val="1"/>
        </dgm:presLayoutVars>
      </dgm:prSet>
      <dgm:spPr/>
      <dgm:t>
        <a:bodyPr/>
        <a:lstStyle/>
        <a:p>
          <a:endParaRPr lang="en-GB"/>
        </a:p>
      </dgm:t>
    </dgm:pt>
    <dgm:pt modelId="{78A90560-47BD-40FF-9E9F-16F5BB835720}" type="pres">
      <dgm:prSet presAssocID="{A3EC7E8D-80DE-4916-8CB6-0D58225E84D6}" presName="circleB" presStyleLbl="node1" presStyleIdx="5" presStyleCnt="7"/>
      <dgm:spPr/>
    </dgm:pt>
    <dgm:pt modelId="{EEF6BB48-A8D9-47F3-B730-562910E71137}" type="pres">
      <dgm:prSet presAssocID="{A3EC7E8D-80DE-4916-8CB6-0D58225E84D6}" presName="spaceB" presStyleCnt="0"/>
      <dgm:spPr/>
    </dgm:pt>
    <dgm:pt modelId="{0973F65F-2361-45CE-A121-E825BEF53DAD}" type="pres">
      <dgm:prSet presAssocID="{99A82CB7-ED8B-4356-A53C-4CC4728CE841}" presName="space" presStyleCnt="0"/>
      <dgm:spPr/>
    </dgm:pt>
    <dgm:pt modelId="{3F84E49F-5FE1-4502-91E5-C20C44B27AB8}" type="pres">
      <dgm:prSet presAssocID="{74ECE1A7-82C9-4DE7-86C7-470DD5BD7318}" presName="compositeA" presStyleCnt="0"/>
      <dgm:spPr/>
    </dgm:pt>
    <dgm:pt modelId="{1A10725F-715B-4DB7-852B-E804DD2974DF}" type="pres">
      <dgm:prSet presAssocID="{74ECE1A7-82C9-4DE7-86C7-470DD5BD7318}" presName="textA" presStyleLbl="revTx" presStyleIdx="6" presStyleCnt="7" custScaleX="234133">
        <dgm:presLayoutVars>
          <dgm:bulletEnabled val="1"/>
        </dgm:presLayoutVars>
      </dgm:prSet>
      <dgm:spPr/>
      <dgm:t>
        <a:bodyPr/>
        <a:lstStyle/>
        <a:p>
          <a:endParaRPr lang="en-GB"/>
        </a:p>
      </dgm:t>
    </dgm:pt>
    <dgm:pt modelId="{994CAFF3-1B12-41CD-AAA4-3477C3967B98}" type="pres">
      <dgm:prSet presAssocID="{74ECE1A7-82C9-4DE7-86C7-470DD5BD7318}" presName="circleA" presStyleLbl="node1" presStyleIdx="6" presStyleCnt="7"/>
      <dgm:spPr/>
    </dgm:pt>
    <dgm:pt modelId="{6C5827F3-44EF-4CC9-853F-F63801E44D3F}" type="pres">
      <dgm:prSet presAssocID="{74ECE1A7-82C9-4DE7-86C7-470DD5BD7318}" presName="spaceA" presStyleCnt="0"/>
      <dgm:spPr/>
    </dgm:pt>
  </dgm:ptLst>
  <dgm:cxnLst>
    <dgm:cxn modelId="{3D202F61-85CF-4D7C-A4CF-2697E8B91408}" srcId="{4FEB208F-7735-4CF6-AF99-39380D19E739}" destId="{A3EC7E8D-80DE-4916-8CB6-0D58225E84D6}" srcOrd="5" destOrd="0" parTransId="{1AC3453B-B51A-42B4-A8BF-9D0A04B53F32}" sibTransId="{99A82CB7-ED8B-4356-A53C-4CC4728CE841}"/>
    <dgm:cxn modelId="{24AE6126-4D7E-465C-8507-919C48BF94B8}" type="presOf" srcId="{F4D1D298-1F53-43D0-87E3-67C2B10CBEB4}" destId="{9650082D-11FB-40FF-9C97-1C78F4139665}" srcOrd="0" destOrd="0" presId="urn:microsoft.com/office/officeart/2005/8/layout/hProcess11"/>
    <dgm:cxn modelId="{BE9E5CF6-347E-43FF-9B3E-643D945052E8}" type="presOf" srcId="{74ECE1A7-82C9-4DE7-86C7-470DD5BD7318}" destId="{1A10725F-715B-4DB7-852B-E804DD2974DF}" srcOrd="0" destOrd="0" presId="urn:microsoft.com/office/officeart/2005/8/layout/hProcess11"/>
    <dgm:cxn modelId="{8B79B659-B55A-49E8-BE80-3F49E660E79E}" type="presOf" srcId="{7DCE9927-4622-440D-A2CC-03DE9AF65C39}" destId="{ACDF35CE-18F8-471E-8196-59EC4562224E}" srcOrd="0" destOrd="0" presId="urn:microsoft.com/office/officeart/2005/8/layout/hProcess11"/>
    <dgm:cxn modelId="{A0A5A4E0-45A0-4E79-BAC4-1310DD85B3F1}" type="presOf" srcId="{4FEB208F-7735-4CF6-AF99-39380D19E739}" destId="{705D1CB9-1281-4E98-A613-01361A9F3E3F}" srcOrd="0" destOrd="0" presId="urn:microsoft.com/office/officeart/2005/8/layout/hProcess11"/>
    <dgm:cxn modelId="{0876F132-4582-4C52-B135-CD7D32F58A4F}" srcId="{4FEB208F-7735-4CF6-AF99-39380D19E739}" destId="{830A3145-BC5F-4F89-A914-E19D7B255B90}" srcOrd="2" destOrd="0" parTransId="{A9F51934-735E-4FF0-B564-158A340335B0}" sibTransId="{66DABD14-7590-403F-9CC2-E9BA06B63B0D}"/>
    <dgm:cxn modelId="{92C0F94E-8396-4EF4-90ED-BB3DE5236EFD}" srcId="{4FEB208F-7735-4CF6-AF99-39380D19E739}" destId="{7DCE9927-4622-440D-A2CC-03DE9AF65C39}" srcOrd="0" destOrd="0" parTransId="{DC9D8FA9-D687-488A-AAF8-06F196072824}" sibTransId="{5D4E9B46-DEA0-47F1-8520-7BE4F23816DD}"/>
    <dgm:cxn modelId="{D5EF13C7-1F0E-4496-9062-B5532D2527E7}" srcId="{4FEB208F-7735-4CF6-AF99-39380D19E739}" destId="{F4D1D298-1F53-43D0-87E3-67C2B10CBEB4}" srcOrd="4" destOrd="0" parTransId="{9803828E-6138-4C92-AE73-57572DB923A8}" sibTransId="{E52F3CED-CD70-4C2B-9256-D5FFA20F8D61}"/>
    <dgm:cxn modelId="{BA52A62E-1FDD-4463-AA98-42B012FEE668}" type="presOf" srcId="{830A3145-BC5F-4F89-A914-E19D7B255B90}" destId="{412397CD-A251-43D0-8F6F-B99AA5F2F331}" srcOrd="0" destOrd="0" presId="urn:microsoft.com/office/officeart/2005/8/layout/hProcess11"/>
    <dgm:cxn modelId="{1C7872B9-F9ED-4422-BFAF-6D6711F08575}" type="presOf" srcId="{A3EC7E8D-80DE-4916-8CB6-0D58225E84D6}" destId="{30E961D2-E7FE-46E3-B84A-7D05BDD16CE4}" srcOrd="0" destOrd="0" presId="urn:microsoft.com/office/officeart/2005/8/layout/hProcess11"/>
    <dgm:cxn modelId="{8C554421-B1EC-4592-B47A-8C117BBE230D}" type="presOf" srcId="{6827C69F-11C0-4DC7-834B-C6516F71D137}" destId="{229FFA9E-37A9-4F2F-9216-5191E0E6700E}" srcOrd="0" destOrd="0" presId="urn:microsoft.com/office/officeart/2005/8/layout/hProcess11"/>
    <dgm:cxn modelId="{4CB86F74-908F-4EA6-8B94-90DC648B2AE2}" srcId="{4FEB208F-7735-4CF6-AF99-39380D19E739}" destId="{74ECE1A7-82C9-4DE7-86C7-470DD5BD7318}" srcOrd="6" destOrd="0" parTransId="{0E0FACEF-9638-412E-B763-20BB448EFB2B}" sibTransId="{6889907B-10B1-4C8F-BAF0-1588CA3F8A79}"/>
    <dgm:cxn modelId="{47F1E085-6149-4FD7-B81D-9921D4F4747A}" type="presOf" srcId="{77E1D2E3-2DDF-401E-AA86-AB4ECA2B6BA2}" destId="{B1160642-FECF-47E8-AABD-82E3F4090308}" srcOrd="0" destOrd="0" presId="urn:microsoft.com/office/officeart/2005/8/layout/hProcess11"/>
    <dgm:cxn modelId="{986777E3-9E2F-44FB-9274-900305BC28DC}" srcId="{4FEB208F-7735-4CF6-AF99-39380D19E739}" destId="{77E1D2E3-2DDF-401E-AA86-AB4ECA2B6BA2}" srcOrd="3" destOrd="0" parTransId="{FC23C461-6B5F-4220-B97C-F2A7FB47CD41}" sibTransId="{351E556C-ACF2-48F7-B124-71EDCEE9D6AB}"/>
    <dgm:cxn modelId="{BFF9A5F2-D137-4103-B40C-EEE0526C14C7}" srcId="{4FEB208F-7735-4CF6-AF99-39380D19E739}" destId="{6827C69F-11C0-4DC7-834B-C6516F71D137}" srcOrd="1" destOrd="0" parTransId="{E4E10BAD-DF1D-44B4-9355-BD6C57AC4FE7}" sibTransId="{25B6667C-8571-4189-9FA7-B65887B5E7AC}"/>
    <dgm:cxn modelId="{A2BDDBA0-BED6-4650-94CC-9AA93DD0FBF1}" type="presParOf" srcId="{705D1CB9-1281-4E98-A613-01361A9F3E3F}" destId="{9B461FAB-BE70-4444-BB50-7185E6A5016D}" srcOrd="0" destOrd="0" presId="urn:microsoft.com/office/officeart/2005/8/layout/hProcess11"/>
    <dgm:cxn modelId="{66D3C077-D8F2-48E2-A309-43A77F740746}" type="presParOf" srcId="{705D1CB9-1281-4E98-A613-01361A9F3E3F}" destId="{41316450-E7B2-4156-B32B-E00643CA93C1}" srcOrd="1" destOrd="0" presId="urn:microsoft.com/office/officeart/2005/8/layout/hProcess11"/>
    <dgm:cxn modelId="{12A8A524-83DA-4FE7-BE7B-AAFE92945C1D}" type="presParOf" srcId="{41316450-E7B2-4156-B32B-E00643CA93C1}" destId="{66FC7DCB-B7EF-47F9-89CD-C472B2DD76C0}" srcOrd="0" destOrd="0" presId="urn:microsoft.com/office/officeart/2005/8/layout/hProcess11"/>
    <dgm:cxn modelId="{3B8DE2C0-97DD-4AE9-BEE1-B4366EC3B580}" type="presParOf" srcId="{66FC7DCB-B7EF-47F9-89CD-C472B2DD76C0}" destId="{ACDF35CE-18F8-471E-8196-59EC4562224E}" srcOrd="0" destOrd="0" presId="urn:microsoft.com/office/officeart/2005/8/layout/hProcess11"/>
    <dgm:cxn modelId="{3C684C2A-AFFD-49D4-9C54-BE99C8C21516}" type="presParOf" srcId="{66FC7DCB-B7EF-47F9-89CD-C472B2DD76C0}" destId="{6668CE16-66C6-4726-91B2-D30F33FA97EA}" srcOrd="1" destOrd="0" presId="urn:microsoft.com/office/officeart/2005/8/layout/hProcess11"/>
    <dgm:cxn modelId="{475A215C-49D0-4FA8-9AB7-113A4EE2E880}" type="presParOf" srcId="{66FC7DCB-B7EF-47F9-89CD-C472B2DD76C0}" destId="{5B057083-A620-479E-B81F-42DC342F10C7}" srcOrd="2" destOrd="0" presId="urn:microsoft.com/office/officeart/2005/8/layout/hProcess11"/>
    <dgm:cxn modelId="{740A0732-3D0C-46F7-B97B-A3645D00C093}" type="presParOf" srcId="{41316450-E7B2-4156-B32B-E00643CA93C1}" destId="{E2BC875F-178B-4E83-AEEB-6E7F67C28EBD}" srcOrd="1" destOrd="0" presId="urn:microsoft.com/office/officeart/2005/8/layout/hProcess11"/>
    <dgm:cxn modelId="{E117003F-4BDB-40E1-B019-5B8241B3155A}" type="presParOf" srcId="{41316450-E7B2-4156-B32B-E00643CA93C1}" destId="{4747783C-6147-47C7-9D31-3F667B7A8E0A}" srcOrd="2" destOrd="0" presId="urn:microsoft.com/office/officeart/2005/8/layout/hProcess11"/>
    <dgm:cxn modelId="{7EEB4131-867B-4C18-970D-564E46C3DE9B}" type="presParOf" srcId="{4747783C-6147-47C7-9D31-3F667B7A8E0A}" destId="{229FFA9E-37A9-4F2F-9216-5191E0E6700E}" srcOrd="0" destOrd="0" presId="urn:microsoft.com/office/officeart/2005/8/layout/hProcess11"/>
    <dgm:cxn modelId="{59B16473-D83B-4813-9E2B-97367B4559D8}" type="presParOf" srcId="{4747783C-6147-47C7-9D31-3F667B7A8E0A}" destId="{EED94EEF-76E0-46BF-AD7E-EC0FD92C71D0}" srcOrd="1" destOrd="0" presId="urn:microsoft.com/office/officeart/2005/8/layout/hProcess11"/>
    <dgm:cxn modelId="{22802CB0-AA89-4086-9DF7-B2286F5325D2}" type="presParOf" srcId="{4747783C-6147-47C7-9D31-3F667B7A8E0A}" destId="{0291129C-9E5D-4315-8F53-DF5CC6C584DD}" srcOrd="2" destOrd="0" presId="urn:microsoft.com/office/officeart/2005/8/layout/hProcess11"/>
    <dgm:cxn modelId="{0D4A8FBD-24E7-462A-A075-E2FB83279C16}" type="presParOf" srcId="{41316450-E7B2-4156-B32B-E00643CA93C1}" destId="{997194B6-DBD1-4D91-A0D5-33AE64CAFF53}" srcOrd="3" destOrd="0" presId="urn:microsoft.com/office/officeart/2005/8/layout/hProcess11"/>
    <dgm:cxn modelId="{8418794F-73AD-426B-AAC9-DE2F17B89C3F}" type="presParOf" srcId="{41316450-E7B2-4156-B32B-E00643CA93C1}" destId="{C64B8935-6DD7-4A27-BDC8-0F9FFB093352}" srcOrd="4" destOrd="0" presId="urn:microsoft.com/office/officeart/2005/8/layout/hProcess11"/>
    <dgm:cxn modelId="{285BBBCA-9187-4F40-B522-323B59103CA2}" type="presParOf" srcId="{C64B8935-6DD7-4A27-BDC8-0F9FFB093352}" destId="{412397CD-A251-43D0-8F6F-B99AA5F2F331}" srcOrd="0" destOrd="0" presId="urn:microsoft.com/office/officeart/2005/8/layout/hProcess11"/>
    <dgm:cxn modelId="{B5283BBB-846A-46E7-8B37-2DDF67A1C1B9}" type="presParOf" srcId="{C64B8935-6DD7-4A27-BDC8-0F9FFB093352}" destId="{E7B1458D-722B-482C-AF0A-98D663C42201}" srcOrd="1" destOrd="0" presId="urn:microsoft.com/office/officeart/2005/8/layout/hProcess11"/>
    <dgm:cxn modelId="{6DE08BD5-147B-47F0-AB53-770FEAC76C36}" type="presParOf" srcId="{C64B8935-6DD7-4A27-BDC8-0F9FFB093352}" destId="{CA7C0FF6-DE7A-4357-9A54-6971531AE6BC}" srcOrd="2" destOrd="0" presId="urn:microsoft.com/office/officeart/2005/8/layout/hProcess11"/>
    <dgm:cxn modelId="{5F6FF08F-B261-4F75-B2C4-64E53FB34215}" type="presParOf" srcId="{41316450-E7B2-4156-B32B-E00643CA93C1}" destId="{A048A436-44F8-4673-BC33-FF1C9A85642F}" srcOrd="5" destOrd="0" presId="urn:microsoft.com/office/officeart/2005/8/layout/hProcess11"/>
    <dgm:cxn modelId="{F135A99C-0740-44B0-8491-80E23C282F4F}" type="presParOf" srcId="{41316450-E7B2-4156-B32B-E00643CA93C1}" destId="{3E0D9BAF-242E-4710-823E-3F13BCD4D66B}" srcOrd="6" destOrd="0" presId="urn:microsoft.com/office/officeart/2005/8/layout/hProcess11"/>
    <dgm:cxn modelId="{7E578F7A-5A9E-4E99-89E8-E605F2B17497}" type="presParOf" srcId="{3E0D9BAF-242E-4710-823E-3F13BCD4D66B}" destId="{B1160642-FECF-47E8-AABD-82E3F4090308}" srcOrd="0" destOrd="0" presId="urn:microsoft.com/office/officeart/2005/8/layout/hProcess11"/>
    <dgm:cxn modelId="{BCABC6A4-6BA4-40E2-B509-4E8F2B7DA3F1}" type="presParOf" srcId="{3E0D9BAF-242E-4710-823E-3F13BCD4D66B}" destId="{69C3BDC0-4263-44DB-A20A-C743F49250C0}" srcOrd="1" destOrd="0" presId="urn:microsoft.com/office/officeart/2005/8/layout/hProcess11"/>
    <dgm:cxn modelId="{6434A089-C705-4C12-934A-D8869874FFDC}" type="presParOf" srcId="{3E0D9BAF-242E-4710-823E-3F13BCD4D66B}" destId="{14A7EAA7-C0A9-4ED6-AC5E-5012B1862A90}" srcOrd="2" destOrd="0" presId="urn:microsoft.com/office/officeart/2005/8/layout/hProcess11"/>
    <dgm:cxn modelId="{263D9B66-1729-40E1-81AE-FACC0183279F}" type="presParOf" srcId="{41316450-E7B2-4156-B32B-E00643CA93C1}" destId="{DF301FA6-1034-4E18-B332-F893C6035B00}" srcOrd="7" destOrd="0" presId="urn:microsoft.com/office/officeart/2005/8/layout/hProcess11"/>
    <dgm:cxn modelId="{14CEBB08-0FDE-4B73-BFC3-6AE17F00B521}" type="presParOf" srcId="{41316450-E7B2-4156-B32B-E00643CA93C1}" destId="{26DF0BF2-A2B4-4CF6-A340-2FB7D615AC19}" srcOrd="8" destOrd="0" presId="urn:microsoft.com/office/officeart/2005/8/layout/hProcess11"/>
    <dgm:cxn modelId="{7AD6EE54-7058-49BA-8A49-E059453A4386}" type="presParOf" srcId="{26DF0BF2-A2B4-4CF6-A340-2FB7D615AC19}" destId="{9650082D-11FB-40FF-9C97-1C78F4139665}" srcOrd="0" destOrd="0" presId="urn:microsoft.com/office/officeart/2005/8/layout/hProcess11"/>
    <dgm:cxn modelId="{970BB71A-FA4F-4C4F-88CC-0D06412F49A4}" type="presParOf" srcId="{26DF0BF2-A2B4-4CF6-A340-2FB7D615AC19}" destId="{C9212A0A-F4AA-4FEF-B49A-50188684BC7D}" srcOrd="1" destOrd="0" presId="urn:microsoft.com/office/officeart/2005/8/layout/hProcess11"/>
    <dgm:cxn modelId="{65458ACB-41A9-495E-9863-91FB58F64853}" type="presParOf" srcId="{26DF0BF2-A2B4-4CF6-A340-2FB7D615AC19}" destId="{9E54CBFE-6250-4732-8906-4B72BD317D71}" srcOrd="2" destOrd="0" presId="urn:microsoft.com/office/officeart/2005/8/layout/hProcess11"/>
    <dgm:cxn modelId="{5D6BB330-438B-4565-B0F8-172914DBF8E4}" type="presParOf" srcId="{41316450-E7B2-4156-B32B-E00643CA93C1}" destId="{5DB283C4-5F7D-4330-AF9E-4EB9917C3899}" srcOrd="9" destOrd="0" presId="urn:microsoft.com/office/officeart/2005/8/layout/hProcess11"/>
    <dgm:cxn modelId="{168F1159-B9AA-4684-BD0F-A295D4A8477E}" type="presParOf" srcId="{41316450-E7B2-4156-B32B-E00643CA93C1}" destId="{6482CC82-D36E-48F3-B134-00C451B3499F}" srcOrd="10" destOrd="0" presId="urn:microsoft.com/office/officeart/2005/8/layout/hProcess11"/>
    <dgm:cxn modelId="{B920A5D9-C1E7-4DE2-BA4F-078A49513A41}" type="presParOf" srcId="{6482CC82-D36E-48F3-B134-00C451B3499F}" destId="{30E961D2-E7FE-46E3-B84A-7D05BDD16CE4}" srcOrd="0" destOrd="0" presId="urn:microsoft.com/office/officeart/2005/8/layout/hProcess11"/>
    <dgm:cxn modelId="{DCA807D6-41B0-4753-9631-D54B31BC9E54}" type="presParOf" srcId="{6482CC82-D36E-48F3-B134-00C451B3499F}" destId="{78A90560-47BD-40FF-9E9F-16F5BB835720}" srcOrd="1" destOrd="0" presId="urn:microsoft.com/office/officeart/2005/8/layout/hProcess11"/>
    <dgm:cxn modelId="{4BAEBCE9-98C3-49D7-9A52-2856D40F8C23}" type="presParOf" srcId="{6482CC82-D36E-48F3-B134-00C451B3499F}" destId="{EEF6BB48-A8D9-47F3-B730-562910E71137}" srcOrd="2" destOrd="0" presId="urn:microsoft.com/office/officeart/2005/8/layout/hProcess11"/>
    <dgm:cxn modelId="{CED4ED5B-9486-4815-AF1E-5CFD400BBFC0}" type="presParOf" srcId="{41316450-E7B2-4156-B32B-E00643CA93C1}" destId="{0973F65F-2361-45CE-A121-E825BEF53DAD}" srcOrd="11" destOrd="0" presId="urn:microsoft.com/office/officeart/2005/8/layout/hProcess11"/>
    <dgm:cxn modelId="{6767FFC3-47F4-4FF7-8D56-26EBAA8B3B66}" type="presParOf" srcId="{41316450-E7B2-4156-B32B-E00643CA93C1}" destId="{3F84E49F-5FE1-4502-91E5-C20C44B27AB8}" srcOrd="12" destOrd="0" presId="urn:microsoft.com/office/officeart/2005/8/layout/hProcess11"/>
    <dgm:cxn modelId="{4AF24AD7-C00C-4D83-B2BB-9FDE53E34A27}" type="presParOf" srcId="{3F84E49F-5FE1-4502-91E5-C20C44B27AB8}" destId="{1A10725F-715B-4DB7-852B-E804DD2974DF}" srcOrd="0" destOrd="0" presId="urn:microsoft.com/office/officeart/2005/8/layout/hProcess11"/>
    <dgm:cxn modelId="{85CF520E-189C-4B30-8274-5D67B0016219}" type="presParOf" srcId="{3F84E49F-5FE1-4502-91E5-C20C44B27AB8}" destId="{994CAFF3-1B12-41CD-AAA4-3477C3967B98}" srcOrd="1" destOrd="0" presId="urn:microsoft.com/office/officeart/2005/8/layout/hProcess11"/>
    <dgm:cxn modelId="{F1A68710-09B4-4029-9217-075AA97256FE}" type="presParOf" srcId="{3F84E49F-5FE1-4502-91E5-C20C44B27AB8}" destId="{6C5827F3-44EF-4CC9-853F-F63801E44D3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2CFF59-1164-4DB3-A5E2-8179E8E7BC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7C9F0EA8-CD9C-4B09-B538-997E384C096F}">
      <dgm:prSet custT="1"/>
      <dgm:spPr>
        <a:solidFill>
          <a:schemeClr val="accent1">
            <a:lumMod val="50000"/>
          </a:schemeClr>
        </a:solidFill>
      </dgm:spPr>
      <dgm:t>
        <a:bodyPr/>
        <a:lstStyle/>
        <a:p>
          <a:r>
            <a:rPr lang="en-US" sz="2000" b="1" dirty="0"/>
            <a:t>Obligation to do homework</a:t>
          </a:r>
          <a:r>
            <a:rPr lang="en-US" sz="2000" dirty="0"/>
            <a:t> in domestic law contributing to solutions of the problem (e.g. </a:t>
          </a:r>
          <a:r>
            <a:rPr lang="en-US" sz="2000" dirty="0" smtClean="0"/>
            <a:t>protecting human rights, promoting monetary stability, public </a:t>
          </a:r>
          <a:r>
            <a:rPr lang="en-US" sz="2000" dirty="0"/>
            <a:t>trust doctrine) </a:t>
          </a:r>
          <a:endParaRPr lang="en-GB" sz="2000" dirty="0"/>
        </a:p>
      </dgm:t>
    </dgm:pt>
    <dgm:pt modelId="{C524434F-0EDA-40C9-885F-9729B0538758}" type="parTrans" cxnId="{08AD7FFB-C424-4AE6-83D0-2BFD2D496E09}">
      <dgm:prSet/>
      <dgm:spPr/>
      <dgm:t>
        <a:bodyPr/>
        <a:lstStyle/>
        <a:p>
          <a:endParaRPr lang="en-GB"/>
        </a:p>
      </dgm:t>
    </dgm:pt>
    <dgm:pt modelId="{9604CC35-7BB0-4F18-B893-EF18D023768E}" type="sibTrans" cxnId="{08AD7FFB-C424-4AE6-83D0-2BFD2D496E09}">
      <dgm:prSet/>
      <dgm:spPr/>
      <dgm:t>
        <a:bodyPr/>
        <a:lstStyle/>
        <a:p>
          <a:endParaRPr lang="en-GB"/>
        </a:p>
      </dgm:t>
    </dgm:pt>
    <dgm:pt modelId="{2A5CB5A1-FB9C-4452-B5C8-4E7F57507758}">
      <dgm:prSet custT="1"/>
      <dgm:spPr>
        <a:solidFill>
          <a:schemeClr val="accent2">
            <a:lumMod val="50000"/>
          </a:schemeClr>
        </a:solidFill>
      </dgm:spPr>
      <dgm:t>
        <a:bodyPr/>
        <a:lstStyle/>
        <a:p>
          <a:r>
            <a:rPr lang="en-US" sz="2000" b="1" dirty="0"/>
            <a:t>Obligation to cooperate</a:t>
          </a:r>
          <a:r>
            <a:rPr lang="en-US" sz="2000" dirty="0"/>
            <a:t> internationally (e.g. in the field of transfer of technology</a:t>
          </a:r>
          <a:r>
            <a:rPr lang="en-US" sz="2000" dirty="0" smtClean="0"/>
            <a:t>, monetary and financial regulations </a:t>
          </a:r>
          <a:r>
            <a:rPr lang="en-US" sz="2000" dirty="0"/>
            <a:t>or humanitarian aid) </a:t>
          </a:r>
          <a:endParaRPr lang="en-GB" sz="2000" dirty="0"/>
        </a:p>
      </dgm:t>
    </dgm:pt>
    <dgm:pt modelId="{9F8C9E91-14E8-4330-B8F4-398DE3C334D7}" type="parTrans" cxnId="{F025B957-B04D-417B-BFAC-716AE56B1CEF}">
      <dgm:prSet/>
      <dgm:spPr/>
      <dgm:t>
        <a:bodyPr/>
        <a:lstStyle/>
        <a:p>
          <a:endParaRPr lang="en-GB"/>
        </a:p>
      </dgm:t>
    </dgm:pt>
    <dgm:pt modelId="{1CCC76DD-7E84-40AD-ACF1-D9BF3EFF25DC}" type="sibTrans" cxnId="{F025B957-B04D-417B-BFAC-716AE56B1CEF}">
      <dgm:prSet/>
      <dgm:spPr/>
      <dgm:t>
        <a:bodyPr/>
        <a:lstStyle/>
        <a:p>
          <a:endParaRPr lang="en-GB"/>
        </a:p>
      </dgm:t>
    </dgm:pt>
    <dgm:pt modelId="{12F38EE7-1CFE-403E-B3E9-7A764E91D87B}">
      <dgm:prSet custT="1"/>
      <dgm:spPr>
        <a:solidFill>
          <a:schemeClr val="accent1">
            <a:lumMod val="25000"/>
          </a:schemeClr>
        </a:solidFill>
      </dgm:spPr>
      <dgm:t>
        <a:bodyPr/>
        <a:lstStyle/>
        <a:p>
          <a:r>
            <a:rPr lang="en-US" sz="2000" b="0" dirty="0" smtClean="0"/>
            <a:t>Right and obligation to take action in case of insufficient action by States abroad: </a:t>
          </a:r>
          <a:r>
            <a:rPr lang="en-US" sz="2000" b="1" dirty="0" smtClean="0"/>
            <a:t>deployment of extraterritorial effects</a:t>
          </a:r>
          <a:r>
            <a:rPr lang="en-US" sz="2000" b="0" dirty="0" smtClean="0"/>
            <a:t>  (for example R2P, trade restrictions based upon PPMs)</a:t>
          </a:r>
          <a:endParaRPr lang="en-GB" sz="2000" b="0" dirty="0" smtClean="0"/>
        </a:p>
      </dgm:t>
    </dgm:pt>
    <dgm:pt modelId="{E32CB487-5300-4561-8788-A0A51290EC11}" type="parTrans" cxnId="{D624363A-9BAB-433E-AEC8-2BC794B671F4}">
      <dgm:prSet/>
      <dgm:spPr/>
      <dgm:t>
        <a:bodyPr/>
        <a:lstStyle/>
        <a:p>
          <a:endParaRPr lang="en-GB"/>
        </a:p>
      </dgm:t>
    </dgm:pt>
    <dgm:pt modelId="{FDBF47DF-59A4-48F6-A479-517FBF6454B8}" type="sibTrans" cxnId="{D624363A-9BAB-433E-AEC8-2BC794B671F4}">
      <dgm:prSet/>
      <dgm:spPr/>
      <dgm:t>
        <a:bodyPr/>
        <a:lstStyle/>
        <a:p>
          <a:endParaRPr lang="en-GB"/>
        </a:p>
      </dgm:t>
    </dgm:pt>
    <dgm:pt modelId="{88141661-6FC5-48B5-8108-63E4C0A8C034}" type="pres">
      <dgm:prSet presAssocID="{312CFF59-1164-4DB3-A5E2-8179E8E7BCA1}" presName="linear" presStyleCnt="0">
        <dgm:presLayoutVars>
          <dgm:animLvl val="lvl"/>
          <dgm:resizeHandles val="exact"/>
        </dgm:presLayoutVars>
      </dgm:prSet>
      <dgm:spPr/>
      <dgm:t>
        <a:bodyPr/>
        <a:lstStyle/>
        <a:p>
          <a:endParaRPr lang="de-CH"/>
        </a:p>
      </dgm:t>
    </dgm:pt>
    <dgm:pt modelId="{1328DAB3-5D3B-4ABB-A3C3-CB940B107538}" type="pres">
      <dgm:prSet presAssocID="{2A5CB5A1-FB9C-4452-B5C8-4E7F57507758}" presName="parentText" presStyleLbl="node1" presStyleIdx="0" presStyleCnt="3">
        <dgm:presLayoutVars>
          <dgm:chMax val="0"/>
          <dgm:bulletEnabled val="1"/>
        </dgm:presLayoutVars>
      </dgm:prSet>
      <dgm:spPr/>
      <dgm:t>
        <a:bodyPr/>
        <a:lstStyle/>
        <a:p>
          <a:endParaRPr lang="en-GB"/>
        </a:p>
      </dgm:t>
    </dgm:pt>
    <dgm:pt modelId="{780E6659-3AB6-4D56-871E-D2B1EAD77AAC}" type="pres">
      <dgm:prSet presAssocID="{1CCC76DD-7E84-40AD-ACF1-D9BF3EFF25DC}" presName="spacer" presStyleCnt="0"/>
      <dgm:spPr/>
    </dgm:pt>
    <dgm:pt modelId="{591623DC-CC22-4477-AD29-78FF2FC31063}" type="pres">
      <dgm:prSet presAssocID="{7C9F0EA8-CD9C-4B09-B538-997E384C096F}" presName="parentText" presStyleLbl="node1" presStyleIdx="1" presStyleCnt="3">
        <dgm:presLayoutVars>
          <dgm:chMax val="0"/>
          <dgm:bulletEnabled val="1"/>
        </dgm:presLayoutVars>
      </dgm:prSet>
      <dgm:spPr/>
      <dgm:t>
        <a:bodyPr/>
        <a:lstStyle/>
        <a:p>
          <a:endParaRPr lang="en-GB"/>
        </a:p>
      </dgm:t>
    </dgm:pt>
    <dgm:pt modelId="{A2F3152C-2194-4700-83C5-6F6135D87B87}" type="pres">
      <dgm:prSet presAssocID="{9604CC35-7BB0-4F18-B893-EF18D023768E}" presName="spacer" presStyleCnt="0"/>
      <dgm:spPr/>
    </dgm:pt>
    <dgm:pt modelId="{483BBBEE-FD0A-4F42-AA91-494D671971D5}" type="pres">
      <dgm:prSet presAssocID="{12F38EE7-1CFE-403E-B3E9-7A764E91D87B}" presName="parentText" presStyleLbl="node1" presStyleIdx="2" presStyleCnt="3">
        <dgm:presLayoutVars>
          <dgm:chMax val="0"/>
          <dgm:bulletEnabled val="1"/>
        </dgm:presLayoutVars>
      </dgm:prSet>
      <dgm:spPr/>
      <dgm:t>
        <a:bodyPr/>
        <a:lstStyle/>
        <a:p>
          <a:endParaRPr lang="en-GB"/>
        </a:p>
      </dgm:t>
    </dgm:pt>
  </dgm:ptLst>
  <dgm:cxnLst>
    <dgm:cxn modelId="{702FEA85-CDB1-4614-BB42-1854A2CF54E1}" type="presOf" srcId="{7C9F0EA8-CD9C-4B09-B538-997E384C096F}" destId="{591623DC-CC22-4477-AD29-78FF2FC31063}" srcOrd="0" destOrd="0" presId="urn:microsoft.com/office/officeart/2005/8/layout/vList2"/>
    <dgm:cxn modelId="{69B37F0A-441B-4415-A61E-4B86D9A8CF0E}" type="presOf" srcId="{312CFF59-1164-4DB3-A5E2-8179E8E7BCA1}" destId="{88141661-6FC5-48B5-8108-63E4C0A8C034}" srcOrd="0" destOrd="0" presId="urn:microsoft.com/office/officeart/2005/8/layout/vList2"/>
    <dgm:cxn modelId="{D624363A-9BAB-433E-AEC8-2BC794B671F4}" srcId="{312CFF59-1164-4DB3-A5E2-8179E8E7BCA1}" destId="{12F38EE7-1CFE-403E-B3E9-7A764E91D87B}" srcOrd="2" destOrd="0" parTransId="{E32CB487-5300-4561-8788-A0A51290EC11}" sibTransId="{FDBF47DF-59A4-48F6-A479-517FBF6454B8}"/>
    <dgm:cxn modelId="{E4E1D61D-5F65-4300-B991-AFBAFD0472EA}" type="presOf" srcId="{12F38EE7-1CFE-403E-B3E9-7A764E91D87B}" destId="{483BBBEE-FD0A-4F42-AA91-494D671971D5}" srcOrd="0" destOrd="0" presId="urn:microsoft.com/office/officeart/2005/8/layout/vList2"/>
    <dgm:cxn modelId="{08AD7FFB-C424-4AE6-83D0-2BFD2D496E09}" srcId="{312CFF59-1164-4DB3-A5E2-8179E8E7BCA1}" destId="{7C9F0EA8-CD9C-4B09-B538-997E384C096F}" srcOrd="1" destOrd="0" parTransId="{C524434F-0EDA-40C9-885F-9729B0538758}" sibTransId="{9604CC35-7BB0-4F18-B893-EF18D023768E}"/>
    <dgm:cxn modelId="{F025B957-B04D-417B-BFAC-716AE56B1CEF}" srcId="{312CFF59-1164-4DB3-A5E2-8179E8E7BCA1}" destId="{2A5CB5A1-FB9C-4452-B5C8-4E7F57507758}" srcOrd="0" destOrd="0" parTransId="{9F8C9E91-14E8-4330-B8F4-398DE3C334D7}" sibTransId="{1CCC76DD-7E84-40AD-ACF1-D9BF3EFF25DC}"/>
    <dgm:cxn modelId="{ADFD0267-AB3B-4C5B-BE64-4A793C89CBAD}" type="presOf" srcId="{2A5CB5A1-FB9C-4452-B5C8-4E7F57507758}" destId="{1328DAB3-5D3B-4ABB-A3C3-CB940B107538}" srcOrd="0" destOrd="0" presId="urn:microsoft.com/office/officeart/2005/8/layout/vList2"/>
    <dgm:cxn modelId="{4C71C1A7-E879-474B-AEE3-0062D00A19AC}" type="presParOf" srcId="{88141661-6FC5-48B5-8108-63E4C0A8C034}" destId="{1328DAB3-5D3B-4ABB-A3C3-CB940B107538}" srcOrd="0" destOrd="0" presId="urn:microsoft.com/office/officeart/2005/8/layout/vList2"/>
    <dgm:cxn modelId="{7A93BF87-1064-4A20-995D-EAC05402035D}" type="presParOf" srcId="{88141661-6FC5-48B5-8108-63E4C0A8C034}" destId="{780E6659-3AB6-4D56-871E-D2B1EAD77AAC}" srcOrd="1" destOrd="0" presId="urn:microsoft.com/office/officeart/2005/8/layout/vList2"/>
    <dgm:cxn modelId="{680B611C-7582-4842-9EBC-9D190372CE70}" type="presParOf" srcId="{88141661-6FC5-48B5-8108-63E4C0A8C034}" destId="{591623DC-CC22-4477-AD29-78FF2FC31063}" srcOrd="2" destOrd="0" presId="urn:microsoft.com/office/officeart/2005/8/layout/vList2"/>
    <dgm:cxn modelId="{8DF2E9A4-25A4-4503-993F-1A4FBF5B0113}" type="presParOf" srcId="{88141661-6FC5-48B5-8108-63E4C0A8C034}" destId="{A2F3152C-2194-4700-83C5-6F6135D87B87}" srcOrd="3" destOrd="0" presId="urn:microsoft.com/office/officeart/2005/8/layout/vList2"/>
    <dgm:cxn modelId="{BF3B4514-42D0-447B-9D06-F9876C5BBD26}" type="presParOf" srcId="{88141661-6FC5-48B5-8108-63E4C0A8C034}" destId="{483BBBEE-FD0A-4F42-AA91-494D671971D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61FAB-BE70-4444-BB50-7185E6A5016D}">
      <dsp:nvSpPr>
        <dsp:cNvPr id="0" name=""/>
        <dsp:cNvSpPr/>
      </dsp:nvSpPr>
      <dsp:spPr>
        <a:xfrm>
          <a:off x="0" y="1584171"/>
          <a:ext cx="8352928" cy="89565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F35CE-18F8-471E-8196-59EC4562224E}">
      <dsp:nvSpPr>
        <dsp:cNvPr id="0" name=""/>
        <dsp:cNvSpPr/>
      </dsp:nvSpPr>
      <dsp:spPr>
        <a:xfrm>
          <a:off x="8" y="0"/>
          <a:ext cx="86996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Common Interest and Common Heritage</a:t>
          </a:r>
          <a:endParaRPr lang="de-CH" sz="900" kern="1200" dirty="0"/>
        </a:p>
      </dsp:txBody>
      <dsp:txXfrm>
        <a:off x="8" y="0"/>
        <a:ext cx="869960" cy="1625600"/>
      </dsp:txXfrm>
    </dsp:sp>
    <dsp:sp modelId="{6668CE16-66C6-4726-91B2-D30F33FA97EA}">
      <dsp:nvSpPr>
        <dsp:cNvPr id="0" name=""/>
        <dsp:cNvSpPr/>
      </dsp:nvSpPr>
      <dsp:spPr>
        <a:xfrm>
          <a:off x="23178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FFA9E-37A9-4F2F-9216-5191E0E6700E}">
      <dsp:nvSpPr>
        <dsp:cNvPr id="0" name=""/>
        <dsp:cNvSpPr/>
      </dsp:nvSpPr>
      <dsp:spPr>
        <a:xfrm>
          <a:off x="913467" y="2438399"/>
          <a:ext cx="86996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smtClean="0"/>
            <a:t>1992 Climate Change (UNFCCC)</a:t>
          </a:r>
          <a:endParaRPr lang="de-CH" sz="900" kern="1200" dirty="0"/>
        </a:p>
      </dsp:txBody>
      <dsp:txXfrm>
        <a:off x="913467" y="2438399"/>
        <a:ext cx="869960" cy="1625600"/>
      </dsp:txXfrm>
    </dsp:sp>
    <dsp:sp modelId="{EED94EEF-76E0-46BF-AD7E-EC0FD92C71D0}">
      <dsp:nvSpPr>
        <dsp:cNvPr id="0" name=""/>
        <dsp:cNvSpPr/>
      </dsp:nvSpPr>
      <dsp:spPr>
        <a:xfrm>
          <a:off x="1145247"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397CD-A251-43D0-8F6F-B99AA5F2F331}">
      <dsp:nvSpPr>
        <dsp:cNvPr id="0" name=""/>
        <dsp:cNvSpPr/>
      </dsp:nvSpPr>
      <dsp:spPr>
        <a:xfrm>
          <a:off x="1826926" y="0"/>
          <a:ext cx="86996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1992 Biological Diversity(CBD)</a:t>
          </a:r>
          <a:endParaRPr lang="de-CH" sz="900" kern="1200" dirty="0"/>
        </a:p>
      </dsp:txBody>
      <dsp:txXfrm>
        <a:off x="1826926" y="0"/>
        <a:ext cx="869960" cy="1625600"/>
      </dsp:txXfrm>
    </dsp:sp>
    <dsp:sp modelId="{E7B1458D-722B-482C-AF0A-98D663C42201}">
      <dsp:nvSpPr>
        <dsp:cNvPr id="0" name=""/>
        <dsp:cNvSpPr/>
      </dsp:nvSpPr>
      <dsp:spPr>
        <a:xfrm>
          <a:off x="2058706"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60642-FECF-47E8-AABD-82E3F4090308}">
      <dsp:nvSpPr>
        <dsp:cNvPr id="0" name=""/>
        <dsp:cNvSpPr/>
      </dsp:nvSpPr>
      <dsp:spPr>
        <a:xfrm>
          <a:off x="2740385" y="2438399"/>
          <a:ext cx="86996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smtClean="0"/>
            <a:t>2001 Plant Genetic Resources (ITPGRFA)</a:t>
          </a:r>
          <a:endParaRPr lang="de-CH" sz="900" kern="1200" dirty="0"/>
        </a:p>
      </dsp:txBody>
      <dsp:txXfrm>
        <a:off x="2740385" y="2438399"/>
        <a:ext cx="869960" cy="1625600"/>
      </dsp:txXfrm>
    </dsp:sp>
    <dsp:sp modelId="{69C3BDC0-4263-44DB-A20A-C743F49250C0}">
      <dsp:nvSpPr>
        <dsp:cNvPr id="0" name=""/>
        <dsp:cNvSpPr/>
      </dsp:nvSpPr>
      <dsp:spPr>
        <a:xfrm>
          <a:off x="297216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0082D-11FB-40FF-9C97-1C78F4139665}">
      <dsp:nvSpPr>
        <dsp:cNvPr id="0" name=""/>
        <dsp:cNvSpPr/>
      </dsp:nvSpPr>
      <dsp:spPr>
        <a:xfrm>
          <a:off x="3653843" y="0"/>
          <a:ext cx="86996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2003 Intangible Cultural Heritage (CSICH)</a:t>
          </a:r>
          <a:endParaRPr lang="de-CH" sz="900" kern="1200" dirty="0"/>
        </a:p>
      </dsp:txBody>
      <dsp:txXfrm>
        <a:off x="3653843" y="0"/>
        <a:ext cx="869960" cy="1625600"/>
      </dsp:txXfrm>
    </dsp:sp>
    <dsp:sp modelId="{C9212A0A-F4AA-4FEF-B49A-50188684BC7D}">
      <dsp:nvSpPr>
        <dsp:cNvPr id="0" name=""/>
        <dsp:cNvSpPr/>
      </dsp:nvSpPr>
      <dsp:spPr>
        <a:xfrm>
          <a:off x="3885624"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961D2-E7FE-46E3-B84A-7D05BDD16CE4}">
      <dsp:nvSpPr>
        <dsp:cNvPr id="0" name=""/>
        <dsp:cNvSpPr/>
      </dsp:nvSpPr>
      <dsp:spPr>
        <a:xfrm>
          <a:off x="4567302" y="2438399"/>
          <a:ext cx="86996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smtClean="0"/>
            <a:t>2005 International Health Regulations (WHO)</a:t>
          </a:r>
          <a:endParaRPr lang="de-CH" sz="900" kern="1200" dirty="0"/>
        </a:p>
      </dsp:txBody>
      <dsp:txXfrm>
        <a:off x="4567302" y="2438399"/>
        <a:ext cx="869960" cy="1625600"/>
      </dsp:txXfrm>
    </dsp:sp>
    <dsp:sp modelId="{78A90560-47BD-40FF-9E9F-16F5BB835720}">
      <dsp:nvSpPr>
        <dsp:cNvPr id="0" name=""/>
        <dsp:cNvSpPr/>
      </dsp:nvSpPr>
      <dsp:spPr>
        <a:xfrm>
          <a:off x="4799082"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0725F-715B-4DB7-852B-E804DD2974DF}">
      <dsp:nvSpPr>
        <dsp:cNvPr id="0" name=""/>
        <dsp:cNvSpPr/>
      </dsp:nvSpPr>
      <dsp:spPr>
        <a:xfrm>
          <a:off x="5480761" y="0"/>
          <a:ext cx="203686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smtClean="0"/>
            <a:t>2015 Climate Change (Paris Agreement)</a:t>
          </a:r>
          <a:endParaRPr lang="de-CH" sz="1600" b="1" kern="1200" dirty="0"/>
        </a:p>
      </dsp:txBody>
      <dsp:txXfrm>
        <a:off x="5480761" y="0"/>
        <a:ext cx="2036865" cy="1625600"/>
      </dsp:txXfrm>
    </dsp:sp>
    <dsp:sp modelId="{994CAFF3-1B12-41CD-AAA4-3477C3967B98}">
      <dsp:nvSpPr>
        <dsp:cNvPr id="0" name=""/>
        <dsp:cNvSpPr/>
      </dsp:nvSpPr>
      <dsp:spPr>
        <a:xfrm>
          <a:off x="629599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8DAB3-5D3B-4ABB-A3C3-CB940B107538}">
      <dsp:nvSpPr>
        <dsp:cNvPr id="0" name=""/>
        <dsp:cNvSpPr/>
      </dsp:nvSpPr>
      <dsp:spPr>
        <a:xfrm>
          <a:off x="0" y="471875"/>
          <a:ext cx="8061325" cy="12168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Obligation to cooperate</a:t>
          </a:r>
          <a:r>
            <a:rPr lang="en-US" sz="2000" kern="1200" dirty="0"/>
            <a:t> internationally (e.g. in the field of transfer of technology</a:t>
          </a:r>
          <a:r>
            <a:rPr lang="en-US" sz="2000" kern="1200" dirty="0" smtClean="0"/>
            <a:t>, monetary and financial regulations </a:t>
          </a:r>
          <a:r>
            <a:rPr lang="en-US" sz="2000" kern="1200" dirty="0"/>
            <a:t>or humanitarian aid) </a:t>
          </a:r>
          <a:endParaRPr lang="en-GB" sz="2000" kern="1200" dirty="0"/>
        </a:p>
      </dsp:txBody>
      <dsp:txXfrm>
        <a:off x="59399" y="531274"/>
        <a:ext cx="7942527" cy="1098002"/>
      </dsp:txXfrm>
    </dsp:sp>
    <dsp:sp modelId="{591623DC-CC22-4477-AD29-78FF2FC31063}">
      <dsp:nvSpPr>
        <dsp:cNvPr id="0" name=""/>
        <dsp:cNvSpPr/>
      </dsp:nvSpPr>
      <dsp:spPr>
        <a:xfrm>
          <a:off x="0" y="1875875"/>
          <a:ext cx="8061325" cy="121680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Obligation to do homework</a:t>
          </a:r>
          <a:r>
            <a:rPr lang="en-US" sz="2000" kern="1200" dirty="0"/>
            <a:t> in domestic law contributing to solutions of the problem (e.g. </a:t>
          </a:r>
          <a:r>
            <a:rPr lang="en-US" sz="2000" kern="1200" dirty="0" smtClean="0"/>
            <a:t>protecting human rights, promoting monetary stability, public </a:t>
          </a:r>
          <a:r>
            <a:rPr lang="en-US" sz="2000" kern="1200" dirty="0"/>
            <a:t>trust doctrine) </a:t>
          </a:r>
          <a:endParaRPr lang="en-GB" sz="2000" kern="1200" dirty="0"/>
        </a:p>
      </dsp:txBody>
      <dsp:txXfrm>
        <a:off x="59399" y="1935274"/>
        <a:ext cx="7942527" cy="1098002"/>
      </dsp:txXfrm>
    </dsp:sp>
    <dsp:sp modelId="{483BBBEE-FD0A-4F42-AA91-494D671971D5}">
      <dsp:nvSpPr>
        <dsp:cNvPr id="0" name=""/>
        <dsp:cNvSpPr/>
      </dsp:nvSpPr>
      <dsp:spPr>
        <a:xfrm>
          <a:off x="0" y="3279875"/>
          <a:ext cx="8061325" cy="1216800"/>
        </a:xfrm>
        <a:prstGeom prst="roundRect">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Right and obligation to take action in case of insufficient action by States abroad: </a:t>
          </a:r>
          <a:r>
            <a:rPr lang="en-US" sz="2000" b="1" kern="1200" dirty="0" smtClean="0"/>
            <a:t>deployment of extraterritorial effects</a:t>
          </a:r>
          <a:r>
            <a:rPr lang="en-US" sz="2000" b="0" kern="1200" dirty="0" smtClean="0"/>
            <a:t>  (for example R2P, trade restrictions based upon PPMs)</a:t>
          </a:r>
          <a:endParaRPr lang="en-GB" sz="2000" b="0" kern="1200" dirty="0" smtClean="0"/>
        </a:p>
      </dsp:txBody>
      <dsp:txXfrm>
        <a:off x="59399" y="3339274"/>
        <a:ext cx="7942527"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190D2-F3B3-4C40-AFA1-B4536A864821}" type="datetimeFigureOut">
              <a:rPr lang="en-GB" smtClean="0"/>
              <a:t>03/06/2016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E3D1B-5021-4F02-B13E-11FE1C983238}" type="slidenum">
              <a:rPr lang="en-GB" smtClean="0"/>
              <a:t>‹#›</a:t>
            </a:fld>
            <a:endParaRPr lang="en-GB"/>
          </a:p>
        </p:txBody>
      </p:sp>
    </p:spTree>
    <p:extLst>
      <p:ext uri="{BB962C8B-B14F-4D97-AF65-F5344CB8AC3E}">
        <p14:creationId xmlns:p14="http://schemas.microsoft.com/office/powerpoint/2010/main" val="137587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Message: Problems with ‘commons’ can arise in any level of governance.</a:t>
            </a:r>
            <a:r>
              <a:rPr lang="en-GB" baseline="0" dirty="0" smtClean="0"/>
              <a:t> It does not only comprise of problems involving natural resources.</a:t>
            </a:r>
            <a:endParaRPr lang="en-GB" dirty="0"/>
          </a:p>
        </p:txBody>
      </p:sp>
      <p:sp>
        <p:nvSpPr>
          <p:cNvPr id="4" name="Slide Number Placeholder 3"/>
          <p:cNvSpPr>
            <a:spLocks noGrp="1"/>
          </p:cNvSpPr>
          <p:nvPr>
            <p:ph type="sldNum" sz="quarter" idx="10"/>
          </p:nvPr>
        </p:nvSpPr>
        <p:spPr/>
        <p:txBody>
          <a:bodyPr/>
          <a:lstStyle/>
          <a:p>
            <a:fld id="{A25E3D1B-5021-4F02-B13E-11FE1C983238}" type="slidenum">
              <a:rPr lang="en-GB" smtClean="0"/>
              <a:t>2</a:t>
            </a:fld>
            <a:endParaRPr lang="en-GB"/>
          </a:p>
        </p:txBody>
      </p:sp>
    </p:spTree>
    <p:extLst>
      <p:ext uri="{BB962C8B-B14F-4D97-AF65-F5344CB8AC3E}">
        <p14:creationId xmlns:p14="http://schemas.microsoft.com/office/powerpoint/2010/main" val="39182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Illustrating the tragedy of commons!</a:t>
            </a:r>
            <a:endParaRPr lang="de-CH" dirty="0"/>
          </a:p>
        </p:txBody>
      </p:sp>
      <p:sp>
        <p:nvSpPr>
          <p:cNvPr id="4" name="Slide Number Placeholder 3"/>
          <p:cNvSpPr>
            <a:spLocks noGrp="1"/>
          </p:cNvSpPr>
          <p:nvPr>
            <p:ph type="sldNum" sz="quarter" idx="10"/>
          </p:nvPr>
        </p:nvSpPr>
        <p:spPr/>
        <p:txBody>
          <a:bodyPr/>
          <a:lstStyle/>
          <a:p>
            <a:fld id="{A25E3D1B-5021-4F02-B13E-11FE1C983238}" type="slidenum">
              <a:rPr lang="en-GB" smtClean="0"/>
              <a:t>3</a:t>
            </a:fld>
            <a:endParaRPr lang="en-GB"/>
          </a:p>
        </p:txBody>
      </p:sp>
    </p:spTree>
    <p:extLst>
      <p:ext uri="{BB962C8B-B14F-4D97-AF65-F5344CB8AC3E}">
        <p14:creationId xmlns:p14="http://schemas.microsoft.com/office/powerpoint/2010/main" val="414037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Focusing on where the change needs to happen.</a:t>
            </a:r>
            <a:endParaRPr lang="de-CH" dirty="0"/>
          </a:p>
        </p:txBody>
      </p:sp>
      <p:sp>
        <p:nvSpPr>
          <p:cNvPr id="4" name="Slide Number Placeholder 3"/>
          <p:cNvSpPr>
            <a:spLocks noGrp="1"/>
          </p:cNvSpPr>
          <p:nvPr>
            <p:ph type="sldNum" sz="quarter" idx="10"/>
          </p:nvPr>
        </p:nvSpPr>
        <p:spPr/>
        <p:txBody>
          <a:bodyPr/>
          <a:lstStyle/>
          <a:p>
            <a:fld id="{A25E3D1B-5021-4F02-B13E-11FE1C983238}" type="slidenum">
              <a:rPr lang="en-GB" smtClean="0"/>
              <a:t>4</a:t>
            </a:fld>
            <a:endParaRPr lang="en-GB"/>
          </a:p>
        </p:txBody>
      </p:sp>
    </p:spTree>
    <p:extLst>
      <p:ext uri="{BB962C8B-B14F-4D97-AF65-F5344CB8AC3E}">
        <p14:creationId xmlns:p14="http://schemas.microsoft.com/office/powerpoint/2010/main" val="421017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common concern problems occur in all levels, the study mainly focuses on</a:t>
            </a:r>
            <a:r>
              <a:rPr lang="en-US" baseline="0" dirty="0" smtClean="0"/>
              <a:t> the top layer (i.e. public international law). However, the theoretical design of the five-story house allows the upper norms to influence resolution of common concern problem in the lower norms in a balanced fashion.</a:t>
            </a:r>
            <a:endParaRPr lang="de-CH" dirty="0"/>
          </a:p>
        </p:txBody>
      </p:sp>
      <p:sp>
        <p:nvSpPr>
          <p:cNvPr id="4" name="Date Placeholder 3"/>
          <p:cNvSpPr>
            <a:spLocks noGrp="1"/>
          </p:cNvSpPr>
          <p:nvPr>
            <p:ph type="dt" idx="10"/>
          </p:nvPr>
        </p:nvSpPr>
        <p:spPr/>
        <p:txBody>
          <a:bodyPr/>
          <a:lstStyle/>
          <a:p>
            <a:fld id="{DC85ACCF-68D2-434B-B869-4B8A7EA5FCEE}" type="datetime1">
              <a:rPr lang="en-GB" smtClean="0"/>
              <a:t>03/06/2016</a:t>
            </a:fld>
            <a:endParaRPr lang="en-GB"/>
          </a:p>
        </p:txBody>
      </p:sp>
      <p:sp>
        <p:nvSpPr>
          <p:cNvPr id="5" name="Slide Number Placeholder 4"/>
          <p:cNvSpPr>
            <a:spLocks noGrp="1"/>
          </p:cNvSpPr>
          <p:nvPr>
            <p:ph type="sldNum" sz="quarter" idx="11"/>
          </p:nvPr>
        </p:nvSpPr>
        <p:spPr/>
        <p:txBody>
          <a:bodyPr/>
          <a:lstStyle/>
          <a:p>
            <a:fld id="{8F5DD202-C0BA-4826-84DE-1ADB36F7AA9F}" type="slidenum">
              <a:rPr lang="en-GB" smtClean="0"/>
              <a:t>5</a:t>
            </a:fld>
            <a:endParaRPr lang="en-GB"/>
          </a:p>
        </p:txBody>
      </p:sp>
    </p:spTree>
    <p:extLst>
      <p:ext uri="{BB962C8B-B14F-4D97-AF65-F5344CB8AC3E}">
        <p14:creationId xmlns:p14="http://schemas.microsoft.com/office/powerpoint/2010/main" val="242906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and the next slides would </a:t>
            </a:r>
            <a:r>
              <a:rPr lang="en-GB" u="sng" dirty="0" smtClean="0"/>
              <a:t>quickly</a:t>
            </a:r>
            <a:r>
              <a:rPr lang="en-GB" dirty="0" smtClean="0"/>
              <a:t> sketch the evolution</a:t>
            </a:r>
            <a:r>
              <a:rPr lang="en-GB" baseline="0" dirty="0" smtClean="0"/>
              <a:t> of the expression to show that it is not absolutely new.</a:t>
            </a:r>
            <a:endParaRPr lang="en-GB" dirty="0"/>
          </a:p>
        </p:txBody>
      </p:sp>
      <p:sp>
        <p:nvSpPr>
          <p:cNvPr id="4" name="Slide Number Placeholder 3"/>
          <p:cNvSpPr>
            <a:spLocks noGrp="1"/>
          </p:cNvSpPr>
          <p:nvPr>
            <p:ph type="sldNum" sz="quarter" idx="10"/>
          </p:nvPr>
        </p:nvSpPr>
        <p:spPr/>
        <p:txBody>
          <a:bodyPr/>
          <a:lstStyle/>
          <a:p>
            <a:fld id="{8F5DD202-C0BA-4826-84DE-1ADB36F7AA9F}" type="slidenum">
              <a:rPr lang="en-GB" smtClean="0"/>
              <a:t>6</a:t>
            </a:fld>
            <a:endParaRPr lang="en-GB"/>
          </a:p>
        </p:txBody>
      </p:sp>
      <p:sp>
        <p:nvSpPr>
          <p:cNvPr id="5" name="Date Placeholder 4"/>
          <p:cNvSpPr>
            <a:spLocks noGrp="1"/>
          </p:cNvSpPr>
          <p:nvPr>
            <p:ph type="dt" idx="11"/>
          </p:nvPr>
        </p:nvSpPr>
        <p:spPr/>
        <p:txBody>
          <a:bodyPr/>
          <a:lstStyle/>
          <a:p>
            <a:fld id="{C467221F-94E9-41BD-9101-5374A7C2CA49}" type="datetime1">
              <a:rPr lang="en-GB" smtClean="0"/>
              <a:t>03/06/2016</a:t>
            </a:fld>
            <a:endParaRPr lang="en-GB"/>
          </a:p>
        </p:txBody>
      </p:sp>
    </p:spTree>
    <p:extLst>
      <p:ext uri="{BB962C8B-B14F-4D97-AF65-F5344CB8AC3E}">
        <p14:creationId xmlns:p14="http://schemas.microsoft.com/office/powerpoint/2010/main" val="250766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observe ‘snowballing’</a:t>
            </a:r>
          </a:p>
          <a:p>
            <a:endParaRPr lang="en-US" dirty="0" smtClean="0"/>
          </a:p>
          <a:p>
            <a:r>
              <a:rPr lang="en-US" dirty="0" smtClean="0"/>
              <a:t>Gaining more</a:t>
            </a:r>
            <a:r>
              <a:rPr lang="en-US" baseline="0" dirty="0" smtClean="0"/>
              <a:t> recognition, being linked to other fundamental concepts of common interest, while highlighting the need for international cooperation in these areas</a:t>
            </a:r>
          </a:p>
          <a:p>
            <a:endParaRPr lang="en-US" baseline="0" dirty="0" smtClean="0"/>
          </a:p>
          <a:p>
            <a:r>
              <a:rPr lang="en-US" baseline="0" dirty="0" smtClean="0"/>
              <a:t>It’s the logical next step to raise the question that what is the content of Common Concern</a:t>
            </a:r>
            <a:endParaRPr lang="de-CH" dirty="0"/>
          </a:p>
        </p:txBody>
      </p:sp>
      <p:sp>
        <p:nvSpPr>
          <p:cNvPr id="4" name="Date Placeholder 3"/>
          <p:cNvSpPr>
            <a:spLocks noGrp="1"/>
          </p:cNvSpPr>
          <p:nvPr>
            <p:ph type="dt" idx="10"/>
          </p:nvPr>
        </p:nvSpPr>
        <p:spPr/>
        <p:txBody>
          <a:bodyPr/>
          <a:lstStyle/>
          <a:p>
            <a:fld id="{24D88FA5-E81D-4BEB-95E4-E7A1F9FC73E1}" type="datetime1">
              <a:rPr lang="en-GB" smtClean="0"/>
              <a:t>03/06/2016</a:t>
            </a:fld>
            <a:endParaRPr lang="en-GB"/>
          </a:p>
        </p:txBody>
      </p:sp>
      <p:sp>
        <p:nvSpPr>
          <p:cNvPr id="5" name="Slide Number Placeholder 4"/>
          <p:cNvSpPr>
            <a:spLocks noGrp="1"/>
          </p:cNvSpPr>
          <p:nvPr>
            <p:ph type="sldNum" sz="quarter" idx="11"/>
          </p:nvPr>
        </p:nvSpPr>
        <p:spPr/>
        <p:txBody>
          <a:bodyPr/>
          <a:lstStyle/>
          <a:p>
            <a:fld id="{8F5DD202-C0BA-4826-84DE-1ADB36F7AA9F}" type="slidenum">
              <a:rPr lang="en-GB" smtClean="0"/>
              <a:t>7</a:t>
            </a:fld>
            <a:endParaRPr lang="en-GB"/>
          </a:p>
        </p:txBody>
      </p:sp>
    </p:spTree>
    <p:extLst>
      <p:ext uri="{BB962C8B-B14F-4D97-AF65-F5344CB8AC3E}">
        <p14:creationId xmlns:p14="http://schemas.microsoft.com/office/powerpoint/2010/main" val="345842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5E3D1B-5021-4F02-B13E-11FE1C983238}" type="slidenum">
              <a:rPr lang="en-GB" smtClean="0"/>
              <a:t>9</a:t>
            </a:fld>
            <a:endParaRPr lang="en-GB"/>
          </a:p>
        </p:txBody>
      </p:sp>
    </p:spTree>
    <p:extLst>
      <p:ext uri="{BB962C8B-B14F-4D97-AF65-F5344CB8AC3E}">
        <p14:creationId xmlns:p14="http://schemas.microsoft.com/office/powerpoint/2010/main" val="1884951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A25E3D1B-5021-4F02-B13E-11FE1C983238}" type="slidenum">
              <a:rPr lang="en-GB" smtClean="0"/>
              <a:t>11</a:t>
            </a:fld>
            <a:endParaRPr lang="en-GB"/>
          </a:p>
        </p:txBody>
      </p:sp>
    </p:spTree>
    <p:extLst>
      <p:ext uri="{BB962C8B-B14F-4D97-AF65-F5344CB8AC3E}">
        <p14:creationId xmlns:p14="http://schemas.microsoft.com/office/powerpoint/2010/main" val="155654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599" y="620688"/>
            <a:ext cx="7772400" cy="1470025"/>
          </a:xfrm>
        </p:spPr>
        <p:txBody>
          <a:bodyPr/>
          <a:lstStyle>
            <a:lvl1pPr algn="r">
              <a:defRPr baseline="0">
                <a:solidFill>
                  <a:schemeClr val="bg1"/>
                </a:solidFill>
              </a:defRPr>
            </a:lvl1pPr>
          </a:lstStyle>
          <a:p>
            <a:r>
              <a:rPr lang="en-US" dirty="0" smtClean="0"/>
              <a:t>Title</a:t>
            </a:r>
            <a:endParaRPr lang="de-CH" dirty="0"/>
          </a:p>
        </p:txBody>
      </p:sp>
      <p:sp>
        <p:nvSpPr>
          <p:cNvPr id="3" name="Subtitle 2"/>
          <p:cNvSpPr>
            <a:spLocks noGrp="1"/>
          </p:cNvSpPr>
          <p:nvPr>
            <p:ph type="subTitle" idx="1" hasCustomPrompt="1"/>
          </p:nvPr>
        </p:nvSpPr>
        <p:spPr>
          <a:xfrm>
            <a:off x="3891619" y="2060848"/>
            <a:ext cx="5252381" cy="1224136"/>
          </a:xfrm>
        </p:spPr>
        <p:txBody>
          <a:bodyPr>
            <a:normAutofit/>
          </a:bodyPr>
          <a:lstStyle>
            <a:lvl1pPr marL="0" indent="0" algn="r">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de-CH"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DB45D1-4A41-4BCB-8971-17E57EECEE5B}" type="slidenum">
              <a:rPr lang="de-CH" smtClean="0"/>
              <a:t>‹#›</a:t>
            </a:fld>
            <a:endParaRPr lang="de-CH"/>
          </a:p>
        </p:txBody>
      </p:sp>
    </p:spTree>
    <p:extLst>
      <p:ext uri="{BB962C8B-B14F-4D97-AF65-F5344CB8AC3E}">
        <p14:creationId xmlns:p14="http://schemas.microsoft.com/office/powerpoint/2010/main" val="409744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420902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de-CH"/>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132810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de-CH"/>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452741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de-CH"/>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249931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3678340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4079813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206342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18798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WTI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599" y="620688"/>
            <a:ext cx="7772400" cy="1470025"/>
          </a:xfrm>
        </p:spPr>
        <p:txBody>
          <a:bodyPr/>
          <a:lstStyle>
            <a:lvl1pPr algn="r">
              <a:defRPr baseline="0">
                <a:solidFill>
                  <a:schemeClr val="bg1"/>
                </a:solidFill>
              </a:defRPr>
            </a:lvl1pPr>
          </a:lstStyle>
          <a:p>
            <a:r>
              <a:rPr lang="en-US" dirty="0" smtClean="0"/>
              <a:t>The World Trade Institute</a:t>
            </a:r>
            <a:endParaRPr lang="de-CH" dirty="0"/>
          </a:p>
        </p:txBody>
      </p:sp>
      <p:sp>
        <p:nvSpPr>
          <p:cNvPr id="3" name="Subtitle 2"/>
          <p:cNvSpPr>
            <a:spLocks noGrp="1"/>
          </p:cNvSpPr>
          <p:nvPr>
            <p:ph type="subTitle" idx="1" hasCustomPrompt="1"/>
          </p:nvPr>
        </p:nvSpPr>
        <p:spPr>
          <a:xfrm>
            <a:off x="3891619" y="2060848"/>
            <a:ext cx="5252381" cy="1224136"/>
          </a:xfrm>
        </p:spPr>
        <p:txBody>
          <a:bodyPr>
            <a:normAutofit/>
          </a:bodyPr>
          <a:lstStyle>
            <a:lvl1pPr marL="0" indent="0" algn="r">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University of Bern</a:t>
            </a:r>
          </a:p>
          <a:p>
            <a:r>
              <a:rPr lang="en-US" dirty="0" smtClean="0"/>
              <a:t>Switzerland</a:t>
            </a:r>
            <a:endParaRPr lang="de-CH"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DB45D1-4A41-4BCB-8971-17E57EECEE5B}" type="slidenum">
              <a:rPr lang="de-CH" smtClean="0"/>
              <a:t>‹#›</a:t>
            </a:fld>
            <a:endParaRPr lang="de-CH"/>
          </a:p>
        </p:txBody>
      </p:sp>
      <p:pic>
        <p:nvPicPr>
          <p:cNvPr id="7" name="Picture 10" descr="wti-006109_long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068960"/>
            <a:ext cx="9152855" cy="2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94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CH"/>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CH"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4105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r">
              <a:defRPr sz="3000" b="1"/>
            </a:lvl1pPr>
          </a:lstStyle>
          <a:p>
            <a:r>
              <a:rPr lang="en-US" dirty="0" smtClean="0"/>
              <a:t>Overview</a:t>
            </a:r>
            <a:endParaRPr lang="de-CH" dirty="0"/>
          </a:p>
        </p:txBody>
      </p:sp>
      <p:sp>
        <p:nvSpPr>
          <p:cNvPr id="3" name="Content Placeholder 2"/>
          <p:cNvSpPr>
            <a:spLocks noGrp="1"/>
          </p:cNvSpPr>
          <p:nvPr>
            <p:ph idx="1" hasCustomPrompt="1"/>
          </p:nvPr>
        </p:nvSpPr>
        <p:spPr>
          <a:xfrm>
            <a:off x="467544" y="1412776"/>
            <a:ext cx="8147248" cy="864096"/>
          </a:xfrm>
          <a:solidFill>
            <a:srgbClr val="2AA5E2"/>
          </a:solidFill>
        </p:spPr>
        <p:txBody>
          <a:bodyPr/>
          <a:lstStyle>
            <a:lvl1pPr>
              <a:lnSpc>
                <a:spcPct val="150000"/>
              </a:lnSpc>
              <a:defRPr baseline="0">
                <a:solidFill>
                  <a:schemeClr val="bg1"/>
                </a:solidFill>
              </a:defRPr>
            </a:lvl1pPr>
          </a:lstStyle>
          <a:p>
            <a:pPr lvl="0"/>
            <a:r>
              <a:rPr lang="en-US" dirty="0" smtClean="0"/>
              <a:t>Subtitle 1</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
        <p:nvSpPr>
          <p:cNvPr id="10" name="Content Placeholder 2"/>
          <p:cNvSpPr>
            <a:spLocks noGrp="1"/>
          </p:cNvSpPr>
          <p:nvPr>
            <p:ph idx="13" hasCustomPrompt="1"/>
          </p:nvPr>
        </p:nvSpPr>
        <p:spPr>
          <a:xfrm>
            <a:off x="467544" y="2492896"/>
            <a:ext cx="8147248" cy="864096"/>
          </a:xfrm>
        </p:spPr>
        <p:txBody>
          <a:bodyPr/>
          <a:lstStyle>
            <a:lvl1pPr>
              <a:lnSpc>
                <a:spcPct val="150000"/>
              </a:lnSpc>
              <a:defRPr baseline="0">
                <a:solidFill>
                  <a:schemeClr val="tx1"/>
                </a:solidFill>
              </a:defRPr>
            </a:lvl1pPr>
          </a:lstStyle>
          <a:p>
            <a:pPr lvl="0"/>
            <a:r>
              <a:rPr lang="en-US" dirty="0" smtClean="0"/>
              <a:t>Subtitle 2</a:t>
            </a:r>
          </a:p>
        </p:txBody>
      </p:sp>
      <p:sp>
        <p:nvSpPr>
          <p:cNvPr id="11" name="Content Placeholder 2"/>
          <p:cNvSpPr>
            <a:spLocks noGrp="1"/>
          </p:cNvSpPr>
          <p:nvPr>
            <p:ph idx="14" hasCustomPrompt="1"/>
          </p:nvPr>
        </p:nvSpPr>
        <p:spPr>
          <a:xfrm>
            <a:off x="467544" y="4653136"/>
            <a:ext cx="8147248" cy="864096"/>
          </a:xfrm>
        </p:spPr>
        <p:txBody>
          <a:bodyPr/>
          <a:lstStyle>
            <a:lvl1pPr>
              <a:lnSpc>
                <a:spcPct val="150000"/>
              </a:lnSpc>
              <a:defRPr baseline="0">
                <a:solidFill>
                  <a:schemeClr val="tx1"/>
                </a:solidFill>
              </a:defRPr>
            </a:lvl1pPr>
          </a:lstStyle>
          <a:p>
            <a:pPr lvl="0"/>
            <a:r>
              <a:rPr lang="en-US" dirty="0" smtClean="0"/>
              <a:t>Subtitle 4</a:t>
            </a:r>
          </a:p>
        </p:txBody>
      </p:sp>
      <p:sp>
        <p:nvSpPr>
          <p:cNvPr id="12" name="Content Placeholder 2"/>
          <p:cNvSpPr>
            <a:spLocks noGrp="1"/>
          </p:cNvSpPr>
          <p:nvPr>
            <p:ph idx="15" hasCustomPrompt="1"/>
          </p:nvPr>
        </p:nvSpPr>
        <p:spPr>
          <a:xfrm>
            <a:off x="467544" y="3573016"/>
            <a:ext cx="8147248" cy="864096"/>
          </a:xfrm>
        </p:spPr>
        <p:txBody>
          <a:bodyPr/>
          <a:lstStyle>
            <a:lvl1pPr>
              <a:lnSpc>
                <a:spcPct val="150000"/>
              </a:lnSpc>
              <a:defRPr baseline="0">
                <a:solidFill>
                  <a:schemeClr val="tx1"/>
                </a:solidFill>
              </a:defRPr>
            </a:lvl1pPr>
          </a:lstStyle>
          <a:p>
            <a:pPr lvl="0"/>
            <a:r>
              <a:rPr lang="en-US" dirty="0" smtClean="0"/>
              <a:t>Subtitle 3</a:t>
            </a: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de-CH" dirty="0"/>
          </a:p>
        </p:txBody>
      </p:sp>
    </p:spTree>
    <p:extLst>
      <p:ext uri="{BB962C8B-B14F-4D97-AF65-F5344CB8AC3E}">
        <p14:creationId xmlns:p14="http://schemas.microsoft.com/office/powerpoint/2010/main" val="73633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r">
              <a:defRPr sz="3000" b="1"/>
            </a:lvl1pPr>
          </a:lstStyle>
          <a:p>
            <a:r>
              <a:rPr lang="en-US" dirty="0" smtClean="0"/>
              <a:t>Overview</a:t>
            </a:r>
            <a:endParaRPr lang="de-CH" dirty="0"/>
          </a:p>
        </p:txBody>
      </p:sp>
      <p:sp>
        <p:nvSpPr>
          <p:cNvPr id="3" name="Content Placeholder 2"/>
          <p:cNvSpPr>
            <a:spLocks noGrp="1"/>
          </p:cNvSpPr>
          <p:nvPr>
            <p:ph idx="1" hasCustomPrompt="1"/>
          </p:nvPr>
        </p:nvSpPr>
        <p:spPr>
          <a:xfrm>
            <a:off x="467544" y="2492896"/>
            <a:ext cx="8147248" cy="864096"/>
          </a:xfrm>
          <a:solidFill>
            <a:srgbClr val="2AA5E2"/>
          </a:solidFill>
        </p:spPr>
        <p:txBody>
          <a:bodyPr/>
          <a:lstStyle>
            <a:lvl1pPr>
              <a:lnSpc>
                <a:spcPct val="150000"/>
              </a:lnSpc>
              <a:defRPr baseline="0">
                <a:solidFill>
                  <a:schemeClr val="bg1"/>
                </a:solidFill>
              </a:defRPr>
            </a:lvl1pPr>
          </a:lstStyle>
          <a:p>
            <a:pPr lvl="0"/>
            <a:r>
              <a:rPr lang="en-US" dirty="0" smtClean="0"/>
              <a:t>Subtitle 2</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dirty="0"/>
          </a:p>
        </p:txBody>
      </p:sp>
      <p:sp>
        <p:nvSpPr>
          <p:cNvPr id="10" name="Content Placeholder 2"/>
          <p:cNvSpPr>
            <a:spLocks noGrp="1"/>
          </p:cNvSpPr>
          <p:nvPr>
            <p:ph idx="13" hasCustomPrompt="1"/>
          </p:nvPr>
        </p:nvSpPr>
        <p:spPr>
          <a:xfrm>
            <a:off x="467544" y="1484784"/>
            <a:ext cx="8147248" cy="864096"/>
          </a:xfrm>
        </p:spPr>
        <p:txBody>
          <a:bodyPr/>
          <a:lstStyle>
            <a:lvl1pPr>
              <a:lnSpc>
                <a:spcPct val="150000"/>
              </a:lnSpc>
              <a:defRPr baseline="0">
                <a:solidFill>
                  <a:schemeClr val="tx1"/>
                </a:solidFill>
              </a:defRPr>
            </a:lvl1pPr>
          </a:lstStyle>
          <a:p>
            <a:pPr lvl="0"/>
            <a:r>
              <a:rPr lang="en-US" dirty="0" smtClean="0"/>
              <a:t>Subtitle 1</a:t>
            </a:r>
          </a:p>
        </p:txBody>
      </p:sp>
      <p:sp>
        <p:nvSpPr>
          <p:cNvPr id="11" name="Content Placeholder 2"/>
          <p:cNvSpPr>
            <a:spLocks noGrp="1"/>
          </p:cNvSpPr>
          <p:nvPr>
            <p:ph idx="14" hasCustomPrompt="1"/>
          </p:nvPr>
        </p:nvSpPr>
        <p:spPr>
          <a:xfrm>
            <a:off x="467544" y="4653136"/>
            <a:ext cx="8147248" cy="864096"/>
          </a:xfrm>
        </p:spPr>
        <p:txBody>
          <a:bodyPr/>
          <a:lstStyle>
            <a:lvl1pPr>
              <a:lnSpc>
                <a:spcPct val="150000"/>
              </a:lnSpc>
              <a:defRPr baseline="0">
                <a:solidFill>
                  <a:schemeClr val="tx1"/>
                </a:solidFill>
              </a:defRPr>
            </a:lvl1pPr>
          </a:lstStyle>
          <a:p>
            <a:pPr lvl="0"/>
            <a:r>
              <a:rPr lang="en-US" dirty="0" smtClean="0"/>
              <a:t>Subtitle 4</a:t>
            </a:r>
          </a:p>
        </p:txBody>
      </p:sp>
      <p:sp>
        <p:nvSpPr>
          <p:cNvPr id="12" name="Content Placeholder 2"/>
          <p:cNvSpPr>
            <a:spLocks noGrp="1"/>
          </p:cNvSpPr>
          <p:nvPr>
            <p:ph idx="15" hasCustomPrompt="1"/>
          </p:nvPr>
        </p:nvSpPr>
        <p:spPr>
          <a:xfrm>
            <a:off x="467544" y="3573016"/>
            <a:ext cx="8147248" cy="864096"/>
          </a:xfrm>
        </p:spPr>
        <p:txBody>
          <a:bodyPr/>
          <a:lstStyle>
            <a:lvl1pPr>
              <a:lnSpc>
                <a:spcPct val="150000"/>
              </a:lnSpc>
              <a:defRPr baseline="0">
                <a:solidFill>
                  <a:schemeClr val="tx1"/>
                </a:solidFill>
              </a:defRPr>
            </a:lvl1pPr>
          </a:lstStyle>
          <a:p>
            <a:pPr lvl="0"/>
            <a:r>
              <a:rPr lang="en-US" dirty="0" smtClean="0"/>
              <a:t>Subtitle 3</a:t>
            </a: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de-CH" dirty="0"/>
          </a:p>
        </p:txBody>
      </p:sp>
    </p:spTree>
    <p:extLst>
      <p:ext uri="{BB962C8B-B14F-4D97-AF65-F5344CB8AC3E}">
        <p14:creationId xmlns:p14="http://schemas.microsoft.com/office/powerpoint/2010/main" val="239273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r">
              <a:defRPr sz="3000" b="1"/>
            </a:lvl1pPr>
          </a:lstStyle>
          <a:p>
            <a:r>
              <a:rPr lang="en-US" dirty="0" smtClean="0"/>
              <a:t>Overview</a:t>
            </a:r>
            <a:endParaRPr lang="de-CH" dirty="0"/>
          </a:p>
        </p:txBody>
      </p:sp>
      <p:sp>
        <p:nvSpPr>
          <p:cNvPr id="3" name="Content Placeholder 2"/>
          <p:cNvSpPr>
            <a:spLocks noGrp="1"/>
          </p:cNvSpPr>
          <p:nvPr>
            <p:ph idx="1" hasCustomPrompt="1"/>
          </p:nvPr>
        </p:nvSpPr>
        <p:spPr>
          <a:xfrm>
            <a:off x="467544" y="3573016"/>
            <a:ext cx="8147248" cy="864096"/>
          </a:xfrm>
          <a:solidFill>
            <a:srgbClr val="2AA5E2"/>
          </a:solidFill>
        </p:spPr>
        <p:txBody>
          <a:bodyPr/>
          <a:lstStyle>
            <a:lvl1pPr>
              <a:lnSpc>
                <a:spcPct val="150000"/>
              </a:lnSpc>
              <a:defRPr baseline="0">
                <a:solidFill>
                  <a:schemeClr val="bg1"/>
                </a:solidFill>
              </a:defRPr>
            </a:lvl1pPr>
          </a:lstStyle>
          <a:p>
            <a:pPr lvl="0"/>
            <a:r>
              <a:rPr lang="en-US" dirty="0" smtClean="0"/>
              <a:t>Subtitle 3</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
        <p:nvSpPr>
          <p:cNvPr id="10" name="Content Placeholder 2"/>
          <p:cNvSpPr>
            <a:spLocks noGrp="1"/>
          </p:cNvSpPr>
          <p:nvPr>
            <p:ph idx="13" hasCustomPrompt="1"/>
          </p:nvPr>
        </p:nvSpPr>
        <p:spPr>
          <a:xfrm>
            <a:off x="467544" y="2564904"/>
            <a:ext cx="8147248" cy="864096"/>
          </a:xfrm>
        </p:spPr>
        <p:txBody>
          <a:bodyPr/>
          <a:lstStyle>
            <a:lvl1pPr>
              <a:lnSpc>
                <a:spcPct val="150000"/>
              </a:lnSpc>
              <a:defRPr baseline="0">
                <a:solidFill>
                  <a:schemeClr val="tx1"/>
                </a:solidFill>
              </a:defRPr>
            </a:lvl1pPr>
          </a:lstStyle>
          <a:p>
            <a:pPr lvl="0"/>
            <a:r>
              <a:rPr lang="en-US" dirty="0" smtClean="0"/>
              <a:t>Subtitle 2</a:t>
            </a:r>
          </a:p>
        </p:txBody>
      </p:sp>
      <p:sp>
        <p:nvSpPr>
          <p:cNvPr id="11" name="Content Placeholder 2"/>
          <p:cNvSpPr>
            <a:spLocks noGrp="1"/>
          </p:cNvSpPr>
          <p:nvPr>
            <p:ph idx="14" hasCustomPrompt="1"/>
          </p:nvPr>
        </p:nvSpPr>
        <p:spPr>
          <a:xfrm>
            <a:off x="467544" y="4653136"/>
            <a:ext cx="8147248" cy="864096"/>
          </a:xfrm>
        </p:spPr>
        <p:txBody>
          <a:bodyPr/>
          <a:lstStyle>
            <a:lvl1pPr>
              <a:lnSpc>
                <a:spcPct val="150000"/>
              </a:lnSpc>
              <a:defRPr baseline="0">
                <a:solidFill>
                  <a:schemeClr val="tx1"/>
                </a:solidFill>
              </a:defRPr>
            </a:lvl1pPr>
          </a:lstStyle>
          <a:p>
            <a:pPr lvl="0"/>
            <a:r>
              <a:rPr lang="en-US" dirty="0" smtClean="0"/>
              <a:t>Subtitle 4</a:t>
            </a:r>
          </a:p>
        </p:txBody>
      </p:sp>
      <p:sp>
        <p:nvSpPr>
          <p:cNvPr id="12" name="Content Placeholder 2"/>
          <p:cNvSpPr>
            <a:spLocks noGrp="1"/>
          </p:cNvSpPr>
          <p:nvPr>
            <p:ph idx="15" hasCustomPrompt="1"/>
          </p:nvPr>
        </p:nvSpPr>
        <p:spPr>
          <a:xfrm>
            <a:off x="467544" y="1484784"/>
            <a:ext cx="8147248" cy="864096"/>
          </a:xfrm>
        </p:spPr>
        <p:txBody>
          <a:bodyPr/>
          <a:lstStyle>
            <a:lvl1pPr>
              <a:lnSpc>
                <a:spcPct val="150000"/>
              </a:lnSpc>
              <a:defRPr baseline="0">
                <a:solidFill>
                  <a:schemeClr val="tx1"/>
                </a:solidFill>
              </a:defRPr>
            </a:lvl1pPr>
          </a:lstStyle>
          <a:p>
            <a:pPr lvl="0"/>
            <a:r>
              <a:rPr lang="en-US" dirty="0" smtClean="0"/>
              <a:t>Subtitle 1</a:t>
            </a: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de-CH" dirty="0"/>
          </a:p>
        </p:txBody>
      </p:sp>
    </p:spTree>
    <p:extLst>
      <p:ext uri="{BB962C8B-B14F-4D97-AF65-F5344CB8AC3E}">
        <p14:creationId xmlns:p14="http://schemas.microsoft.com/office/powerpoint/2010/main" val="239273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r">
              <a:defRPr sz="3000" b="1"/>
            </a:lvl1pPr>
          </a:lstStyle>
          <a:p>
            <a:r>
              <a:rPr lang="en-US" dirty="0" smtClean="0"/>
              <a:t>Overview</a:t>
            </a:r>
            <a:endParaRPr lang="de-CH" dirty="0"/>
          </a:p>
        </p:txBody>
      </p:sp>
      <p:sp>
        <p:nvSpPr>
          <p:cNvPr id="3" name="Content Placeholder 2"/>
          <p:cNvSpPr>
            <a:spLocks noGrp="1"/>
          </p:cNvSpPr>
          <p:nvPr>
            <p:ph idx="1" hasCustomPrompt="1"/>
          </p:nvPr>
        </p:nvSpPr>
        <p:spPr>
          <a:xfrm>
            <a:off x="467544" y="4653136"/>
            <a:ext cx="8147248" cy="864096"/>
          </a:xfrm>
          <a:solidFill>
            <a:srgbClr val="2AA5E2"/>
          </a:solidFill>
        </p:spPr>
        <p:txBody>
          <a:bodyPr/>
          <a:lstStyle>
            <a:lvl1pPr>
              <a:lnSpc>
                <a:spcPct val="150000"/>
              </a:lnSpc>
              <a:defRPr baseline="0">
                <a:solidFill>
                  <a:schemeClr val="bg1"/>
                </a:solidFill>
              </a:defRPr>
            </a:lvl1pPr>
          </a:lstStyle>
          <a:p>
            <a:pPr lvl="0"/>
            <a:r>
              <a:rPr lang="en-US" dirty="0" smtClean="0"/>
              <a:t>Subtitle 4</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World Trade Institute, University of Bern</a:t>
            </a:r>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
        <p:nvSpPr>
          <p:cNvPr id="10" name="Content Placeholder 2"/>
          <p:cNvSpPr>
            <a:spLocks noGrp="1"/>
          </p:cNvSpPr>
          <p:nvPr>
            <p:ph idx="13" hasCustomPrompt="1"/>
          </p:nvPr>
        </p:nvSpPr>
        <p:spPr>
          <a:xfrm>
            <a:off x="467544" y="2564904"/>
            <a:ext cx="8147248" cy="864096"/>
          </a:xfrm>
        </p:spPr>
        <p:txBody>
          <a:bodyPr/>
          <a:lstStyle>
            <a:lvl1pPr>
              <a:lnSpc>
                <a:spcPct val="150000"/>
              </a:lnSpc>
              <a:defRPr baseline="0">
                <a:solidFill>
                  <a:schemeClr val="tx1"/>
                </a:solidFill>
              </a:defRPr>
            </a:lvl1pPr>
          </a:lstStyle>
          <a:p>
            <a:pPr lvl="0"/>
            <a:r>
              <a:rPr lang="en-US" dirty="0" smtClean="0"/>
              <a:t>Subtitle 2</a:t>
            </a:r>
          </a:p>
        </p:txBody>
      </p:sp>
      <p:sp>
        <p:nvSpPr>
          <p:cNvPr id="11" name="Content Placeholder 2"/>
          <p:cNvSpPr>
            <a:spLocks noGrp="1"/>
          </p:cNvSpPr>
          <p:nvPr>
            <p:ph idx="14" hasCustomPrompt="1"/>
          </p:nvPr>
        </p:nvSpPr>
        <p:spPr>
          <a:xfrm>
            <a:off x="467544" y="1484784"/>
            <a:ext cx="8147248" cy="864096"/>
          </a:xfrm>
        </p:spPr>
        <p:txBody>
          <a:bodyPr/>
          <a:lstStyle>
            <a:lvl1pPr>
              <a:lnSpc>
                <a:spcPct val="150000"/>
              </a:lnSpc>
              <a:defRPr baseline="0">
                <a:solidFill>
                  <a:schemeClr val="tx1"/>
                </a:solidFill>
              </a:defRPr>
            </a:lvl1pPr>
          </a:lstStyle>
          <a:p>
            <a:pPr lvl="0"/>
            <a:r>
              <a:rPr lang="en-US" dirty="0" smtClean="0"/>
              <a:t>Subtitle 1</a:t>
            </a:r>
          </a:p>
        </p:txBody>
      </p:sp>
      <p:sp>
        <p:nvSpPr>
          <p:cNvPr id="12" name="Content Placeholder 2"/>
          <p:cNvSpPr>
            <a:spLocks noGrp="1"/>
          </p:cNvSpPr>
          <p:nvPr>
            <p:ph idx="15" hasCustomPrompt="1"/>
          </p:nvPr>
        </p:nvSpPr>
        <p:spPr>
          <a:xfrm>
            <a:off x="467544" y="3573016"/>
            <a:ext cx="8147248" cy="864096"/>
          </a:xfrm>
        </p:spPr>
        <p:txBody>
          <a:bodyPr/>
          <a:lstStyle>
            <a:lvl1pPr>
              <a:lnSpc>
                <a:spcPct val="150000"/>
              </a:lnSpc>
              <a:defRPr baseline="0">
                <a:solidFill>
                  <a:schemeClr val="tx1"/>
                </a:solidFill>
              </a:defRPr>
            </a:lvl1pPr>
          </a:lstStyle>
          <a:p>
            <a:pPr lvl="0"/>
            <a:r>
              <a:rPr lang="en-US" dirty="0" smtClean="0"/>
              <a:t>Subtitle 3</a:t>
            </a: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de-CH" dirty="0"/>
          </a:p>
        </p:txBody>
      </p:sp>
    </p:spTree>
    <p:extLst>
      <p:ext uri="{BB962C8B-B14F-4D97-AF65-F5344CB8AC3E}">
        <p14:creationId xmlns:p14="http://schemas.microsoft.com/office/powerpoint/2010/main" val="239273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World Trade Institute, University of Bern</a:t>
            </a:r>
            <a:endParaRPr lang="de-CH"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207993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World Trade Institute, University of Bern</a:t>
            </a:r>
            <a:endParaRPr lang="de-CH"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37585F-8EDF-4EEF-A845-2DE15427CB48}" type="slidenum">
              <a:rPr lang="de-CH" smtClean="0"/>
              <a:t>‹#›</a:t>
            </a:fld>
            <a:endParaRPr lang="de-CH"/>
          </a:p>
        </p:txBody>
      </p:sp>
    </p:spTree>
    <p:extLst>
      <p:ext uri="{BB962C8B-B14F-4D97-AF65-F5344CB8AC3E}">
        <p14:creationId xmlns:p14="http://schemas.microsoft.com/office/powerpoint/2010/main" val="624918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tiff"/><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 y="476672"/>
            <a:ext cx="9143999" cy="4068663"/>
          </a:xfrm>
          <a:prstGeom prst="rect">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1pPr>
            <a:lvl2pPr marL="428625" indent="-215900"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2pPr>
            <a:lvl3pPr marL="644525" indent="-214313"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3pPr>
            <a:lvl4pPr marL="860425" indent="-212725"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4pPr>
            <a:lvl5pPr marL="1076325" indent="-215900"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bg1"/>
                </a:solidFill>
                <a:latin typeface="Times New Roman" pitchFamily="18" charset="0"/>
                <a:ea typeface="ＭＳ Ｐゴシック" pitchFamily="34" charset="-128"/>
                <a:cs typeface="+mn-cs"/>
              </a:defRPr>
            </a:lvl9pPr>
          </a:lstStyle>
          <a:p>
            <a:pPr eaLnBrk="1">
              <a:spcAft>
                <a:spcPct val="0"/>
              </a:spcAft>
              <a:buFont typeface="Wingdings" pitchFamily="2" charset="2"/>
              <a:buNone/>
            </a:pPr>
            <a:endParaRPr lang="en-US" altLang="en-US">
              <a:solidFill>
                <a:schemeClr val="bg1"/>
              </a:solidFill>
              <a:latin typeface="Times New Roman" pitchFamily="18" charset="0"/>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de-CH" dirty="0"/>
          </a:p>
        </p:txBody>
      </p:sp>
      <p:sp>
        <p:nvSpPr>
          <p:cNvPr id="3" name="Text Placeholder 2"/>
          <p:cNvSpPr>
            <a:spLocks noGrp="1"/>
          </p:cNvSpPr>
          <p:nvPr>
            <p:ph type="body" idx="1"/>
          </p:nvPr>
        </p:nvSpPr>
        <p:spPr>
          <a:xfrm>
            <a:off x="457200" y="1600200"/>
            <a:ext cx="8229600" cy="413305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pic>
        <p:nvPicPr>
          <p:cNvPr id="1026" name="Picture 2" descr="W:\22 Communications\Logos\Newest WTI Logo\wti_logo-new_GENERAL.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552" y="6106467"/>
            <a:ext cx="1159749" cy="4671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22 Communications\Logos\ub_logo\Logo\office zum ausdrucken\ub_8pt-rgb.t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07278" y="6021288"/>
            <a:ext cx="792088" cy="61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202268"/>
      </p:ext>
    </p:extLst>
  </p:cSld>
  <p:clrMap bg1="lt1" tx1="dk1" bg2="lt2" tx2="dk2" accent1="accent1" accent2="accent2" accent3="accent3" accent4="accent4" accent5="accent5" accent6="accent6" hlink="hlink" folHlink="folHlink"/>
  <p:sldLayoutIdLst>
    <p:sldLayoutId id="2147483676" r:id="rId1"/>
    <p:sldLayoutId id="2147483649" r:id="rId2"/>
  </p:sldLayoutIdLst>
  <p:hf sldNum="0" hdr="0" ftr="0" dt="0"/>
  <p:txStyles>
    <p:titleStyle>
      <a:lvl1pPr algn="ctr" defTabSz="9144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980728"/>
            <a:ext cx="8696213" cy="144016"/>
          </a:xfrm>
          <a:prstGeom prst="rect">
            <a:avLst/>
          </a:prstGeom>
          <a:solidFill>
            <a:srgbClr val="2AA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tangle 6"/>
          <p:cNvSpPr>
            <a:spLocks noChangeArrowheads="1"/>
          </p:cNvSpPr>
          <p:nvPr userDrawn="1"/>
        </p:nvSpPr>
        <p:spPr bwMode="auto">
          <a:xfrm>
            <a:off x="0" y="260648"/>
            <a:ext cx="8696212" cy="720080"/>
          </a:xfrm>
          <a:prstGeom prst="rect">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1pPr>
            <a:lvl2pPr marL="428625" indent="-215900"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2pPr>
            <a:lvl3pPr marL="644525" indent="-214313"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3pPr>
            <a:lvl4pPr marL="860425" indent="-212725"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4pPr>
            <a:lvl5pPr marL="1076325" indent="-215900" algn="l" defTabSz="457200" rtl="0" fontAlgn="base" hangingPunct="0">
              <a:lnSpc>
                <a:spcPct val="93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bg1"/>
                </a:solidFill>
                <a:latin typeface="Times New Roman" pitchFamily="18" charset="0"/>
                <a:ea typeface="ＭＳ Ｐゴシック" pitchFamily="34" charset="-128"/>
                <a:cs typeface="+mn-cs"/>
              </a:defRPr>
            </a:lvl9pPr>
          </a:lstStyle>
          <a:p>
            <a:pPr eaLnBrk="1">
              <a:spcAft>
                <a:spcPct val="0"/>
              </a:spcAft>
              <a:buFont typeface="Wingdings" pitchFamily="2" charset="2"/>
              <a:buNone/>
            </a:pPr>
            <a:endParaRPr lang="en-US" altLang="en-US">
              <a:solidFill>
                <a:schemeClr val="bg1"/>
              </a:solidFill>
              <a:latin typeface="Times New Roman" pitchFamily="18" charset="0"/>
            </a:endParaRPr>
          </a:p>
        </p:txBody>
      </p:sp>
      <p:sp>
        <p:nvSpPr>
          <p:cNvPr id="2" name="Title Placeholder 1"/>
          <p:cNvSpPr>
            <a:spLocks noGrp="1"/>
          </p:cNvSpPr>
          <p:nvPr>
            <p:ph type="title"/>
          </p:nvPr>
        </p:nvSpPr>
        <p:spPr>
          <a:xfrm>
            <a:off x="467544" y="274638"/>
            <a:ext cx="8204404" cy="706090"/>
          </a:xfrm>
          <a:prstGeom prst="rect">
            <a:avLst/>
          </a:prstGeom>
        </p:spPr>
        <p:txBody>
          <a:bodyPr vert="horz" lIns="91440" tIns="45720" rIns="91440" bIns="45720" rtlCol="0" anchor="ctr">
            <a:normAutofit/>
          </a:bodyPr>
          <a:lstStyle/>
          <a:p>
            <a:endParaRPr lang="de-CH" dirty="0"/>
          </a:p>
        </p:txBody>
      </p:sp>
      <p:sp>
        <p:nvSpPr>
          <p:cNvPr id="3" name="Text Placeholder 2"/>
          <p:cNvSpPr>
            <a:spLocks noGrp="1"/>
          </p:cNvSpPr>
          <p:nvPr>
            <p:ph type="body" idx="1"/>
          </p:nvPr>
        </p:nvSpPr>
        <p:spPr>
          <a:xfrm>
            <a:off x="466612" y="1268760"/>
            <a:ext cx="8229600" cy="41330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pic>
        <p:nvPicPr>
          <p:cNvPr id="9" name="Picture 3" descr="W:\22 Communications\Logos\ub_logo\Logo\office zum ausdrucken\ub_8pt-rgb.ti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12360" y="5872244"/>
            <a:ext cx="883852" cy="682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22 Communications\Logos\Newest WTI Logo\wti_logo-new_GENERAL.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67545" y="6083157"/>
            <a:ext cx="1169456" cy="47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87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4" r:id="rId4"/>
    <p:sldLayoutId id="2147483673" r:id="rId5"/>
    <p:sldLayoutId id="214748367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sldNum="0" hdr="0" ftr="0" dt="0"/>
  <p:txStyles>
    <p:titleStyle>
      <a:lvl1pPr algn="r" defTabSz="914400" rtl="0" eaLnBrk="1" latinLnBrk="0" hangingPunct="1">
        <a:spcBef>
          <a:spcPct val="0"/>
        </a:spcBef>
        <a:buNone/>
        <a:defRPr sz="30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CH" dirty="0" smtClean="0"/>
              <a:t>The Emerging Principle of  Common Concern of Humankind</a:t>
            </a:r>
            <a:endParaRPr lang="de-CH" dirty="0"/>
          </a:p>
        </p:txBody>
      </p:sp>
      <p:sp>
        <p:nvSpPr>
          <p:cNvPr id="3" name="Subtitle 2"/>
          <p:cNvSpPr>
            <a:spLocks noGrp="1"/>
          </p:cNvSpPr>
          <p:nvPr>
            <p:ph type="subTitle" idx="1"/>
          </p:nvPr>
        </p:nvSpPr>
        <p:spPr>
          <a:xfrm>
            <a:off x="4788025" y="2060848"/>
            <a:ext cx="4355976" cy="1872208"/>
          </a:xfrm>
        </p:spPr>
        <p:txBody>
          <a:bodyPr/>
          <a:lstStyle/>
          <a:p>
            <a:r>
              <a:rPr lang="de-CH" dirty="0" smtClean="0"/>
              <a:t>World Trade Institute, Bern</a:t>
            </a:r>
          </a:p>
          <a:p>
            <a:r>
              <a:rPr lang="de-CH" dirty="0" smtClean="0"/>
              <a:t>02 July, 2016</a:t>
            </a:r>
            <a:endParaRPr lang="de-CH" dirty="0"/>
          </a:p>
        </p:txBody>
      </p:sp>
      <p:sp>
        <p:nvSpPr>
          <p:cNvPr id="4" name="Subtitle 2"/>
          <p:cNvSpPr txBox="1">
            <a:spLocks/>
          </p:cNvSpPr>
          <p:nvPr/>
        </p:nvSpPr>
        <p:spPr>
          <a:xfrm>
            <a:off x="3131841" y="3789040"/>
            <a:ext cx="6012160" cy="720080"/>
          </a:xfrm>
          <a:prstGeom prst="rect">
            <a:avLst/>
          </a:prstGeom>
        </p:spPr>
        <p:txBody>
          <a:bodyPr vert="horz" lIns="91440" tIns="45720" rIns="91440" bIns="45720" rtlCol="0">
            <a:normAutofit lnSpcReduction="10000"/>
          </a:bodyPr>
          <a:lstStyle>
            <a:lvl1pPr marL="0" indent="0" algn="r" defTabSz="914400" rtl="0" eaLnBrk="1" latinLnBrk="0" hangingPunct="1">
              <a:spcBef>
                <a:spcPct val="20000"/>
              </a:spcBef>
              <a:buFont typeface="Arial" panose="020B0604020202020204" pitchFamily="34" charset="0"/>
              <a:buNone/>
              <a:defRPr sz="240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CH" sz="2000" dirty="0" smtClean="0"/>
              <a:t>Zaker Ahmad</a:t>
            </a:r>
          </a:p>
          <a:p>
            <a:r>
              <a:rPr lang="de-CH" sz="2000" dirty="0" smtClean="0"/>
              <a:t>PhD Candidate</a:t>
            </a:r>
            <a:endParaRPr lang="de-CH" sz="2000" dirty="0"/>
          </a:p>
        </p:txBody>
      </p:sp>
    </p:spTree>
    <p:extLst>
      <p:ext uri="{BB962C8B-B14F-4D97-AF65-F5344CB8AC3E}">
        <p14:creationId xmlns:p14="http://schemas.microsoft.com/office/powerpoint/2010/main" val="2778950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Hypothesis</a:t>
            </a:r>
            <a:endParaRPr lang="de-CH"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274838081"/>
              </p:ext>
            </p:extLst>
          </p:nvPr>
        </p:nvGraphicFramePr>
        <p:xfrm>
          <a:off x="592295" y="1124744"/>
          <a:ext cx="8061325" cy="49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73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a:t>
            </a:r>
            <a:endParaRPr lang="en-GB" dirty="0"/>
          </a:p>
        </p:txBody>
      </p:sp>
      <p:sp>
        <p:nvSpPr>
          <p:cNvPr id="3" name="Content Placeholder 2"/>
          <p:cNvSpPr>
            <a:spLocks noGrp="1"/>
          </p:cNvSpPr>
          <p:nvPr>
            <p:ph idx="1"/>
          </p:nvPr>
        </p:nvSpPr>
        <p:spPr/>
        <p:txBody>
          <a:bodyPr>
            <a:normAutofit/>
          </a:bodyPr>
          <a:lstStyle/>
          <a:p>
            <a:r>
              <a:rPr lang="en-GB" sz="2400" dirty="0" smtClean="0"/>
              <a:t>A common framework to assess global shared problems (e.g. migration, climate change, humanitarian crisis)</a:t>
            </a:r>
          </a:p>
          <a:p>
            <a:endParaRPr lang="en-GB" sz="2400" dirty="0"/>
          </a:p>
          <a:p>
            <a:r>
              <a:rPr lang="en-GB" sz="2400" dirty="0"/>
              <a:t>Responding to shared problems is not a matter of </a:t>
            </a:r>
            <a:r>
              <a:rPr lang="en-GB" sz="2400" dirty="0" smtClean="0"/>
              <a:t>right, </a:t>
            </a:r>
            <a:r>
              <a:rPr lang="en-GB" sz="2400" dirty="0"/>
              <a:t>but a matter of ‘obligation</a:t>
            </a:r>
            <a:r>
              <a:rPr lang="en-GB" sz="2400" dirty="0" smtClean="0"/>
              <a:t>’ for the governments</a:t>
            </a:r>
            <a:endParaRPr lang="en-GB" sz="2400" dirty="0"/>
          </a:p>
          <a:p>
            <a:endParaRPr lang="en-GB" sz="2400" dirty="0" smtClean="0"/>
          </a:p>
          <a:p>
            <a:r>
              <a:rPr lang="en-GB" sz="2400" dirty="0" smtClean="0"/>
              <a:t>Strengthening laws’ connection to core moral values</a:t>
            </a:r>
          </a:p>
          <a:p>
            <a:endParaRPr lang="en-GB" sz="2400" dirty="0"/>
          </a:p>
          <a:p>
            <a:r>
              <a:rPr lang="en-GB" sz="2400" dirty="0" smtClean="0"/>
              <a:t>Civil society can play a role in building the critical mass</a:t>
            </a:r>
          </a:p>
          <a:p>
            <a:endParaRPr lang="en-GB" sz="2800" dirty="0"/>
          </a:p>
        </p:txBody>
      </p:sp>
    </p:spTree>
    <p:extLst>
      <p:ext uri="{BB962C8B-B14F-4D97-AF65-F5344CB8AC3E}">
        <p14:creationId xmlns:p14="http://schemas.microsoft.com/office/powerpoint/2010/main" val="634902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Migration as a Common Concern</a:t>
            </a:r>
            <a:endParaRPr lang="de-CH" dirty="0"/>
          </a:p>
        </p:txBody>
      </p:sp>
      <p:sp>
        <p:nvSpPr>
          <p:cNvPr id="3" name="Content Placeholder 2"/>
          <p:cNvSpPr>
            <a:spLocks noGrp="1"/>
          </p:cNvSpPr>
          <p:nvPr>
            <p:ph type="subTitle" idx="1"/>
          </p:nvPr>
        </p:nvSpPr>
        <p:spPr/>
        <p:txBody>
          <a:bodyPr/>
          <a:lstStyle/>
          <a:p>
            <a:r>
              <a:rPr lang="en-US" dirty="0" smtClean="0"/>
              <a:t>THANK YOU</a:t>
            </a:r>
          </a:p>
          <a:p>
            <a:r>
              <a:rPr lang="en-US" sz="1600" dirty="0" smtClean="0"/>
              <a:t>zaker.ahmad@wti.org</a:t>
            </a:r>
            <a:endParaRPr lang="de-CH" sz="1600" dirty="0"/>
          </a:p>
        </p:txBody>
      </p:sp>
    </p:spTree>
    <p:extLst>
      <p:ext uri="{BB962C8B-B14F-4D97-AF65-F5344CB8AC3E}">
        <p14:creationId xmlns:p14="http://schemas.microsoft.com/office/powerpoint/2010/main" val="2899836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de-CH" dirty="0"/>
          </a:p>
        </p:txBody>
      </p:sp>
      <p:sp>
        <p:nvSpPr>
          <p:cNvPr id="4" name="Content Placeholder 3"/>
          <p:cNvSpPr txBox="1">
            <a:spLocks/>
          </p:cNvSpPr>
          <p:nvPr/>
        </p:nvSpPr>
        <p:spPr>
          <a:xfrm>
            <a:off x="533400" y="1378297"/>
            <a:ext cx="8061325" cy="449897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Thomas Cottier, Philipp </a:t>
            </a:r>
            <a:r>
              <a:rPr lang="en-GB" dirty="0" err="1" smtClean="0"/>
              <a:t>Aerni</a:t>
            </a:r>
            <a:r>
              <a:rPr lang="en-GB" dirty="0" smtClean="0"/>
              <a:t>, </a:t>
            </a:r>
            <a:r>
              <a:rPr lang="en-GB" dirty="0" err="1" smtClean="0"/>
              <a:t>Barış</a:t>
            </a:r>
            <a:r>
              <a:rPr lang="en-GB" dirty="0" smtClean="0"/>
              <a:t> </a:t>
            </a:r>
            <a:r>
              <a:rPr lang="en-GB" dirty="0" err="1" smtClean="0"/>
              <a:t>Karapınar</a:t>
            </a:r>
            <a:r>
              <a:rPr lang="en-GB" dirty="0" smtClean="0"/>
              <a:t>, </a:t>
            </a:r>
            <a:r>
              <a:rPr lang="en-GB" dirty="0" err="1" smtClean="0"/>
              <a:t>Sofya</a:t>
            </a:r>
            <a:r>
              <a:rPr lang="en-GB" dirty="0" smtClean="0"/>
              <a:t> </a:t>
            </a:r>
            <a:r>
              <a:rPr lang="en-GB" dirty="0" err="1" smtClean="0"/>
              <a:t>Matteotti</a:t>
            </a:r>
            <a:r>
              <a:rPr lang="en-GB" dirty="0" smtClean="0"/>
              <a:t>, </a:t>
            </a:r>
            <a:r>
              <a:rPr lang="en-GB" dirty="0" err="1" smtClean="0"/>
              <a:t>Joëlle</a:t>
            </a:r>
            <a:r>
              <a:rPr lang="en-GB" dirty="0" smtClean="0"/>
              <a:t> de </a:t>
            </a:r>
            <a:r>
              <a:rPr lang="en-GB" dirty="0" err="1" smtClean="0"/>
              <a:t>Sépibus</a:t>
            </a:r>
            <a:r>
              <a:rPr lang="en-GB" dirty="0" smtClean="0"/>
              <a:t>, </a:t>
            </a:r>
            <a:r>
              <a:rPr lang="en-GB" dirty="0" err="1" smtClean="0"/>
              <a:t>Anirudh</a:t>
            </a:r>
            <a:r>
              <a:rPr lang="en-GB" dirty="0" smtClean="0"/>
              <a:t> </a:t>
            </a:r>
            <a:r>
              <a:rPr lang="en-GB" dirty="0" err="1" smtClean="0"/>
              <a:t>Shingal</a:t>
            </a:r>
            <a:r>
              <a:rPr lang="en-GB" dirty="0" smtClean="0"/>
              <a:t>, ‘The Principle of Common Concern and Climate Change’, in: 52 </a:t>
            </a:r>
            <a:r>
              <a:rPr lang="en-GB" i="1" dirty="0" err="1" smtClean="0"/>
              <a:t>Archiv</a:t>
            </a:r>
            <a:r>
              <a:rPr lang="en-GB" i="1" dirty="0" smtClean="0"/>
              <a:t> des </a:t>
            </a:r>
            <a:r>
              <a:rPr lang="en-GB" i="1" dirty="0" err="1" smtClean="0"/>
              <a:t>Völkerrechts</a:t>
            </a:r>
            <a:r>
              <a:rPr lang="en-GB" dirty="0" smtClean="0"/>
              <a:t> 52, 293-324 (2014)</a:t>
            </a:r>
          </a:p>
          <a:p>
            <a:pPr marL="0" indent="0">
              <a:buNone/>
            </a:pPr>
            <a:endParaRPr lang="en-GB" dirty="0" smtClean="0"/>
          </a:p>
          <a:p>
            <a:r>
              <a:rPr lang="en-GB" dirty="0" smtClean="0"/>
              <a:t>Krista </a:t>
            </a:r>
            <a:r>
              <a:rPr lang="en-GB" dirty="0" err="1" smtClean="0"/>
              <a:t>Nadakavukaren</a:t>
            </a:r>
            <a:r>
              <a:rPr lang="en-GB" dirty="0" smtClean="0"/>
              <a:t> </a:t>
            </a:r>
            <a:r>
              <a:rPr lang="en-GB" dirty="0" err="1" smtClean="0"/>
              <a:t>Schefer</a:t>
            </a:r>
            <a:r>
              <a:rPr lang="en-GB" dirty="0" smtClean="0"/>
              <a:t>, Thomas Cottier, ‘The Responsibility to Protect (R2P) and the Emerging Principle of Common Concern’, in: </a:t>
            </a:r>
            <a:r>
              <a:rPr lang="en-GB" dirty="0" err="1" smtClean="0"/>
              <a:t>Hilpold</a:t>
            </a:r>
            <a:r>
              <a:rPr lang="en-GB" dirty="0" smtClean="0"/>
              <a:t>, Peter (ed.). </a:t>
            </a:r>
            <a:r>
              <a:rPr lang="en-GB" i="1" dirty="0" smtClean="0"/>
              <a:t>Responsibility to Protect (R2P). A  New Paradigm of International Law?</a:t>
            </a:r>
            <a:r>
              <a:rPr lang="en-GB" dirty="0" smtClean="0"/>
              <a:t> Leiden: Brill </a:t>
            </a:r>
            <a:r>
              <a:rPr lang="en-GB" dirty="0" err="1" smtClean="0"/>
              <a:t>Nijhoff</a:t>
            </a:r>
            <a:r>
              <a:rPr lang="en-GB" dirty="0" smtClean="0"/>
              <a:t> 2015, p. 123-142.</a:t>
            </a:r>
          </a:p>
          <a:p>
            <a:endParaRPr lang="en-GB" dirty="0" smtClean="0"/>
          </a:p>
          <a:p>
            <a:r>
              <a:rPr lang="en-GB" dirty="0" smtClean="0"/>
              <a:t>Thomas Cottier, </a:t>
            </a:r>
            <a:r>
              <a:rPr lang="en-GB" dirty="0" err="1" smtClean="0"/>
              <a:t>Sofya</a:t>
            </a:r>
            <a:r>
              <a:rPr lang="en-GB" dirty="0" smtClean="0"/>
              <a:t> </a:t>
            </a:r>
            <a:r>
              <a:rPr lang="en-GB" dirty="0" err="1" smtClean="0"/>
              <a:t>Matteotti-Berkutova</a:t>
            </a:r>
            <a:r>
              <a:rPr lang="en-GB" dirty="0" smtClean="0"/>
              <a:t>, ‘International environmental law and the evolving concept of ‚common concern of mankind’’, in: Cottier, Thomas / </a:t>
            </a:r>
            <a:r>
              <a:rPr lang="en-GB" dirty="0" err="1" smtClean="0"/>
              <a:t>Nartova</a:t>
            </a:r>
            <a:r>
              <a:rPr lang="en-GB" dirty="0" smtClean="0"/>
              <a:t>, Olga / </a:t>
            </a:r>
            <a:r>
              <a:rPr lang="en-GB" dirty="0" err="1" smtClean="0"/>
              <a:t>Bigdeli</a:t>
            </a:r>
            <a:r>
              <a:rPr lang="en-GB" dirty="0" smtClean="0"/>
              <a:t>, </a:t>
            </a:r>
            <a:r>
              <a:rPr lang="en-GB" dirty="0" err="1" smtClean="0"/>
              <a:t>Sadeq</a:t>
            </a:r>
            <a:r>
              <a:rPr lang="en-GB" dirty="0" smtClean="0"/>
              <a:t> Z. (eds.). </a:t>
            </a:r>
            <a:r>
              <a:rPr lang="en-GB" i="1" dirty="0" smtClean="0"/>
              <a:t>International Trade Regulation and the Mitigation of Climate Change.</a:t>
            </a:r>
            <a:r>
              <a:rPr lang="en-GB" dirty="0" smtClean="0"/>
              <a:t> Cambridge 2009, S. 21-47).</a:t>
            </a:r>
          </a:p>
          <a:p>
            <a:endParaRPr lang="en-GB" dirty="0" smtClean="0"/>
          </a:p>
          <a:p>
            <a:r>
              <a:rPr lang="en-GB" dirty="0" smtClean="0"/>
              <a:t>Brown Bag Seminar, World Trade Institute, </a:t>
            </a:r>
            <a:r>
              <a:rPr lang="en-GB" i="1" dirty="0" smtClean="0"/>
              <a:t>The Emerging Principle of Common Concern – Introducing the SNF Project, </a:t>
            </a:r>
            <a:r>
              <a:rPr lang="en-GB" dirty="0" smtClean="0"/>
              <a:t>Feb. 2006, </a:t>
            </a:r>
            <a:r>
              <a:rPr lang="en-GB" dirty="0"/>
              <a:t>Podcast available at https://cast.switch.ch/vod/clips/2la48isrnk/streaming.html</a:t>
            </a:r>
            <a:endParaRPr lang="en-GB" dirty="0" smtClean="0"/>
          </a:p>
          <a:p>
            <a:endParaRPr lang="en-GB" dirty="0"/>
          </a:p>
        </p:txBody>
      </p:sp>
    </p:spTree>
    <p:extLst>
      <p:ext uri="{BB962C8B-B14F-4D97-AF65-F5344CB8AC3E}">
        <p14:creationId xmlns:p14="http://schemas.microsoft.com/office/powerpoint/2010/main" val="64116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Problem of Managing Commons</a:t>
            </a:r>
            <a:endParaRPr lang="de-CH" dirty="0"/>
          </a:p>
        </p:txBody>
      </p:sp>
      <p:sp>
        <p:nvSpPr>
          <p:cNvPr id="3" name="Content Placeholder 2"/>
          <p:cNvSpPr>
            <a:spLocks noGrp="1"/>
          </p:cNvSpPr>
          <p:nvPr>
            <p:ph idx="1"/>
          </p:nvPr>
        </p:nvSpPr>
        <p:spPr>
          <a:xfrm>
            <a:off x="466612" y="1600200"/>
            <a:ext cx="8229600" cy="4205064"/>
          </a:xfrm>
        </p:spPr>
        <p:txBody>
          <a:bodyPr>
            <a:normAutofit/>
          </a:bodyPr>
          <a:lstStyle/>
          <a:p>
            <a:r>
              <a:rPr lang="en-US" sz="2800" dirty="0" smtClean="0"/>
              <a:t>Taking collective action to manage common interest is difficult both within and beyond States </a:t>
            </a:r>
          </a:p>
          <a:p>
            <a:pPr lvl="1"/>
            <a:r>
              <a:rPr lang="en-US" sz="2400" dirty="0" smtClean="0"/>
              <a:t>Domestic examples</a:t>
            </a:r>
          </a:p>
          <a:p>
            <a:pPr lvl="2"/>
            <a:r>
              <a:rPr lang="en-US" sz="2000" dirty="0" smtClean="0"/>
              <a:t>Common pasture</a:t>
            </a:r>
          </a:p>
          <a:p>
            <a:pPr lvl="2"/>
            <a:r>
              <a:rPr lang="en-US" sz="2000" dirty="0" smtClean="0"/>
              <a:t>Sustainable management of a forest or a lake</a:t>
            </a:r>
          </a:p>
          <a:p>
            <a:pPr lvl="1"/>
            <a:r>
              <a:rPr lang="en-US" sz="2400" dirty="0" smtClean="0"/>
              <a:t>International examples</a:t>
            </a:r>
          </a:p>
          <a:p>
            <a:pPr lvl="2"/>
            <a:r>
              <a:rPr lang="en-US" sz="2000" dirty="0" smtClean="0"/>
              <a:t>Global human rights enforcement system</a:t>
            </a:r>
          </a:p>
          <a:p>
            <a:pPr lvl="2"/>
            <a:r>
              <a:rPr lang="en-US" sz="2000" dirty="0" smtClean="0"/>
              <a:t>Combating anthropogenic climate change</a:t>
            </a:r>
          </a:p>
          <a:p>
            <a:pPr lvl="2"/>
            <a:r>
              <a:rPr lang="en-US" sz="2000" dirty="0" smtClean="0"/>
              <a:t>Protection and preservation of biodiversity</a:t>
            </a:r>
          </a:p>
          <a:p>
            <a:endParaRPr lang="de-CH" sz="2800" dirty="0"/>
          </a:p>
        </p:txBody>
      </p:sp>
    </p:spTree>
    <p:extLst>
      <p:ext uri="{BB962C8B-B14F-4D97-AF65-F5344CB8AC3E}">
        <p14:creationId xmlns:p14="http://schemas.microsoft.com/office/powerpoint/2010/main" val="730777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of Managing Commons</a:t>
            </a:r>
            <a:endParaRPr lang="en-GB" dirty="0"/>
          </a:p>
        </p:txBody>
      </p:sp>
      <p:sp>
        <p:nvSpPr>
          <p:cNvPr id="3" name="Content Placeholder 2"/>
          <p:cNvSpPr>
            <a:spLocks noGrp="1"/>
          </p:cNvSpPr>
          <p:nvPr>
            <p:ph idx="1"/>
          </p:nvPr>
        </p:nvSpPr>
        <p:spPr/>
        <p:txBody>
          <a:bodyPr/>
          <a:lstStyle/>
          <a:p>
            <a:r>
              <a:rPr lang="en-GB" dirty="0" smtClean="0"/>
              <a:t>Tragedy of the Commons (Hardin, 1968)</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117" b="21127"/>
          <a:stretch/>
        </p:blipFill>
        <p:spPr>
          <a:xfrm>
            <a:off x="645638" y="2276872"/>
            <a:ext cx="8064346" cy="2892287"/>
          </a:xfrm>
          <a:prstGeom prst="rect">
            <a:avLst/>
          </a:prstGeom>
        </p:spPr>
      </p:pic>
      <p:sp>
        <p:nvSpPr>
          <p:cNvPr id="5" name="Rectangle 4"/>
          <p:cNvSpPr/>
          <p:nvPr/>
        </p:nvSpPr>
        <p:spPr>
          <a:xfrm>
            <a:off x="1048679" y="5260434"/>
            <a:ext cx="8208912" cy="276999"/>
          </a:xfrm>
          <a:prstGeom prst="rect">
            <a:avLst/>
          </a:prstGeom>
        </p:spPr>
        <p:txBody>
          <a:bodyPr wrap="square">
            <a:spAutoFit/>
          </a:bodyPr>
          <a:lstStyle/>
          <a:p>
            <a:r>
              <a:rPr lang="de-CH" sz="1200" dirty="0" smtClean="0"/>
              <a:t>Image source: http</a:t>
            </a:r>
            <a:r>
              <a:rPr lang="de-CH" sz="1200" dirty="0"/>
              <a:t>://www.jborden.com/wp-content/uploads/2015/02/tragedy_commons.jpeg</a:t>
            </a:r>
          </a:p>
        </p:txBody>
      </p:sp>
    </p:spTree>
    <p:extLst>
      <p:ext uri="{BB962C8B-B14F-4D97-AF65-F5344CB8AC3E}">
        <p14:creationId xmlns:p14="http://schemas.microsoft.com/office/powerpoint/2010/main" val="1330859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of Managing Commons</a:t>
            </a:r>
            <a:endParaRPr lang="en-GB" dirty="0"/>
          </a:p>
        </p:txBody>
      </p:sp>
      <p:sp>
        <p:nvSpPr>
          <p:cNvPr id="3" name="Content Placeholder 2"/>
          <p:cNvSpPr>
            <a:spLocks noGrp="1"/>
          </p:cNvSpPr>
          <p:nvPr>
            <p:ph idx="1"/>
          </p:nvPr>
        </p:nvSpPr>
        <p:spPr>
          <a:xfrm>
            <a:off x="466612" y="1456184"/>
            <a:ext cx="8229600" cy="4133056"/>
          </a:xfrm>
        </p:spPr>
        <p:txBody>
          <a:bodyPr>
            <a:normAutofit fontScale="85000" lnSpcReduction="10000"/>
          </a:bodyPr>
          <a:lstStyle/>
          <a:p>
            <a:r>
              <a:rPr lang="en-GB" dirty="0" smtClean="0"/>
              <a:t>Internationally, managing commons is especially problematic because of two interconnected reasons</a:t>
            </a:r>
          </a:p>
          <a:p>
            <a:pPr lvl="1"/>
            <a:r>
              <a:rPr lang="en-GB" dirty="0" smtClean="0"/>
              <a:t>Disconnect between international and domestic law</a:t>
            </a:r>
          </a:p>
          <a:p>
            <a:pPr lvl="1"/>
            <a:r>
              <a:rPr lang="en-GB" dirty="0" smtClean="0"/>
              <a:t>Notion of Permanent Sovereignty of States</a:t>
            </a:r>
          </a:p>
          <a:p>
            <a:pPr marL="457200" lvl="1" indent="0">
              <a:buNone/>
            </a:pPr>
            <a:endParaRPr lang="en-GB" dirty="0" smtClean="0"/>
          </a:p>
          <a:p>
            <a:r>
              <a:rPr lang="en-GB" dirty="0" smtClean="0"/>
              <a:t>Can international law allocate appropriate powers in appropriate levels of governance so as to efficiently tackle collective action problem?</a:t>
            </a:r>
            <a:endParaRPr lang="en-GB" dirty="0"/>
          </a:p>
        </p:txBody>
      </p:sp>
    </p:spTree>
    <p:extLst>
      <p:ext uri="{BB962C8B-B14F-4D97-AF65-F5344CB8AC3E}">
        <p14:creationId xmlns:p14="http://schemas.microsoft.com/office/powerpoint/2010/main" val="2467714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Storey House</a:t>
            </a:r>
            <a:endParaRPr lang="en-GB" dirty="0"/>
          </a:p>
        </p:txBody>
      </p:sp>
      <p:sp>
        <p:nvSpPr>
          <p:cNvPr id="7" name="Rechteck 3"/>
          <p:cNvSpPr>
            <a:spLocks noChangeArrowheads="1"/>
          </p:cNvSpPr>
          <p:nvPr/>
        </p:nvSpPr>
        <p:spPr bwMode="auto">
          <a:xfrm>
            <a:off x="838200" y="2946400"/>
            <a:ext cx="7696200" cy="609600"/>
          </a:xfrm>
          <a:prstGeom prst="rect">
            <a:avLst/>
          </a:prstGeom>
          <a:solidFill>
            <a:schemeClr val="accent2">
              <a:lumMod val="40000"/>
              <a:lumOff val="60000"/>
            </a:schemeClr>
          </a:solidFill>
          <a:ln w="12700" cap="sq">
            <a:solidFill>
              <a:schemeClr val="tx1"/>
            </a:solidFill>
            <a:miter lim="800000"/>
            <a:headEnd type="none" w="sm" len="sm"/>
            <a:tailEnd type="none" w="sm" len="sm"/>
          </a:ln>
          <a:effectLs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de-DE" dirty="0"/>
              <a:t>European constitutional law (EUT, TFEU) </a:t>
            </a:r>
          </a:p>
        </p:txBody>
      </p:sp>
      <p:sp>
        <p:nvSpPr>
          <p:cNvPr id="8" name="Rechteck 4"/>
          <p:cNvSpPr txBox="1">
            <a:spLocks noChangeArrowheads="1"/>
          </p:cNvSpPr>
          <p:nvPr/>
        </p:nvSpPr>
        <p:spPr bwMode="auto">
          <a:xfrm>
            <a:off x="838200" y="1905000"/>
            <a:ext cx="7696200" cy="914400"/>
          </a:xfrm>
          <a:prstGeom prst="rect">
            <a:avLst/>
          </a:prstGeom>
          <a:solidFill>
            <a:schemeClr val="accent2">
              <a:lumMod val="60000"/>
              <a:lumOff val="40000"/>
            </a:schemeClr>
          </a:solidFill>
          <a:ln w="12700" cap="sq">
            <a:solidFill>
              <a:schemeClr val="tx1"/>
            </a:solidFill>
            <a:miter lim="800000"/>
            <a:headEnd type="none" w="sm" len="sm"/>
            <a:tailEnd type="none" w="sm" len="sm"/>
          </a:ln>
          <a:effectLst/>
          <a:extLst/>
        </p:spPr>
        <p:txBody>
          <a:bodyPr vert="horz" wrap="square" lIns="0" tIns="0" rIns="0" bIns="0" numCol="1" anchor="t" anchorCtr="0" compatLnSpc="1">
            <a:prstTxWarp prst="textNoShape">
              <a:avLst/>
            </a:prstTxWarp>
          </a:bodyPr>
          <a:lstStyle>
            <a:lvl1pPr marL="419100" indent="-419100" algn="l" rtl="0" eaLnBrk="1" fontAlgn="base" hangingPunct="1">
              <a:lnSpc>
                <a:spcPct val="95000"/>
              </a:lnSpc>
              <a:spcBef>
                <a:spcPct val="20000"/>
              </a:spcBef>
              <a:spcAft>
                <a:spcPct val="0"/>
              </a:spcAft>
              <a:buClr>
                <a:schemeClr val="hlink"/>
              </a:buClr>
              <a:buSzPct val="85000"/>
              <a:buFont typeface="Arial"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charset="0"/>
              <a:buChar char="—"/>
              <a:defRPr sz="2000">
                <a:solidFill>
                  <a:srgbClr val="333333"/>
                </a:solidFill>
                <a:latin typeface="+mn-lt"/>
              </a:defRPr>
            </a:lvl2pPr>
            <a:lvl3pPr marL="1295400" indent="-381000" algn="l" rtl="0" eaLnBrk="1" fontAlgn="base" hangingPunct="1">
              <a:lnSpc>
                <a:spcPct val="95000"/>
              </a:lnSpc>
              <a:spcBef>
                <a:spcPct val="20000"/>
              </a:spcBef>
              <a:spcAft>
                <a:spcPct val="0"/>
              </a:spcAft>
              <a:buSzPct val="85000"/>
              <a:buFont typeface="Arial" charset="0"/>
              <a:buChar char="–"/>
              <a:defRPr>
                <a:solidFill>
                  <a:srgbClr val="333333"/>
                </a:solidFill>
                <a:latin typeface="+mn-lt"/>
              </a:defRPr>
            </a:lvl3pPr>
            <a:lvl4pPr marL="1714500" indent="-381000" algn="l" rtl="0" eaLnBrk="1" fontAlgn="base" hangingPunct="1">
              <a:lnSpc>
                <a:spcPct val="95000"/>
              </a:lnSpc>
              <a:spcBef>
                <a:spcPct val="20000"/>
              </a:spcBef>
              <a:spcAft>
                <a:spcPct val="0"/>
              </a:spcAft>
              <a:buSzPct val="85000"/>
              <a:buFont typeface="Arial" charset="0"/>
              <a:buChar char="–"/>
              <a:defRPr>
                <a:solidFill>
                  <a:srgbClr val="333333"/>
                </a:solidFill>
                <a:latin typeface="+mn-lt"/>
              </a:defRPr>
            </a:lvl4pPr>
            <a:lvl5pPr marL="21336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333333"/>
                </a:solidFill>
                <a:latin typeface="+mn-lt"/>
              </a:defRPr>
            </a:lvl5pPr>
            <a:lvl6pPr marL="25908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333333"/>
                </a:solidFill>
                <a:latin typeface="+mn-lt"/>
              </a:defRPr>
            </a:lvl6pPr>
            <a:lvl7pPr marL="30480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333333"/>
                </a:solidFill>
                <a:latin typeface="+mn-lt"/>
              </a:defRPr>
            </a:lvl7pPr>
            <a:lvl8pPr marL="35052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333333"/>
                </a:solidFill>
                <a:latin typeface="+mn-lt"/>
              </a:defRPr>
            </a:lvl8pPr>
            <a:lvl9pPr marL="39624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333333"/>
                </a:solidFill>
                <a:latin typeface="+mn-lt"/>
              </a:defRPr>
            </a:lvl9pPr>
          </a:lstStyle>
          <a:p>
            <a:pPr algn="ctr">
              <a:buFontTx/>
              <a:buNone/>
            </a:pPr>
            <a:r>
              <a:rPr lang="en-GB" altLang="de-DE" sz="2400" kern="0" dirty="0" smtClean="0">
                <a:latin typeface="Times New Roman" panose="02020603050405020304" pitchFamily="18" charset="0"/>
                <a:cs typeface="Times New Roman" panose="02020603050405020304" pitchFamily="18" charset="0"/>
              </a:rPr>
              <a:t>Public international constitutional law (UN, WTO, VCLT and other fundamental rules)</a:t>
            </a:r>
            <a:r>
              <a:rPr lang="en-GB" altLang="de-DE" kern="0" dirty="0" smtClean="0">
                <a:latin typeface="Times New Roman" panose="02020603050405020304" pitchFamily="18" charset="0"/>
                <a:cs typeface="Times New Roman" panose="02020603050405020304" pitchFamily="18" charset="0"/>
              </a:rPr>
              <a:t> </a:t>
            </a:r>
          </a:p>
        </p:txBody>
      </p:sp>
      <p:sp>
        <p:nvSpPr>
          <p:cNvPr id="9" name="Rechteck 5"/>
          <p:cNvSpPr>
            <a:spLocks noChangeArrowheads="1"/>
          </p:cNvSpPr>
          <p:nvPr/>
        </p:nvSpPr>
        <p:spPr bwMode="auto">
          <a:xfrm>
            <a:off x="838200" y="4800600"/>
            <a:ext cx="7696200" cy="381000"/>
          </a:xfrm>
          <a:prstGeom prst="rect">
            <a:avLst/>
          </a:prstGeom>
          <a:solidFill>
            <a:schemeClr val="accent2">
              <a:lumMod val="60000"/>
              <a:lumOff val="40000"/>
            </a:schemeClr>
          </a:solidFill>
          <a:ln w="12700" cap="sq">
            <a:solidFill>
              <a:schemeClr val="tx1"/>
            </a:solidFill>
            <a:miter lim="800000"/>
            <a:headEnd type="none" w="sm" len="sm"/>
            <a:tailEnd type="none" w="sm" len="sm"/>
          </a:ln>
          <a:effectLs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de-DE" dirty="0"/>
              <a:t>Constitution of sub-federal entities (Cantons)</a:t>
            </a:r>
          </a:p>
        </p:txBody>
      </p:sp>
      <p:sp>
        <p:nvSpPr>
          <p:cNvPr id="10" name="Rechteck 6"/>
          <p:cNvSpPr>
            <a:spLocks noChangeArrowheads="1"/>
          </p:cNvSpPr>
          <p:nvPr/>
        </p:nvSpPr>
        <p:spPr bwMode="auto">
          <a:xfrm>
            <a:off x="838200" y="3657600"/>
            <a:ext cx="7696200" cy="990600"/>
          </a:xfrm>
          <a:prstGeom prst="rect">
            <a:avLst/>
          </a:pr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de-DE" dirty="0"/>
              <a:t>Federal constitution</a:t>
            </a:r>
          </a:p>
        </p:txBody>
      </p:sp>
      <p:sp>
        <p:nvSpPr>
          <p:cNvPr id="11" name="Rechteck 7"/>
          <p:cNvSpPr>
            <a:spLocks noChangeArrowheads="1"/>
          </p:cNvSpPr>
          <p:nvPr/>
        </p:nvSpPr>
        <p:spPr bwMode="auto">
          <a:xfrm>
            <a:off x="838200" y="5486400"/>
            <a:ext cx="7696200" cy="3048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de-DE" dirty="0"/>
              <a:t>Constitution of Communes</a:t>
            </a:r>
          </a:p>
        </p:txBody>
      </p:sp>
    </p:spTree>
    <p:extLst>
      <p:ext uri="{BB962C8B-B14F-4D97-AF65-F5344CB8AC3E}">
        <p14:creationId xmlns:p14="http://schemas.microsoft.com/office/powerpoint/2010/main" val="839776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Evolution of Common Concern</a:t>
            </a:r>
            <a:endParaRPr lang="de-CH" dirty="0"/>
          </a:p>
        </p:txBody>
      </p:sp>
      <p:sp>
        <p:nvSpPr>
          <p:cNvPr id="9" name="Content Placeholder 8"/>
          <p:cNvSpPr>
            <a:spLocks noGrp="1"/>
          </p:cNvSpPr>
          <p:nvPr>
            <p:ph idx="1"/>
          </p:nvPr>
        </p:nvSpPr>
        <p:spPr/>
        <p:txBody>
          <a:bodyPr>
            <a:noAutofit/>
          </a:bodyPr>
          <a:lstStyle/>
          <a:p>
            <a:endParaRPr lang="en-US" sz="2400" dirty="0" smtClean="0"/>
          </a:p>
          <a:p>
            <a:r>
              <a:rPr lang="en-US" sz="2400" dirty="0" smtClean="0"/>
              <a:t>The idea has found expressions (in introductory parts) in different international agreements </a:t>
            </a:r>
          </a:p>
          <a:p>
            <a:endParaRPr lang="en-US" sz="2400" dirty="0" smtClean="0"/>
          </a:p>
          <a:p>
            <a:pPr lvl="1"/>
            <a:r>
              <a:rPr lang="en-US" sz="2000" dirty="0" smtClean="0"/>
              <a:t>1992 </a:t>
            </a:r>
            <a:r>
              <a:rPr lang="en-US" sz="2000" dirty="0"/>
              <a:t>-</a:t>
            </a:r>
            <a:r>
              <a:rPr lang="en-US" sz="2000" dirty="0" smtClean="0"/>
              <a:t> UNFCCC (Climate Change)</a:t>
            </a:r>
          </a:p>
          <a:p>
            <a:pPr lvl="1"/>
            <a:r>
              <a:rPr lang="en-US" sz="2000" dirty="0" smtClean="0"/>
              <a:t>1992 - CBD (Biological Diversity)</a:t>
            </a:r>
          </a:p>
          <a:p>
            <a:pPr lvl="1"/>
            <a:r>
              <a:rPr lang="en-US" sz="2000" dirty="0" smtClean="0"/>
              <a:t>2005 -  International Health Regulations (WHO)</a:t>
            </a:r>
          </a:p>
          <a:p>
            <a:pPr lvl="1"/>
            <a:r>
              <a:rPr lang="en-US" sz="2000" dirty="0" smtClean="0"/>
              <a:t>2001 - ITPGRFA (Plant Genetic Resources) </a:t>
            </a:r>
          </a:p>
          <a:p>
            <a:pPr lvl="1"/>
            <a:r>
              <a:rPr lang="en-US" sz="2000" dirty="0" smtClean="0"/>
              <a:t>2003 - CSICH (Intangible Cultural Heritage)</a:t>
            </a:r>
          </a:p>
          <a:p>
            <a:pPr lvl="1"/>
            <a:r>
              <a:rPr lang="en-US" sz="2000" dirty="0" smtClean="0"/>
              <a:t>2015 -  Paris Agreement (</a:t>
            </a:r>
            <a:r>
              <a:rPr lang="en-US" sz="2000" dirty="0"/>
              <a:t>C</a:t>
            </a:r>
            <a:r>
              <a:rPr lang="en-US" sz="2000" dirty="0" smtClean="0"/>
              <a:t>limate Change) </a:t>
            </a:r>
          </a:p>
          <a:p>
            <a:endParaRPr lang="de-CH" sz="2400" dirty="0"/>
          </a:p>
        </p:txBody>
      </p:sp>
    </p:spTree>
    <p:extLst>
      <p:ext uri="{BB962C8B-B14F-4D97-AF65-F5344CB8AC3E}">
        <p14:creationId xmlns:p14="http://schemas.microsoft.com/office/powerpoint/2010/main" val="2618248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467544" y="620688"/>
          <a:ext cx="83529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The Evolution of Common Concern</a:t>
            </a:r>
            <a:endParaRPr lang="de-CH" dirty="0"/>
          </a:p>
        </p:txBody>
      </p:sp>
      <p:sp>
        <p:nvSpPr>
          <p:cNvPr id="6" name="Content Placeholder 6"/>
          <p:cNvSpPr>
            <a:spLocks noGrp="1"/>
          </p:cNvSpPr>
          <p:nvPr>
            <p:ph idx="1"/>
          </p:nvPr>
        </p:nvSpPr>
        <p:spPr>
          <a:xfrm>
            <a:off x="533400" y="3861048"/>
            <a:ext cx="8061325" cy="2314327"/>
          </a:xfrm>
        </p:spPr>
        <p:txBody>
          <a:bodyPr>
            <a:normAutofit fontScale="92500" lnSpcReduction="20000"/>
          </a:bodyPr>
          <a:lstStyle/>
          <a:p>
            <a:r>
              <a:rPr lang="en-US" sz="2000" dirty="0" smtClean="0"/>
              <a:t>Preamble, para 11 (also appears in the decision CP.21)</a:t>
            </a:r>
          </a:p>
          <a:p>
            <a:r>
              <a:rPr lang="en-US" sz="2000" i="1" dirty="0" smtClean="0"/>
              <a:t>Acknowledging</a:t>
            </a:r>
            <a:r>
              <a:rPr lang="en-US" sz="2000" dirty="0" smtClean="0"/>
              <a:t> </a:t>
            </a:r>
            <a:r>
              <a:rPr lang="en-US" sz="2000" dirty="0"/>
              <a:t>that climate change is a common concern of humankind, Parties should, when taking action to address climate change, respect, promote and consider their respective obligations on human rights, the right to health, the rights of indigenous peoples, local communities, migrants, children, persons with disabilities and people in vulnerable situations and the right to development, as well as gender equality, empowerment of women and intergenerational equity</a:t>
            </a:r>
            <a:endParaRPr lang="de-CH" sz="2000" dirty="0"/>
          </a:p>
        </p:txBody>
      </p:sp>
    </p:spTree>
    <p:extLst>
      <p:ext uri="{BB962C8B-B14F-4D97-AF65-F5344CB8AC3E}">
        <p14:creationId xmlns:p14="http://schemas.microsoft.com/office/powerpoint/2010/main" val="303651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Issues </a:t>
            </a:r>
            <a:endParaRPr lang="en-GB" dirty="0"/>
          </a:p>
        </p:txBody>
      </p:sp>
      <p:sp>
        <p:nvSpPr>
          <p:cNvPr id="3" name="Content Placeholder 2"/>
          <p:cNvSpPr>
            <a:spLocks noGrp="1"/>
          </p:cNvSpPr>
          <p:nvPr>
            <p:ph idx="1"/>
          </p:nvPr>
        </p:nvSpPr>
        <p:spPr>
          <a:xfrm>
            <a:off x="466612" y="1268760"/>
            <a:ext cx="8229600" cy="4608512"/>
          </a:xfrm>
        </p:spPr>
        <p:txBody>
          <a:bodyPr>
            <a:noAutofit/>
          </a:bodyPr>
          <a:lstStyle/>
          <a:p>
            <a:r>
              <a:rPr lang="en-GB" sz="2000" dirty="0" smtClean="0"/>
              <a:t>What is the normative value and content of “Common Concern of Humankind”?</a:t>
            </a:r>
          </a:p>
          <a:p>
            <a:endParaRPr lang="en-GB" sz="2000" dirty="0" smtClean="0"/>
          </a:p>
          <a:p>
            <a:r>
              <a:rPr lang="en-GB" sz="2000" dirty="0" smtClean="0"/>
              <a:t>Does it inform the interpretation of the respective agreement and of other, related agreements? </a:t>
            </a:r>
          </a:p>
          <a:p>
            <a:endParaRPr lang="en-GB" sz="2000" dirty="0" smtClean="0"/>
          </a:p>
          <a:p>
            <a:r>
              <a:rPr lang="en-US" sz="2000" dirty="0"/>
              <a:t>Does it has the potential to develop into a legal principle? </a:t>
            </a:r>
            <a:endParaRPr lang="en-GB" sz="2000" dirty="0" smtClean="0"/>
          </a:p>
          <a:p>
            <a:pPr marL="0" indent="0">
              <a:buNone/>
            </a:pPr>
            <a:endParaRPr lang="en-GB" sz="2000" dirty="0"/>
          </a:p>
        </p:txBody>
      </p:sp>
    </p:spTree>
    <p:extLst>
      <p:ext uri="{BB962C8B-B14F-4D97-AF65-F5344CB8AC3E}">
        <p14:creationId xmlns:p14="http://schemas.microsoft.com/office/powerpoint/2010/main" val="1134851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Hypothesis </a:t>
            </a:r>
            <a:endParaRPr lang="en-GB" dirty="0"/>
          </a:p>
        </p:txBody>
      </p:sp>
      <p:sp>
        <p:nvSpPr>
          <p:cNvPr id="3" name="Content Placeholder 2"/>
          <p:cNvSpPr>
            <a:spLocks noGrp="1"/>
          </p:cNvSpPr>
          <p:nvPr>
            <p:ph idx="1"/>
          </p:nvPr>
        </p:nvSpPr>
        <p:spPr/>
        <p:txBody>
          <a:bodyPr>
            <a:normAutofit/>
          </a:bodyPr>
          <a:lstStyle/>
          <a:p>
            <a:endParaRPr lang="en-GB" sz="2400" dirty="0" smtClean="0"/>
          </a:p>
          <a:p>
            <a:endParaRPr lang="en-GB" sz="2400" dirty="0"/>
          </a:p>
          <a:p>
            <a:r>
              <a:rPr lang="en-GB" sz="2400" dirty="0" smtClean="0"/>
              <a:t>Common Concern of </a:t>
            </a:r>
            <a:r>
              <a:rPr lang="en-GB" sz="2400" dirty="0"/>
              <a:t> </a:t>
            </a:r>
            <a:r>
              <a:rPr lang="en-GB" sz="2400" dirty="0" smtClean="0"/>
              <a:t>Humankind should be understood as depicting problems relating </a:t>
            </a:r>
            <a:r>
              <a:rPr lang="en-GB" sz="2400" dirty="0"/>
              <a:t>to the production of Public </a:t>
            </a:r>
            <a:r>
              <a:rPr lang="en-GB" sz="2400" dirty="0" smtClean="0"/>
              <a:t>Goods, </a:t>
            </a:r>
            <a:r>
              <a:rPr lang="en-GB" sz="2400" dirty="0"/>
              <a:t>which </a:t>
            </a:r>
            <a:r>
              <a:rPr lang="en-GB" sz="2400" dirty="0" smtClean="0"/>
              <a:t>cannot be solved by a single State</a:t>
            </a:r>
          </a:p>
          <a:p>
            <a:r>
              <a:rPr lang="en-GB" sz="2400" dirty="0" smtClean="0"/>
              <a:t>Common concern thus has </a:t>
            </a:r>
            <a:r>
              <a:rPr lang="en-GB" sz="2400" u="sng" dirty="0" smtClean="0"/>
              <a:t>three dimensions</a:t>
            </a:r>
            <a:r>
              <a:rPr lang="en-GB" sz="2400" dirty="0" smtClean="0"/>
              <a:t>:  </a:t>
            </a:r>
          </a:p>
          <a:p>
            <a:endParaRPr lang="en-GB" dirty="0" smtClean="0"/>
          </a:p>
          <a:p>
            <a:pPr lvl="1"/>
            <a:endParaRPr lang="en-GB" dirty="0"/>
          </a:p>
          <a:p>
            <a:endParaRPr lang="en-GB" dirty="0"/>
          </a:p>
        </p:txBody>
      </p:sp>
    </p:spTree>
    <p:extLst>
      <p:ext uri="{BB962C8B-B14F-4D97-AF65-F5344CB8AC3E}">
        <p14:creationId xmlns:p14="http://schemas.microsoft.com/office/powerpoint/2010/main" val="3722570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On-screen Show (4:3)</PresentationFormat>
  <Paragraphs>105</Paragraphs>
  <Slides>13</Slides>
  <Notes>8</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Custom Design</vt:lpstr>
      <vt:lpstr>The Emerging Principle of  Common Concern of Humankind</vt:lpstr>
      <vt:lpstr>The Problem of Managing Commons</vt:lpstr>
      <vt:lpstr>The Problem of Managing Commons</vt:lpstr>
      <vt:lpstr>The Problem of Managing Commons</vt:lpstr>
      <vt:lpstr>Five Storey House</vt:lpstr>
      <vt:lpstr>Evolution of Common Concern</vt:lpstr>
      <vt:lpstr>The Evolution of Common Concern</vt:lpstr>
      <vt:lpstr>Legal Issues </vt:lpstr>
      <vt:lpstr>Hypothesis </vt:lpstr>
      <vt:lpstr>Hypothesis</vt:lpstr>
      <vt:lpstr>Implications </vt:lpstr>
      <vt:lpstr>Migration as a Common Concern</vt:lpstr>
      <vt:lpstr>Literature</vt:lpstr>
    </vt:vector>
  </TitlesOfParts>
  <Company>rw.unibe.ch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Trade Institute</dc:title>
  <dc:creator>Monique Iseli</dc:creator>
  <cp:lastModifiedBy>Zaker Ahmad</cp:lastModifiedBy>
  <cp:revision>49</cp:revision>
  <dcterms:created xsi:type="dcterms:W3CDTF">2016-04-05T06:25:54Z</dcterms:created>
  <dcterms:modified xsi:type="dcterms:W3CDTF">2016-06-03T08:58:52Z</dcterms:modified>
</cp:coreProperties>
</file>