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89" r:id="rId1"/>
  </p:sldMasterIdLst>
  <p:notesMasterIdLst>
    <p:notesMasterId r:id="rId17"/>
  </p:notesMasterIdLst>
  <p:sldIdLst>
    <p:sldId id="256" r:id="rId2"/>
    <p:sldId id="484" r:id="rId3"/>
    <p:sldId id="488" r:id="rId4"/>
    <p:sldId id="487" r:id="rId5"/>
    <p:sldId id="486" r:id="rId6"/>
    <p:sldId id="485" r:id="rId7"/>
    <p:sldId id="476" r:id="rId8"/>
    <p:sldId id="460" r:id="rId9"/>
    <p:sldId id="490" r:id="rId10"/>
    <p:sldId id="469" r:id="rId11"/>
    <p:sldId id="489" r:id="rId12"/>
    <p:sldId id="491" r:id="rId13"/>
    <p:sldId id="481" r:id="rId14"/>
    <p:sldId id="482" r:id="rId15"/>
    <p:sldId id="483" r:id="rId16"/>
  </p:sldIdLst>
  <p:sldSz cx="9144000" cy="6858000" type="screen4x3"/>
  <p:notesSz cx="6858000" cy="9144000"/>
  <p:defaultTextStyle>
    <a:defPPr>
      <a:defRPr lang="fr-CA"/>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904" autoAdjust="0"/>
    <p:restoredTop sz="99130" autoAdjust="0"/>
  </p:normalViewPr>
  <p:slideViewPr>
    <p:cSldViewPr>
      <p:cViewPr varScale="1">
        <p:scale>
          <a:sx n="74" d="100"/>
          <a:sy n="74" d="100"/>
        </p:scale>
        <p:origin x="166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fr-CA"/>
          </a:p>
        </p:txBody>
      </p:sp>
      <p:sp>
        <p:nvSpPr>
          <p:cNvPr id="6963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fr-CA"/>
          </a:p>
        </p:txBody>
      </p:sp>
      <p:sp>
        <p:nvSpPr>
          <p:cNvPr id="655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963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CA" noProof="0" smtClean="0"/>
              <a:t>Cliquez pour modifier les styles du texte du masque</a:t>
            </a:r>
          </a:p>
          <a:p>
            <a:pPr lvl="1"/>
            <a:r>
              <a:rPr lang="fr-CA" noProof="0" smtClean="0"/>
              <a:t>Deuxième niveau</a:t>
            </a:r>
          </a:p>
          <a:p>
            <a:pPr lvl="2"/>
            <a:r>
              <a:rPr lang="fr-CA" noProof="0" smtClean="0"/>
              <a:t>Troisième niveau</a:t>
            </a:r>
          </a:p>
          <a:p>
            <a:pPr lvl="3"/>
            <a:r>
              <a:rPr lang="fr-CA" noProof="0" smtClean="0"/>
              <a:t>Quatrième niveau</a:t>
            </a:r>
          </a:p>
          <a:p>
            <a:pPr lvl="4"/>
            <a:r>
              <a:rPr lang="fr-CA" noProof="0" smtClean="0"/>
              <a:t>Cinquième niveau</a:t>
            </a:r>
          </a:p>
        </p:txBody>
      </p:sp>
      <p:sp>
        <p:nvSpPr>
          <p:cNvPr id="6963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fr-CA"/>
          </a:p>
        </p:txBody>
      </p:sp>
      <p:sp>
        <p:nvSpPr>
          <p:cNvPr id="6963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0E6C4DE1-3777-486E-8BD0-77A928B5A72E}" type="slidenum">
              <a:rPr lang="fr-CA"/>
              <a:pPr>
                <a:defRPr/>
              </a:pPr>
              <a:t>‹#›</a:t>
            </a:fld>
            <a:endParaRPr lang="fr-CA"/>
          </a:p>
        </p:txBody>
      </p:sp>
    </p:spTree>
    <p:extLst>
      <p:ext uri="{BB962C8B-B14F-4D97-AF65-F5344CB8AC3E}">
        <p14:creationId xmlns:p14="http://schemas.microsoft.com/office/powerpoint/2010/main" val="22074912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4D9718FC-5D81-477C-AB49-B80CF729A148}" type="slidenum">
              <a:rPr lang="fr-CA" smtClean="0"/>
              <a:pPr/>
              <a:t>1</a:t>
            </a:fld>
            <a:endParaRPr lang="fr-CA"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fr-FR" smtClean="0"/>
          </a:p>
        </p:txBody>
      </p:sp>
    </p:spTree>
    <p:extLst>
      <p:ext uri="{BB962C8B-B14F-4D97-AF65-F5344CB8AC3E}">
        <p14:creationId xmlns:p14="http://schemas.microsoft.com/office/powerpoint/2010/main" val="3560879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fr-CA"/>
          </a:p>
        </p:txBody>
      </p:sp>
      <p:sp>
        <p:nvSpPr>
          <p:cNvPr id="5" name="Footer Placeholder 4"/>
          <p:cNvSpPr>
            <a:spLocks noGrp="1"/>
          </p:cNvSpPr>
          <p:nvPr>
            <p:ph type="ftr" sz="quarter" idx="11"/>
          </p:nvPr>
        </p:nvSpPr>
        <p:spPr/>
        <p:txBody>
          <a:bodyPr/>
          <a:lstStyle/>
          <a:p>
            <a:pPr>
              <a:defRPr/>
            </a:pPr>
            <a:r>
              <a:rPr lang="fr-CA" smtClean="0"/>
              <a:t>SL Judges 2017</a:t>
            </a:r>
            <a:endParaRPr lang="fr-CA"/>
          </a:p>
        </p:txBody>
      </p:sp>
      <p:sp>
        <p:nvSpPr>
          <p:cNvPr id="6" name="Slide Number Placeholder 5"/>
          <p:cNvSpPr>
            <a:spLocks noGrp="1"/>
          </p:cNvSpPr>
          <p:nvPr>
            <p:ph type="sldNum" sz="quarter" idx="12"/>
          </p:nvPr>
        </p:nvSpPr>
        <p:spPr/>
        <p:txBody>
          <a:bodyPr/>
          <a:lstStyle/>
          <a:p>
            <a:pPr>
              <a:defRPr/>
            </a:pPr>
            <a:fld id="{32B62640-7848-4AF7-B13B-2FA4E9C77C41}" type="slidenum">
              <a:rPr lang="fr-CA" smtClean="0"/>
              <a:pPr>
                <a:defRPr/>
              </a:pPr>
              <a:t>‹#›</a:t>
            </a:fld>
            <a:endParaRPr lang="fr-CA"/>
          </a:p>
        </p:txBody>
      </p:sp>
    </p:spTree>
    <p:extLst>
      <p:ext uri="{BB962C8B-B14F-4D97-AF65-F5344CB8AC3E}">
        <p14:creationId xmlns:p14="http://schemas.microsoft.com/office/powerpoint/2010/main" val="3224129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fr-CA"/>
          </a:p>
        </p:txBody>
      </p:sp>
      <p:sp>
        <p:nvSpPr>
          <p:cNvPr id="5" name="Footer Placeholder 4"/>
          <p:cNvSpPr>
            <a:spLocks noGrp="1"/>
          </p:cNvSpPr>
          <p:nvPr>
            <p:ph type="ftr" sz="quarter" idx="11"/>
          </p:nvPr>
        </p:nvSpPr>
        <p:spPr/>
        <p:txBody>
          <a:bodyPr/>
          <a:lstStyle/>
          <a:p>
            <a:pPr>
              <a:defRPr/>
            </a:pPr>
            <a:r>
              <a:rPr lang="fr-CA" smtClean="0"/>
              <a:t>SL Judges 2017</a:t>
            </a:r>
            <a:endParaRPr lang="fr-CA"/>
          </a:p>
        </p:txBody>
      </p:sp>
      <p:sp>
        <p:nvSpPr>
          <p:cNvPr id="6" name="Slide Number Placeholder 5"/>
          <p:cNvSpPr>
            <a:spLocks noGrp="1"/>
          </p:cNvSpPr>
          <p:nvPr>
            <p:ph type="sldNum" sz="quarter" idx="12"/>
          </p:nvPr>
        </p:nvSpPr>
        <p:spPr/>
        <p:txBody>
          <a:bodyPr/>
          <a:lstStyle/>
          <a:p>
            <a:pPr>
              <a:defRPr/>
            </a:pPr>
            <a:fld id="{32B62640-7848-4AF7-B13B-2FA4E9C77C41}" type="slidenum">
              <a:rPr lang="fr-CA" smtClean="0"/>
              <a:pPr>
                <a:defRPr/>
              </a:pPr>
              <a:t>‹#›</a:t>
            </a:fld>
            <a:endParaRPr lang="fr-CA"/>
          </a:p>
        </p:txBody>
      </p:sp>
    </p:spTree>
    <p:extLst>
      <p:ext uri="{BB962C8B-B14F-4D97-AF65-F5344CB8AC3E}">
        <p14:creationId xmlns:p14="http://schemas.microsoft.com/office/powerpoint/2010/main" val="190099223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fr-CA"/>
          </a:p>
        </p:txBody>
      </p:sp>
      <p:sp>
        <p:nvSpPr>
          <p:cNvPr id="5" name="Footer Placeholder 4"/>
          <p:cNvSpPr>
            <a:spLocks noGrp="1"/>
          </p:cNvSpPr>
          <p:nvPr>
            <p:ph type="ftr" sz="quarter" idx="11"/>
          </p:nvPr>
        </p:nvSpPr>
        <p:spPr/>
        <p:txBody>
          <a:bodyPr/>
          <a:lstStyle/>
          <a:p>
            <a:pPr>
              <a:defRPr/>
            </a:pPr>
            <a:r>
              <a:rPr lang="fr-CA" smtClean="0"/>
              <a:t>SL Judges 2017</a:t>
            </a:r>
            <a:endParaRPr lang="fr-CA"/>
          </a:p>
        </p:txBody>
      </p:sp>
      <p:sp>
        <p:nvSpPr>
          <p:cNvPr id="6" name="Slide Number Placeholder 5"/>
          <p:cNvSpPr>
            <a:spLocks noGrp="1"/>
          </p:cNvSpPr>
          <p:nvPr>
            <p:ph type="sldNum" sz="quarter" idx="12"/>
          </p:nvPr>
        </p:nvSpPr>
        <p:spPr/>
        <p:txBody>
          <a:bodyPr/>
          <a:lstStyle/>
          <a:p>
            <a:pPr>
              <a:defRPr/>
            </a:pPr>
            <a:fld id="{32B62640-7848-4AF7-B13B-2FA4E9C77C41}" type="slidenum">
              <a:rPr lang="fr-CA" smtClean="0"/>
              <a:pPr>
                <a:defRPr/>
              </a:pPr>
              <a:t>‹#›</a:t>
            </a:fld>
            <a:endParaRPr lang="fr-CA"/>
          </a:p>
        </p:txBody>
      </p:sp>
    </p:spTree>
    <p:extLst>
      <p:ext uri="{BB962C8B-B14F-4D97-AF65-F5344CB8AC3E}">
        <p14:creationId xmlns:p14="http://schemas.microsoft.com/office/powerpoint/2010/main" val="400478230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fr-CA"/>
          </a:p>
        </p:txBody>
      </p:sp>
      <p:sp>
        <p:nvSpPr>
          <p:cNvPr id="5" name="Footer Placeholder 4"/>
          <p:cNvSpPr>
            <a:spLocks noGrp="1"/>
          </p:cNvSpPr>
          <p:nvPr>
            <p:ph type="ftr" sz="quarter" idx="11"/>
          </p:nvPr>
        </p:nvSpPr>
        <p:spPr/>
        <p:txBody>
          <a:bodyPr/>
          <a:lstStyle/>
          <a:p>
            <a:pPr>
              <a:defRPr/>
            </a:pPr>
            <a:r>
              <a:rPr lang="fr-CA" smtClean="0"/>
              <a:t>SL Judges 2017</a:t>
            </a:r>
            <a:endParaRPr lang="fr-CA"/>
          </a:p>
        </p:txBody>
      </p:sp>
      <p:sp>
        <p:nvSpPr>
          <p:cNvPr id="6" name="Slide Number Placeholder 5"/>
          <p:cNvSpPr>
            <a:spLocks noGrp="1"/>
          </p:cNvSpPr>
          <p:nvPr>
            <p:ph type="sldNum" sz="quarter" idx="12"/>
          </p:nvPr>
        </p:nvSpPr>
        <p:spPr/>
        <p:txBody>
          <a:bodyPr/>
          <a:lstStyle/>
          <a:p>
            <a:pPr>
              <a:defRPr/>
            </a:pPr>
            <a:fld id="{32B62640-7848-4AF7-B13B-2FA4E9C77C41}" type="slidenum">
              <a:rPr lang="fr-CA" smtClean="0"/>
              <a:pPr>
                <a:defRPr/>
              </a:pPr>
              <a:t>‹#›</a:t>
            </a:fld>
            <a:endParaRPr lang="fr-CA"/>
          </a:p>
        </p:txBody>
      </p:sp>
    </p:spTree>
    <p:extLst>
      <p:ext uri="{BB962C8B-B14F-4D97-AF65-F5344CB8AC3E}">
        <p14:creationId xmlns:p14="http://schemas.microsoft.com/office/powerpoint/2010/main" val="243636601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fr-CA"/>
          </a:p>
        </p:txBody>
      </p:sp>
      <p:sp>
        <p:nvSpPr>
          <p:cNvPr id="5" name="Footer Placeholder 4"/>
          <p:cNvSpPr>
            <a:spLocks noGrp="1"/>
          </p:cNvSpPr>
          <p:nvPr>
            <p:ph type="ftr" sz="quarter" idx="11"/>
          </p:nvPr>
        </p:nvSpPr>
        <p:spPr/>
        <p:txBody>
          <a:bodyPr/>
          <a:lstStyle/>
          <a:p>
            <a:pPr>
              <a:defRPr/>
            </a:pPr>
            <a:r>
              <a:rPr lang="fr-CA" smtClean="0"/>
              <a:t>SL Judges 2017</a:t>
            </a:r>
            <a:endParaRPr lang="fr-CA"/>
          </a:p>
        </p:txBody>
      </p:sp>
      <p:sp>
        <p:nvSpPr>
          <p:cNvPr id="6" name="Slide Number Placeholder 5"/>
          <p:cNvSpPr>
            <a:spLocks noGrp="1"/>
          </p:cNvSpPr>
          <p:nvPr>
            <p:ph type="sldNum" sz="quarter" idx="12"/>
          </p:nvPr>
        </p:nvSpPr>
        <p:spPr/>
        <p:txBody>
          <a:bodyPr/>
          <a:lstStyle/>
          <a:p>
            <a:pPr>
              <a:defRPr/>
            </a:pPr>
            <a:fld id="{32B62640-7848-4AF7-B13B-2FA4E9C77C41}" type="slidenum">
              <a:rPr lang="fr-CA" smtClean="0"/>
              <a:pPr>
                <a:defRPr/>
              </a:pPr>
              <a:t>‹#›</a:t>
            </a:fld>
            <a:endParaRPr lang="fr-CA"/>
          </a:p>
        </p:txBody>
      </p:sp>
    </p:spTree>
    <p:extLst>
      <p:ext uri="{BB962C8B-B14F-4D97-AF65-F5344CB8AC3E}">
        <p14:creationId xmlns:p14="http://schemas.microsoft.com/office/powerpoint/2010/main" val="270408780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fr-CA"/>
          </a:p>
        </p:txBody>
      </p:sp>
      <p:sp>
        <p:nvSpPr>
          <p:cNvPr id="6" name="Footer Placeholder 5"/>
          <p:cNvSpPr>
            <a:spLocks noGrp="1"/>
          </p:cNvSpPr>
          <p:nvPr>
            <p:ph type="ftr" sz="quarter" idx="11"/>
          </p:nvPr>
        </p:nvSpPr>
        <p:spPr/>
        <p:txBody>
          <a:bodyPr/>
          <a:lstStyle/>
          <a:p>
            <a:pPr>
              <a:defRPr/>
            </a:pPr>
            <a:r>
              <a:rPr lang="fr-CA" smtClean="0"/>
              <a:t>SL Judges 2017</a:t>
            </a:r>
            <a:endParaRPr lang="fr-CA"/>
          </a:p>
        </p:txBody>
      </p:sp>
      <p:sp>
        <p:nvSpPr>
          <p:cNvPr id="7" name="Slide Number Placeholder 6"/>
          <p:cNvSpPr>
            <a:spLocks noGrp="1"/>
          </p:cNvSpPr>
          <p:nvPr>
            <p:ph type="sldNum" sz="quarter" idx="12"/>
          </p:nvPr>
        </p:nvSpPr>
        <p:spPr/>
        <p:txBody>
          <a:bodyPr/>
          <a:lstStyle/>
          <a:p>
            <a:pPr>
              <a:defRPr/>
            </a:pPr>
            <a:fld id="{32B62640-7848-4AF7-B13B-2FA4E9C77C41}" type="slidenum">
              <a:rPr lang="fr-CA" smtClean="0"/>
              <a:pPr>
                <a:defRPr/>
              </a:pPr>
              <a:t>‹#›</a:t>
            </a:fld>
            <a:endParaRPr lang="fr-CA"/>
          </a:p>
        </p:txBody>
      </p:sp>
    </p:spTree>
    <p:extLst>
      <p:ext uri="{BB962C8B-B14F-4D97-AF65-F5344CB8AC3E}">
        <p14:creationId xmlns:p14="http://schemas.microsoft.com/office/powerpoint/2010/main" val="116725125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fr-CA"/>
          </a:p>
        </p:txBody>
      </p:sp>
      <p:sp>
        <p:nvSpPr>
          <p:cNvPr id="8" name="Footer Placeholder 7"/>
          <p:cNvSpPr>
            <a:spLocks noGrp="1"/>
          </p:cNvSpPr>
          <p:nvPr>
            <p:ph type="ftr" sz="quarter" idx="11"/>
          </p:nvPr>
        </p:nvSpPr>
        <p:spPr/>
        <p:txBody>
          <a:bodyPr/>
          <a:lstStyle/>
          <a:p>
            <a:pPr>
              <a:defRPr/>
            </a:pPr>
            <a:r>
              <a:rPr lang="fr-CA" smtClean="0"/>
              <a:t>SL Judges 2017</a:t>
            </a:r>
            <a:endParaRPr lang="fr-CA"/>
          </a:p>
        </p:txBody>
      </p:sp>
      <p:sp>
        <p:nvSpPr>
          <p:cNvPr id="9" name="Slide Number Placeholder 8"/>
          <p:cNvSpPr>
            <a:spLocks noGrp="1"/>
          </p:cNvSpPr>
          <p:nvPr>
            <p:ph type="sldNum" sz="quarter" idx="12"/>
          </p:nvPr>
        </p:nvSpPr>
        <p:spPr/>
        <p:txBody>
          <a:bodyPr/>
          <a:lstStyle/>
          <a:p>
            <a:pPr>
              <a:defRPr/>
            </a:pPr>
            <a:fld id="{32B62640-7848-4AF7-B13B-2FA4E9C77C41}" type="slidenum">
              <a:rPr lang="fr-CA" smtClean="0"/>
              <a:pPr>
                <a:defRPr/>
              </a:pPr>
              <a:t>‹#›</a:t>
            </a:fld>
            <a:endParaRPr lang="fr-CA"/>
          </a:p>
        </p:txBody>
      </p:sp>
    </p:spTree>
    <p:extLst>
      <p:ext uri="{BB962C8B-B14F-4D97-AF65-F5344CB8AC3E}">
        <p14:creationId xmlns:p14="http://schemas.microsoft.com/office/powerpoint/2010/main" val="329316772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fr-CA"/>
          </a:p>
        </p:txBody>
      </p:sp>
      <p:sp>
        <p:nvSpPr>
          <p:cNvPr id="4" name="Footer Placeholder 3"/>
          <p:cNvSpPr>
            <a:spLocks noGrp="1"/>
          </p:cNvSpPr>
          <p:nvPr>
            <p:ph type="ftr" sz="quarter" idx="11"/>
          </p:nvPr>
        </p:nvSpPr>
        <p:spPr/>
        <p:txBody>
          <a:bodyPr/>
          <a:lstStyle/>
          <a:p>
            <a:pPr>
              <a:defRPr/>
            </a:pPr>
            <a:r>
              <a:rPr lang="fr-CA" smtClean="0"/>
              <a:t>SL Judges 2017</a:t>
            </a:r>
            <a:endParaRPr lang="fr-CA"/>
          </a:p>
        </p:txBody>
      </p:sp>
      <p:sp>
        <p:nvSpPr>
          <p:cNvPr id="5" name="Slide Number Placeholder 4"/>
          <p:cNvSpPr>
            <a:spLocks noGrp="1"/>
          </p:cNvSpPr>
          <p:nvPr>
            <p:ph type="sldNum" sz="quarter" idx="12"/>
          </p:nvPr>
        </p:nvSpPr>
        <p:spPr/>
        <p:txBody>
          <a:bodyPr/>
          <a:lstStyle/>
          <a:p>
            <a:pPr>
              <a:defRPr/>
            </a:pPr>
            <a:fld id="{32B62640-7848-4AF7-B13B-2FA4E9C77C41}" type="slidenum">
              <a:rPr lang="fr-CA" smtClean="0"/>
              <a:pPr>
                <a:defRPr/>
              </a:pPr>
              <a:t>‹#›</a:t>
            </a:fld>
            <a:endParaRPr lang="fr-CA"/>
          </a:p>
        </p:txBody>
      </p:sp>
    </p:spTree>
    <p:extLst>
      <p:ext uri="{BB962C8B-B14F-4D97-AF65-F5344CB8AC3E}">
        <p14:creationId xmlns:p14="http://schemas.microsoft.com/office/powerpoint/2010/main" val="3830751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fr-CA"/>
          </a:p>
        </p:txBody>
      </p:sp>
      <p:sp>
        <p:nvSpPr>
          <p:cNvPr id="3" name="Footer Placeholder 2"/>
          <p:cNvSpPr>
            <a:spLocks noGrp="1"/>
          </p:cNvSpPr>
          <p:nvPr>
            <p:ph type="ftr" sz="quarter" idx="11"/>
          </p:nvPr>
        </p:nvSpPr>
        <p:spPr/>
        <p:txBody>
          <a:bodyPr/>
          <a:lstStyle/>
          <a:p>
            <a:pPr>
              <a:defRPr/>
            </a:pPr>
            <a:r>
              <a:rPr lang="fr-CA" smtClean="0"/>
              <a:t>SL Judges 2017</a:t>
            </a:r>
            <a:endParaRPr lang="fr-CA"/>
          </a:p>
        </p:txBody>
      </p:sp>
      <p:sp>
        <p:nvSpPr>
          <p:cNvPr id="4" name="Slide Number Placeholder 3"/>
          <p:cNvSpPr>
            <a:spLocks noGrp="1"/>
          </p:cNvSpPr>
          <p:nvPr>
            <p:ph type="sldNum" sz="quarter" idx="12"/>
          </p:nvPr>
        </p:nvSpPr>
        <p:spPr/>
        <p:txBody>
          <a:bodyPr/>
          <a:lstStyle/>
          <a:p>
            <a:pPr>
              <a:defRPr/>
            </a:pPr>
            <a:fld id="{32B62640-7848-4AF7-B13B-2FA4E9C77C41}" type="slidenum">
              <a:rPr lang="fr-CA" smtClean="0"/>
              <a:pPr>
                <a:defRPr/>
              </a:pPr>
              <a:t>‹#›</a:t>
            </a:fld>
            <a:endParaRPr lang="fr-CA"/>
          </a:p>
        </p:txBody>
      </p:sp>
    </p:spTree>
    <p:extLst>
      <p:ext uri="{BB962C8B-B14F-4D97-AF65-F5344CB8AC3E}">
        <p14:creationId xmlns:p14="http://schemas.microsoft.com/office/powerpoint/2010/main" val="171514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fr-CA"/>
          </a:p>
        </p:txBody>
      </p:sp>
      <p:sp>
        <p:nvSpPr>
          <p:cNvPr id="6" name="Footer Placeholder 5"/>
          <p:cNvSpPr>
            <a:spLocks noGrp="1"/>
          </p:cNvSpPr>
          <p:nvPr>
            <p:ph type="ftr" sz="quarter" idx="11"/>
          </p:nvPr>
        </p:nvSpPr>
        <p:spPr/>
        <p:txBody>
          <a:bodyPr/>
          <a:lstStyle/>
          <a:p>
            <a:pPr>
              <a:defRPr/>
            </a:pPr>
            <a:r>
              <a:rPr lang="fr-CA" smtClean="0"/>
              <a:t>SL Judges 2017</a:t>
            </a:r>
            <a:endParaRPr lang="fr-CA"/>
          </a:p>
        </p:txBody>
      </p:sp>
      <p:sp>
        <p:nvSpPr>
          <p:cNvPr id="7" name="Slide Number Placeholder 6"/>
          <p:cNvSpPr>
            <a:spLocks noGrp="1"/>
          </p:cNvSpPr>
          <p:nvPr>
            <p:ph type="sldNum" sz="quarter" idx="12"/>
          </p:nvPr>
        </p:nvSpPr>
        <p:spPr/>
        <p:txBody>
          <a:bodyPr/>
          <a:lstStyle/>
          <a:p>
            <a:pPr>
              <a:defRPr/>
            </a:pPr>
            <a:fld id="{32B62640-7848-4AF7-B13B-2FA4E9C77C41}" type="slidenum">
              <a:rPr lang="fr-CA" smtClean="0"/>
              <a:pPr>
                <a:defRPr/>
              </a:pPr>
              <a:t>‹#›</a:t>
            </a:fld>
            <a:endParaRPr lang="fr-CA"/>
          </a:p>
        </p:txBody>
      </p:sp>
    </p:spTree>
    <p:extLst>
      <p:ext uri="{BB962C8B-B14F-4D97-AF65-F5344CB8AC3E}">
        <p14:creationId xmlns:p14="http://schemas.microsoft.com/office/powerpoint/2010/main" val="200916920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fr-CA"/>
          </a:p>
        </p:txBody>
      </p:sp>
      <p:sp>
        <p:nvSpPr>
          <p:cNvPr id="6" name="Footer Placeholder 5"/>
          <p:cNvSpPr>
            <a:spLocks noGrp="1"/>
          </p:cNvSpPr>
          <p:nvPr>
            <p:ph type="ftr" sz="quarter" idx="11"/>
          </p:nvPr>
        </p:nvSpPr>
        <p:spPr/>
        <p:txBody>
          <a:bodyPr/>
          <a:lstStyle/>
          <a:p>
            <a:pPr>
              <a:defRPr/>
            </a:pPr>
            <a:r>
              <a:rPr lang="fr-CA" smtClean="0"/>
              <a:t>SL Judges 2017</a:t>
            </a:r>
            <a:endParaRPr lang="fr-CA"/>
          </a:p>
        </p:txBody>
      </p:sp>
      <p:sp>
        <p:nvSpPr>
          <p:cNvPr id="7" name="Slide Number Placeholder 6"/>
          <p:cNvSpPr>
            <a:spLocks noGrp="1"/>
          </p:cNvSpPr>
          <p:nvPr>
            <p:ph type="sldNum" sz="quarter" idx="12"/>
          </p:nvPr>
        </p:nvSpPr>
        <p:spPr/>
        <p:txBody>
          <a:bodyPr/>
          <a:lstStyle/>
          <a:p>
            <a:pPr>
              <a:defRPr/>
            </a:pPr>
            <a:fld id="{32B62640-7848-4AF7-B13B-2FA4E9C77C41}" type="slidenum">
              <a:rPr lang="fr-CA" smtClean="0"/>
              <a:pPr>
                <a:defRPr/>
              </a:pPr>
              <a:t>‹#›</a:t>
            </a:fld>
            <a:endParaRPr lang="fr-CA"/>
          </a:p>
        </p:txBody>
      </p:sp>
    </p:spTree>
    <p:extLst>
      <p:ext uri="{BB962C8B-B14F-4D97-AF65-F5344CB8AC3E}">
        <p14:creationId xmlns:p14="http://schemas.microsoft.com/office/powerpoint/2010/main" val="201693864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fr-CA"/>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r>
              <a:rPr lang="fr-CA" smtClean="0"/>
              <a:t>SL Judges 2017</a:t>
            </a:r>
            <a:endParaRPr lang="fr-CA"/>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32B62640-7848-4AF7-B13B-2FA4E9C77C41}" type="slidenum">
              <a:rPr lang="fr-CA" smtClean="0"/>
              <a:pPr>
                <a:defRPr/>
              </a:pPr>
              <a:t>‹#›</a:t>
            </a:fld>
            <a:endParaRPr lang="fr-CA"/>
          </a:p>
        </p:txBody>
      </p:sp>
    </p:spTree>
    <p:extLst>
      <p:ext uri="{BB962C8B-B14F-4D97-AF65-F5344CB8AC3E}">
        <p14:creationId xmlns:p14="http://schemas.microsoft.com/office/powerpoint/2010/main" val="95530930"/>
      </p:ext>
    </p:extLst>
  </p:cSld>
  <p:clrMap bg1="lt1" tx1="dk1" bg2="lt2" tx2="dk2" accent1="accent1" accent2="accent2" accent3="accent3" accent4="accent4" accent5="accent5" accent6="accent6" hlink="hlink" folHlink="folHlink"/>
  <p:sldLayoutIdLst>
    <p:sldLayoutId id="2147483990" r:id="rId1"/>
    <p:sldLayoutId id="2147483991" r:id="rId2"/>
    <p:sldLayoutId id="2147483992" r:id="rId3"/>
    <p:sldLayoutId id="2147483993" r:id="rId4"/>
    <p:sldLayoutId id="2147483994" r:id="rId5"/>
    <p:sldLayoutId id="2147483995" r:id="rId6"/>
    <p:sldLayoutId id="2147483996" r:id="rId7"/>
    <p:sldLayoutId id="2147483997" r:id="rId8"/>
    <p:sldLayoutId id="2147483998" r:id="rId9"/>
    <p:sldLayoutId id="2147483999" r:id="rId10"/>
    <p:sldLayoutId id="2147484000"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research.hks.harvard.edu/publications/workingpapers/Index.asp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3" name="Rectangle 5"/>
          <p:cNvSpPr>
            <a:spLocks noGrp="1" noChangeArrowheads="1"/>
          </p:cNvSpPr>
          <p:nvPr>
            <p:ph type="ctrTitle"/>
          </p:nvPr>
        </p:nvSpPr>
        <p:spPr>
          <a:xfrm>
            <a:off x="179512" y="714375"/>
            <a:ext cx="8747001" cy="1922537"/>
          </a:xfrm>
        </p:spPr>
        <p:txBody>
          <a:bodyPr>
            <a:normAutofit/>
          </a:bodyPr>
          <a:lstStyle/>
          <a:p>
            <a:r>
              <a:rPr lang="en-US" sz="4000" b="1" dirty="0">
                <a:latin typeface="+mn-lt"/>
              </a:rPr>
              <a:t>Populism and M</a:t>
            </a:r>
            <a:r>
              <a:rPr lang="en-US" sz="4000" b="1" dirty="0" smtClean="0">
                <a:latin typeface="+mn-lt"/>
              </a:rPr>
              <a:t>igration</a:t>
            </a:r>
            <a:r>
              <a:rPr lang="en-US" sz="4000" b="1" dirty="0" smtClean="0">
                <a:effectLst/>
                <a:latin typeface="+mn-lt"/>
              </a:rPr>
              <a:t>:</a:t>
            </a:r>
            <a:r>
              <a:rPr lang="en-US" sz="4000" b="1" dirty="0">
                <a:effectLst/>
                <a:latin typeface="+mn-lt"/>
              </a:rPr>
              <a:t/>
            </a:r>
            <a:br>
              <a:rPr lang="en-US" sz="4000" b="1" dirty="0">
                <a:effectLst/>
                <a:latin typeface="+mn-lt"/>
              </a:rPr>
            </a:br>
            <a:r>
              <a:rPr lang="en-US" sz="4000" b="1" dirty="0" smtClean="0">
                <a:effectLst/>
                <a:latin typeface="+mn-lt"/>
              </a:rPr>
              <a:t>The Need for a </a:t>
            </a:r>
            <a:r>
              <a:rPr lang="en-US" sz="4000" b="1" dirty="0" smtClean="0">
                <a:effectLst/>
                <a:latin typeface="+mn-lt"/>
              </a:rPr>
              <a:t>Principled Response </a:t>
            </a:r>
            <a:r>
              <a:rPr lang="en-US" sz="4000" b="1" dirty="0" smtClean="0">
                <a:effectLst/>
                <a:latin typeface="+mn-lt"/>
              </a:rPr>
              <a:t/>
            </a:r>
            <a:br>
              <a:rPr lang="en-US" sz="4000" b="1" dirty="0" smtClean="0">
                <a:effectLst/>
                <a:latin typeface="+mn-lt"/>
              </a:rPr>
            </a:br>
            <a:r>
              <a:rPr lang="en-US" sz="4000" b="1" dirty="0" smtClean="0">
                <a:effectLst/>
                <a:latin typeface="+mn-lt"/>
              </a:rPr>
              <a:t>to </a:t>
            </a:r>
            <a:r>
              <a:rPr lang="en-US" sz="4000" b="1" dirty="0">
                <a:effectLst/>
                <a:latin typeface="+mn-lt"/>
              </a:rPr>
              <a:t>Migration Challenges</a:t>
            </a:r>
            <a:endParaRPr lang="fr-CA" sz="4000" b="1" dirty="0" smtClean="0">
              <a:effectLst>
                <a:outerShdw blurRad="38100" dist="38100" dir="2700000" algn="tl">
                  <a:srgbClr val="000000">
                    <a:alpha val="43137"/>
                  </a:srgbClr>
                </a:outerShdw>
              </a:effectLst>
              <a:latin typeface="+mn-lt"/>
            </a:endParaRPr>
          </a:p>
        </p:txBody>
      </p:sp>
      <p:sp>
        <p:nvSpPr>
          <p:cNvPr id="2054" name="Rectangle 6"/>
          <p:cNvSpPr>
            <a:spLocks noGrp="1" noChangeArrowheads="1"/>
          </p:cNvSpPr>
          <p:nvPr>
            <p:ph type="subTitle" idx="1"/>
          </p:nvPr>
        </p:nvSpPr>
        <p:spPr>
          <a:xfrm>
            <a:off x="179512" y="3789040"/>
            <a:ext cx="8747001" cy="2880321"/>
          </a:xfrm>
        </p:spPr>
        <p:txBody>
          <a:bodyPr>
            <a:normAutofit lnSpcReduction="10000"/>
          </a:bodyPr>
          <a:lstStyle/>
          <a:p>
            <a:pPr eaLnBrk="1" hangingPunct="1">
              <a:lnSpc>
                <a:spcPct val="80000"/>
              </a:lnSpc>
              <a:defRPr/>
            </a:pPr>
            <a:r>
              <a:rPr lang="fr-CA" sz="3200" b="1" dirty="0" smtClean="0"/>
              <a:t>François Crépeau</a:t>
            </a:r>
          </a:p>
          <a:p>
            <a:pPr eaLnBrk="1" hangingPunct="1">
              <a:lnSpc>
                <a:spcPct val="80000"/>
              </a:lnSpc>
              <a:defRPr/>
            </a:pPr>
            <a:r>
              <a:rPr lang="fr-CA" sz="1600" b="1" dirty="0" smtClean="0"/>
              <a:t>Hans &amp; Tamar Oppenheimer Professor of Public International Law, McGill University</a:t>
            </a:r>
          </a:p>
          <a:p>
            <a:pPr>
              <a:lnSpc>
                <a:spcPct val="100000"/>
              </a:lnSpc>
              <a:spcBef>
                <a:spcPts val="0"/>
              </a:spcBef>
              <a:defRPr/>
            </a:pPr>
            <a:r>
              <a:rPr lang="en-US" sz="1600" b="1" dirty="0"/>
              <a:t>Director, McGill Centre for Human Rights and Legal Pluralism</a:t>
            </a:r>
          </a:p>
          <a:p>
            <a:pPr>
              <a:lnSpc>
                <a:spcPct val="100000"/>
              </a:lnSpc>
              <a:spcBef>
                <a:spcPts val="0"/>
              </a:spcBef>
              <a:defRPr/>
            </a:pPr>
            <a:r>
              <a:rPr lang="fr-CA" sz="1600" b="1" dirty="0"/>
              <a:t>United Nations Special Rapporteur on the </a:t>
            </a:r>
            <a:r>
              <a:rPr lang="fr-CA" sz="1600" b="1" dirty="0" err="1"/>
              <a:t>Human</a:t>
            </a:r>
            <a:r>
              <a:rPr lang="fr-CA" sz="1600" b="1" dirty="0"/>
              <a:t> </a:t>
            </a:r>
            <a:r>
              <a:rPr lang="fr-CA" sz="1600" b="1" dirty="0" err="1"/>
              <a:t>Rights</a:t>
            </a:r>
            <a:r>
              <a:rPr lang="fr-CA" sz="1600" b="1" dirty="0"/>
              <a:t> of </a:t>
            </a:r>
            <a:r>
              <a:rPr lang="fr-CA" sz="1600" b="1" dirty="0" smtClean="0"/>
              <a:t>Migrants</a:t>
            </a:r>
          </a:p>
          <a:p>
            <a:pPr>
              <a:lnSpc>
                <a:spcPct val="100000"/>
              </a:lnSpc>
              <a:spcBef>
                <a:spcPts val="0"/>
              </a:spcBef>
              <a:defRPr/>
            </a:pPr>
            <a:endParaRPr lang="fr-CA" sz="1600" b="1" dirty="0"/>
          </a:p>
          <a:p>
            <a:pPr>
              <a:lnSpc>
                <a:spcPct val="100000"/>
              </a:lnSpc>
              <a:spcBef>
                <a:spcPts val="0"/>
              </a:spcBef>
              <a:defRPr/>
            </a:pPr>
            <a:endParaRPr lang="fr-CA" sz="1600" b="1" dirty="0" smtClean="0"/>
          </a:p>
          <a:p>
            <a:pPr>
              <a:lnSpc>
                <a:spcPct val="100000"/>
              </a:lnSpc>
              <a:spcBef>
                <a:spcPts val="0"/>
              </a:spcBef>
              <a:defRPr/>
            </a:pPr>
            <a:endParaRPr lang="fr-CA" sz="1600" b="1" dirty="0"/>
          </a:p>
          <a:p>
            <a:pPr>
              <a:lnSpc>
                <a:spcPct val="100000"/>
              </a:lnSpc>
              <a:spcBef>
                <a:spcPts val="0"/>
              </a:spcBef>
              <a:defRPr/>
            </a:pPr>
            <a:endParaRPr lang="fr-CA" sz="1600" b="1" dirty="0" smtClean="0"/>
          </a:p>
          <a:p>
            <a:pPr>
              <a:lnSpc>
                <a:spcPct val="100000"/>
              </a:lnSpc>
              <a:spcBef>
                <a:spcPts val="0"/>
              </a:spcBef>
              <a:defRPr/>
            </a:pPr>
            <a:endParaRPr lang="fr-CA" sz="1600" b="1" dirty="0"/>
          </a:p>
          <a:p>
            <a:pPr>
              <a:lnSpc>
                <a:spcPct val="100000"/>
              </a:lnSpc>
              <a:spcBef>
                <a:spcPts val="0"/>
              </a:spcBef>
              <a:defRPr/>
            </a:pPr>
            <a:endParaRPr lang="fr-CA" sz="1600" b="1" dirty="0" smtClean="0"/>
          </a:p>
          <a:p>
            <a:pPr>
              <a:lnSpc>
                <a:spcPct val="100000"/>
              </a:lnSpc>
              <a:spcBef>
                <a:spcPts val="0"/>
              </a:spcBef>
              <a:defRPr/>
            </a:pPr>
            <a:r>
              <a:rPr lang="fr-CA" sz="1600" b="1" dirty="0" smtClean="0"/>
              <a:t>WTI Bern, 22 June 2017</a:t>
            </a:r>
            <a:endParaRPr lang="fr-CA" sz="1600" b="1"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457200" y="188640"/>
            <a:ext cx="8229600" cy="342875"/>
          </a:xfrm>
        </p:spPr>
        <p:txBody>
          <a:bodyPr>
            <a:noAutofit/>
          </a:bodyPr>
          <a:lstStyle/>
          <a:p>
            <a:pPr algn="ctr" eaLnBrk="1" hangingPunct="1">
              <a:defRPr/>
            </a:pPr>
            <a:r>
              <a:rPr lang="fr-FR" sz="3600" b="1" dirty="0" smtClean="0">
                <a:latin typeface="+mn-lt"/>
              </a:rPr>
              <a:t>Human rights speech has little traction</a:t>
            </a:r>
          </a:p>
        </p:txBody>
      </p:sp>
      <p:sp>
        <p:nvSpPr>
          <p:cNvPr id="96259" name="Rectangle 3"/>
          <p:cNvSpPr>
            <a:spLocks noGrp="1" noChangeArrowheads="1"/>
          </p:cNvSpPr>
          <p:nvPr>
            <p:ph idx="1"/>
          </p:nvPr>
        </p:nvSpPr>
        <p:spPr>
          <a:xfrm>
            <a:off x="179512" y="692696"/>
            <a:ext cx="8784976" cy="6028779"/>
          </a:xfrm>
        </p:spPr>
        <p:txBody>
          <a:bodyPr>
            <a:normAutofit/>
          </a:bodyPr>
          <a:lstStyle/>
          <a:p>
            <a:pPr marL="0" indent="0">
              <a:buNone/>
              <a:defRPr/>
            </a:pPr>
            <a:r>
              <a:rPr lang="en-CA" sz="3200" dirty="0" smtClean="0"/>
              <a:t>J</a:t>
            </a:r>
            <a:r>
              <a:rPr lang="en-CA" sz="3200" dirty="0"/>
              <a:t>. </a:t>
            </a:r>
            <a:r>
              <a:rPr lang="en-CA" sz="3200" dirty="0" err="1"/>
              <a:t>Haidt</a:t>
            </a:r>
            <a:r>
              <a:rPr lang="en-CA" sz="3200" dirty="0"/>
              <a:t>, </a:t>
            </a:r>
            <a:r>
              <a:rPr lang="en-CA" sz="3200" i="1" dirty="0"/>
              <a:t>The Righteous </a:t>
            </a:r>
            <a:r>
              <a:rPr lang="en-CA" sz="3200" i="1" dirty="0" smtClean="0"/>
              <a:t>Mind</a:t>
            </a:r>
          </a:p>
          <a:p>
            <a:pPr>
              <a:defRPr/>
            </a:pPr>
            <a:r>
              <a:rPr lang="en-CA" sz="2800" dirty="0" smtClean="0"/>
              <a:t>Moral decision: emotion </a:t>
            </a:r>
            <a:r>
              <a:rPr lang="en-CA" sz="2800" dirty="0" smtClean="0"/>
              <a:t>rules over reason</a:t>
            </a:r>
          </a:p>
          <a:p>
            <a:pPr>
              <a:defRPr/>
            </a:pPr>
            <a:r>
              <a:rPr lang="en-CA" sz="2800" dirty="0"/>
              <a:t>Moral decision </a:t>
            </a:r>
            <a:r>
              <a:rPr lang="en-CA" sz="2800" dirty="0" smtClean="0"/>
              <a:t>criteria </a:t>
            </a:r>
            <a:r>
              <a:rPr lang="en-CA" sz="2800" dirty="0"/>
              <a:t>: </a:t>
            </a:r>
            <a:r>
              <a:rPr lang="en-CA" sz="2800" dirty="0"/>
              <a:t>freedom, fairness, care, authority, loyalty, </a:t>
            </a:r>
            <a:r>
              <a:rPr lang="en-CA" sz="2800" dirty="0" smtClean="0"/>
              <a:t>sanctity</a:t>
            </a:r>
          </a:p>
          <a:p>
            <a:pPr>
              <a:defRPr/>
            </a:pPr>
            <a:r>
              <a:rPr lang="en-CA" sz="2800" dirty="0" smtClean="0"/>
              <a:t>Division </a:t>
            </a:r>
            <a:r>
              <a:rPr lang="en-CA" sz="2800" dirty="0"/>
              <a:t>between liberals </a:t>
            </a:r>
            <a:r>
              <a:rPr lang="en-CA" sz="2800" dirty="0" smtClean="0"/>
              <a:t>et </a:t>
            </a:r>
            <a:r>
              <a:rPr lang="en-CA" sz="2800" dirty="0"/>
              <a:t>conservatives </a:t>
            </a:r>
            <a:endParaRPr lang="en-CA" sz="2800" dirty="0" smtClean="0"/>
          </a:p>
          <a:p>
            <a:pPr>
              <a:defRPr/>
            </a:pPr>
            <a:r>
              <a:rPr lang="en-CA" sz="2800" dirty="0" smtClean="0"/>
              <a:t>Conservative issues: </a:t>
            </a:r>
            <a:r>
              <a:rPr lang="en-CA" sz="2800" dirty="0" smtClean="0"/>
              <a:t>security</a:t>
            </a:r>
            <a:r>
              <a:rPr lang="en-CA" sz="2800" dirty="0" smtClean="0"/>
              <a:t>, citizenship, </a:t>
            </a:r>
            <a:r>
              <a:rPr lang="en-CA" sz="2800" dirty="0" smtClean="0"/>
              <a:t>charity</a:t>
            </a:r>
            <a:endParaRPr lang="en-CA" sz="2800" dirty="0"/>
          </a:p>
          <a:p>
            <a:pPr>
              <a:defRPr/>
            </a:pPr>
            <a:r>
              <a:rPr lang="en-CA" sz="2800" dirty="0" smtClean="0"/>
              <a:t>HR </a:t>
            </a:r>
            <a:r>
              <a:rPr lang="en-CA" sz="2800" dirty="0"/>
              <a:t>discourse is typically liberal: conservatives are </a:t>
            </a:r>
            <a:r>
              <a:rPr lang="en-CA" sz="2800" dirty="0" smtClean="0"/>
              <a:t>unconcerned</a:t>
            </a:r>
          </a:p>
          <a:p>
            <a:pPr>
              <a:defRPr/>
            </a:pPr>
            <a:r>
              <a:rPr lang="en-CA" sz="2800" dirty="0" smtClean="0"/>
              <a:t>Dialogue </a:t>
            </a:r>
            <a:r>
              <a:rPr lang="en-CA" sz="2800" dirty="0"/>
              <a:t>of the deaf </a:t>
            </a:r>
            <a:r>
              <a:rPr lang="en-CA" sz="2800" dirty="0" smtClean="0"/>
              <a:t>on </a:t>
            </a:r>
            <a:r>
              <a:rPr lang="en-CA" sz="2800" dirty="0" smtClean="0"/>
              <a:t>undocumented migration:</a:t>
            </a:r>
          </a:p>
          <a:p>
            <a:pPr lvl="1">
              <a:defRPr/>
            </a:pPr>
            <a:r>
              <a:rPr lang="en-CA" sz="2500" dirty="0" smtClean="0"/>
              <a:t>L</a:t>
            </a:r>
            <a:r>
              <a:rPr lang="en-CA" sz="2500" dirty="0" smtClean="0"/>
              <a:t>iberals: “they </a:t>
            </a:r>
            <a:r>
              <a:rPr lang="en-CA" sz="2500" dirty="0"/>
              <a:t>live among </a:t>
            </a:r>
            <a:r>
              <a:rPr lang="en-CA" sz="2500" dirty="0" smtClean="0"/>
              <a:t>us”</a:t>
            </a:r>
          </a:p>
          <a:p>
            <a:pPr lvl="1">
              <a:defRPr/>
            </a:pPr>
            <a:r>
              <a:rPr lang="en-CA" sz="2500" dirty="0" smtClean="0"/>
              <a:t>C</a:t>
            </a:r>
            <a:r>
              <a:rPr lang="en-CA" sz="2500" dirty="0" smtClean="0"/>
              <a:t>onservatives: “they </a:t>
            </a:r>
            <a:r>
              <a:rPr lang="en-CA" sz="2500" dirty="0"/>
              <a:t>broke the law</a:t>
            </a:r>
            <a:r>
              <a:rPr lang="en-CA" sz="2500" dirty="0" smtClean="0"/>
              <a:t>”</a:t>
            </a:r>
          </a:p>
          <a:p>
            <a:pPr>
              <a:defRPr/>
            </a:pPr>
            <a:r>
              <a:rPr lang="en-CA" sz="2800" dirty="0" smtClean="0"/>
              <a:t>We </a:t>
            </a:r>
            <a:r>
              <a:rPr lang="en-CA" sz="2800" dirty="0" smtClean="0"/>
              <a:t>don’t care about people we don’t relate to: invisibility breeds exclusion</a:t>
            </a:r>
            <a:endParaRPr lang="en-CA" sz="2800" dirty="0"/>
          </a:p>
          <a:p>
            <a:pPr marL="742950" lvl="2" indent="-342900" eaLnBrk="1" hangingPunct="1">
              <a:buClr>
                <a:schemeClr val="hlink"/>
              </a:buClr>
              <a:defRPr/>
            </a:pPr>
            <a:endParaRPr lang="fr-FR" dirty="0" smtClean="0"/>
          </a:p>
        </p:txBody>
      </p:sp>
    </p:spTree>
    <p:extLst>
      <p:ext uri="{BB962C8B-B14F-4D97-AF65-F5344CB8AC3E}">
        <p14:creationId xmlns:p14="http://schemas.microsoft.com/office/powerpoint/2010/main" val="11057070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457200" y="188640"/>
            <a:ext cx="8229600" cy="648072"/>
          </a:xfrm>
        </p:spPr>
        <p:txBody>
          <a:bodyPr>
            <a:noAutofit/>
          </a:bodyPr>
          <a:lstStyle/>
          <a:p>
            <a:pPr algn="ctr" eaLnBrk="1" hangingPunct="1">
              <a:defRPr/>
            </a:pPr>
            <a:r>
              <a:rPr lang="fr-FR" sz="3600" b="1" dirty="0" smtClean="0">
                <a:latin typeface="+mn-lt"/>
              </a:rPr>
              <a:t>Migrants </a:t>
            </a:r>
            <a:r>
              <a:rPr lang="fr-FR" sz="3600" b="1" dirty="0" err="1" smtClean="0">
                <a:latin typeface="+mn-lt"/>
              </a:rPr>
              <a:t>need</a:t>
            </a:r>
            <a:r>
              <a:rPr lang="fr-FR" sz="3600" b="1" dirty="0" smtClean="0">
                <a:latin typeface="+mn-lt"/>
              </a:rPr>
              <a:t> </a:t>
            </a:r>
            <a:r>
              <a:rPr lang="fr-FR" sz="3600" b="1" dirty="0" err="1" smtClean="0">
                <a:latin typeface="+mn-lt"/>
              </a:rPr>
              <a:t>empowerment</a:t>
            </a:r>
            <a:endParaRPr lang="fr-FR" sz="3600" b="1" dirty="0" smtClean="0">
              <a:latin typeface="+mn-lt"/>
            </a:endParaRPr>
          </a:p>
        </p:txBody>
      </p:sp>
      <p:sp>
        <p:nvSpPr>
          <p:cNvPr id="96259" name="Rectangle 3"/>
          <p:cNvSpPr>
            <a:spLocks noGrp="1" noChangeArrowheads="1"/>
          </p:cNvSpPr>
          <p:nvPr>
            <p:ph idx="1"/>
          </p:nvPr>
        </p:nvSpPr>
        <p:spPr>
          <a:xfrm>
            <a:off x="179512" y="980728"/>
            <a:ext cx="8784976" cy="5877272"/>
          </a:xfrm>
        </p:spPr>
        <p:txBody>
          <a:bodyPr>
            <a:normAutofit/>
          </a:bodyPr>
          <a:lstStyle/>
          <a:p>
            <a:pPr marL="0" indent="0">
              <a:buNone/>
              <a:defRPr/>
            </a:pPr>
            <a:r>
              <a:rPr lang="en-CA" sz="2800" dirty="0" smtClean="0"/>
              <a:t>As </a:t>
            </a:r>
            <a:r>
              <a:rPr lang="en-CA" sz="2800" dirty="0"/>
              <a:t>long as migrants won’t vote and participate in the public debates, fighting fantasies will be </a:t>
            </a:r>
            <a:r>
              <a:rPr lang="en-CA" sz="2800" dirty="0" smtClean="0"/>
              <a:t>difficult:</a:t>
            </a:r>
            <a:endParaRPr lang="en-CA" sz="2800" dirty="0"/>
          </a:p>
          <a:p>
            <a:pPr>
              <a:defRPr/>
            </a:pPr>
            <a:r>
              <a:rPr lang="en-CA" sz="2600" dirty="0" smtClean="0"/>
              <a:t>See </a:t>
            </a:r>
            <a:r>
              <a:rPr lang="en-CA" sz="2600" dirty="0"/>
              <a:t>how women </a:t>
            </a:r>
            <a:r>
              <a:rPr lang="en-CA" sz="2600" dirty="0" smtClean="0"/>
              <a:t>still fight </a:t>
            </a:r>
            <a:r>
              <a:rPr lang="en-CA" sz="2600" dirty="0"/>
              <a:t>sexist </a:t>
            </a:r>
            <a:r>
              <a:rPr lang="en-CA" sz="2600" dirty="0" smtClean="0"/>
              <a:t>stereotypes, with half the vote</a:t>
            </a:r>
            <a:endParaRPr lang="en-CA" sz="2600" dirty="0"/>
          </a:p>
          <a:p>
            <a:pPr marL="0" lvl="1" indent="0">
              <a:buClr>
                <a:schemeClr val="hlink"/>
              </a:buClr>
              <a:buNone/>
              <a:defRPr/>
            </a:pPr>
            <a:r>
              <a:rPr lang="en-CA" sz="2800" dirty="0" smtClean="0"/>
              <a:t>Only </a:t>
            </a:r>
            <a:r>
              <a:rPr lang="en-CA" sz="2800" dirty="0"/>
              <a:t>the </a:t>
            </a:r>
            <a:r>
              <a:rPr lang="en-CA" sz="2800" dirty="0" smtClean="0"/>
              <a:t>voice </a:t>
            </a:r>
            <a:r>
              <a:rPr lang="en-CA" sz="2800" dirty="0"/>
              <a:t>of </a:t>
            </a:r>
            <a:r>
              <a:rPr lang="en-CA" sz="2800" dirty="0" smtClean="0"/>
              <a:t>migrants </a:t>
            </a:r>
            <a:r>
              <a:rPr lang="en-CA" sz="2800" dirty="0"/>
              <a:t>themselves could undo this </a:t>
            </a:r>
            <a:r>
              <a:rPr lang="en-CA" sz="2800" dirty="0" smtClean="0"/>
              <a:t>stalemate:</a:t>
            </a:r>
          </a:p>
          <a:p>
            <a:pPr marL="342900" lvl="1" indent="-342900">
              <a:buClr>
                <a:schemeClr val="hlink"/>
              </a:buClr>
              <a:defRPr/>
            </a:pPr>
            <a:r>
              <a:rPr lang="en-CA" sz="2600" dirty="0" smtClean="0"/>
              <a:t>Need </a:t>
            </a:r>
            <a:r>
              <a:rPr lang="en-CA" sz="2600" dirty="0" smtClean="0"/>
              <a:t>to speak up in media, </a:t>
            </a:r>
            <a:r>
              <a:rPr lang="en-CA" sz="2600" dirty="0" smtClean="0"/>
              <a:t>public </a:t>
            </a:r>
            <a:r>
              <a:rPr lang="en-CA" sz="2600" dirty="0" smtClean="0"/>
              <a:t>debates, ultimately on political </a:t>
            </a:r>
            <a:r>
              <a:rPr lang="en-CA" sz="2600" dirty="0" smtClean="0"/>
              <a:t>stage</a:t>
            </a:r>
          </a:p>
          <a:p>
            <a:pPr marL="342900" lvl="1" indent="-342900">
              <a:buClr>
                <a:schemeClr val="hlink"/>
              </a:buClr>
              <a:defRPr/>
            </a:pPr>
            <a:r>
              <a:rPr lang="en-CA" sz="2600" dirty="0" smtClean="0"/>
              <a:t>The </a:t>
            </a:r>
            <a:r>
              <a:rPr lang="en-CA" sz="2600" dirty="0" smtClean="0"/>
              <a:t>discussion must become personal: </a:t>
            </a:r>
            <a:r>
              <a:rPr lang="en-CA" sz="2600" dirty="0" smtClean="0"/>
              <a:t>citizens need to know </a:t>
            </a:r>
            <a:r>
              <a:rPr lang="en-CA" sz="2600" dirty="0" smtClean="0"/>
              <a:t>a </a:t>
            </a:r>
            <a:r>
              <a:rPr lang="en-CA" sz="2600" dirty="0" smtClean="0"/>
              <a:t>migrant</a:t>
            </a:r>
            <a:endParaRPr lang="fr-FR" sz="2600" dirty="0"/>
          </a:p>
          <a:p>
            <a:pPr marL="0" indent="0">
              <a:buNone/>
            </a:pPr>
            <a:r>
              <a:rPr lang="en-CA" sz="2800" dirty="0" smtClean="0"/>
              <a:t>HR </a:t>
            </a:r>
            <a:r>
              <a:rPr lang="en-CA" sz="2800" dirty="0"/>
              <a:t>are best defended by holders: women, Aboriginals, LGBTIs…</a:t>
            </a:r>
          </a:p>
          <a:p>
            <a:pPr marL="0" indent="0">
              <a:buNone/>
            </a:pPr>
            <a:r>
              <a:rPr lang="en-CA" sz="2800" dirty="0" smtClean="0"/>
              <a:t>Liberal agenda: </a:t>
            </a:r>
            <a:r>
              <a:rPr lang="en-CA" sz="2800" dirty="0"/>
              <a:t>EMPOWERMENT of </a:t>
            </a:r>
            <a:r>
              <a:rPr lang="en-CA" sz="2800" dirty="0" smtClean="0"/>
              <a:t>migrants</a:t>
            </a:r>
          </a:p>
          <a:p>
            <a:pPr marL="0" indent="0">
              <a:buNone/>
            </a:pPr>
            <a:r>
              <a:rPr lang="en-CA" sz="2800" dirty="0" smtClean="0"/>
              <a:t>Idea for future: voting rights for long-term residents (5Y)</a:t>
            </a:r>
            <a:endParaRPr lang="en-CA" sz="2800" dirty="0"/>
          </a:p>
          <a:p>
            <a:pPr marL="0" lvl="1" indent="0">
              <a:buClr>
                <a:schemeClr val="hlink"/>
              </a:buClr>
              <a:buNone/>
              <a:defRPr/>
            </a:pPr>
            <a:endParaRPr lang="en-CA" sz="2200" dirty="0"/>
          </a:p>
        </p:txBody>
      </p:sp>
    </p:spTree>
    <p:extLst>
      <p:ext uri="{BB962C8B-B14F-4D97-AF65-F5344CB8AC3E}">
        <p14:creationId xmlns:p14="http://schemas.microsoft.com/office/powerpoint/2010/main" val="18920217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457200" y="188640"/>
            <a:ext cx="8229600" cy="720080"/>
          </a:xfrm>
        </p:spPr>
        <p:txBody>
          <a:bodyPr>
            <a:noAutofit/>
          </a:bodyPr>
          <a:lstStyle/>
          <a:p>
            <a:pPr algn="ctr" eaLnBrk="1" hangingPunct="1">
              <a:defRPr/>
            </a:pPr>
            <a:r>
              <a:rPr lang="fr-FR" sz="3600" b="1" dirty="0" err="1" smtClean="0">
                <a:latin typeface="+mn-lt"/>
              </a:rPr>
              <a:t>E</a:t>
            </a:r>
            <a:r>
              <a:rPr lang="fr-FR" sz="3600" b="1" dirty="0" err="1" smtClean="0">
                <a:latin typeface="+mn-lt"/>
              </a:rPr>
              <a:t>mpowerment</a:t>
            </a:r>
            <a:r>
              <a:rPr lang="fr-FR" sz="3600" b="1" dirty="0" smtClean="0">
                <a:latin typeface="+mn-lt"/>
              </a:rPr>
              <a:t> </a:t>
            </a:r>
            <a:r>
              <a:rPr lang="fr-FR" sz="3600" b="1" dirty="0" err="1" smtClean="0">
                <a:latin typeface="+mn-lt"/>
              </a:rPr>
              <a:t>means</a:t>
            </a:r>
            <a:r>
              <a:rPr lang="fr-FR" sz="3600" b="1" dirty="0" smtClean="0">
                <a:latin typeface="+mn-lt"/>
              </a:rPr>
              <a:t> </a:t>
            </a:r>
            <a:r>
              <a:rPr lang="fr-FR" sz="3600" b="1" dirty="0" err="1" smtClean="0">
                <a:latin typeface="+mn-lt"/>
              </a:rPr>
              <a:t>having</a:t>
            </a:r>
            <a:r>
              <a:rPr lang="fr-FR" sz="3600" b="1" dirty="0" smtClean="0">
                <a:latin typeface="+mn-lt"/>
              </a:rPr>
              <a:t> a « </a:t>
            </a:r>
            <a:r>
              <a:rPr lang="fr-FR" sz="3600" b="1" dirty="0" err="1" smtClean="0">
                <a:latin typeface="+mn-lt"/>
              </a:rPr>
              <a:t>voice</a:t>
            </a:r>
            <a:r>
              <a:rPr lang="fr-FR" sz="3600" b="1" dirty="0" smtClean="0">
                <a:latin typeface="+mn-lt"/>
              </a:rPr>
              <a:t> »</a:t>
            </a:r>
            <a:endParaRPr lang="fr-FR" sz="3600" b="1" dirty="0" smtClean="0">
              <a:latin typeface="+mn-lt"/>
            </a:endParaRPr>
          </a:p>
        </p:txBody>
      </p:sp>
      <p:sp>
        <p:nvSpPr>
          <p:cNvPr id="96259" name="Rectangle 3"/>
          <p:cNvSpPr>
            <a:spLocks noGrp="1" noChangeArrowheads="1"/>
          </p:cNvSpPr>
          <p:nvPr>
            <p:ph idx="1"/>
          </p:nvPr>
        </p:nvSpPr>
        <p:spPr>
          <a:xfrm>
            <a:off x="179512" y="1052736"/>
            <a:ext cx="8784976" cy="5668739"/>
          </a:xfrm>
        </p:spPr>
        <p:txBody>
          <a:bodyPr>
            <a:normAutofit/>
          </a:bodyPr>
          <a:lstStyle/>
          <a:p>
            <a:pPr marL="0" indent="0">
              <a:buNone/>
            </a:pPr>
            <a:r>
              <a:rPr lang="en-CA" sz="3200" dirty="0" smtClean="0"/>
              <a:t>Outside </a:t>
            </a:r>
            <a:r>
              <a:rPr lang="en-CA" sz="3200" dirty="0"/>
              <a:t>political stage, migrants’ voice must be carried </a:t>
            </a:r>
            <a:r>
              <a:rPr lang="en-CA" sz="3200" dirty="0" smtClean="0"/>
              <a:t>by:</a:t>
            </a:r>
          </a:p>
          <a:p>
            <a:pPr>
              <a:lnSpc>
                <a:spcPct val="110000"/>
              </a:lnSpc>
              <a:spcBef>
                <a:spcPts val="0"/>
              </a:spcBef>
            </a:pPr>
            <a:r>
              <a:rPr lang="en-CA" sz="2800" dirty="0"/>
              <a:t>I</a:t>
            </a:r>
            <a:r>
              <a:rPr lang="en-CA" sz="2800" dirty="0" smtClean="0"/>
              <a:t>ndependent </a:t>
            </a:r>
            <a:r>
              <a:rPr lang="en-CA" sz="2800" dirty="0"/>
              <a:t>institutions: courts and tribunals, NHRIs, </a:t>
            </a:r>
            <a:r>
              <a:rPr lang="en-CA" sz="2800" dirty="0" smtClean="0"/>
              <a:t>ombudspersons, ADR…</a:t>
            </a:r>
          </a:p>
          <a:p>
            <a:pPr>
              <a:lnSpc>
                <a:spcPct val="110000"/>
              </a:lnSpc>
              <a:spcBef>
                <a:spcPts val="0"/>
              </a:spcBef>
            </a:pPr>
            <a:r>
              <a:rPr lang="en-CA" sz="2800" dirty="0"/>
              <a:t>C</a:t>
            </a:r>
            <a:r>
              <a:rPr lang="en-CA" sz="2800" dirty="0" smtClean="0"/>
              <a:t>ivil </a:t>
            </a:r>
            <a:r>
              <a:rPr lang="en-CA" sz="2800" dirty="0"/>
              <a:t>society: </a:t>
            </a:r>
            <a:r>
              <a:rPr lang="en-CA" sz="2800" dirty="0" smtClean="0"/>
              <a:t>CSOs</a:t>
            </a:r>
            <a:r>
              <a:rPr lang="en-CA" sz="2800" dirty="0"/>
              <a:t>, churches, unions, </a:t>
            </a:r>
            <a:r>
              <a:rPr lang="en-CA" sz="2800" dirty="0" smtClean="0"/>
              <a:t>employers…</a:t>
            </a:r>
          </a:p>
          <a:p>
            <a:pPr>
              <a:lnSpc>
                <a:spcPct val="110000"/>
              </a:lnSpc>
              <a:spcBef>
                <a:spcPts val="0"/>
              </a:spcBef>
            </a:pPr>
            <a:r>
              <a:rPr lang="en-CA" sz="2800" dirty="0"/>
              <a:t>I</a:t>
            </a:r>
            <a:r>
              <a:rPr lang="en-CA" sz="2800" dirty="0" smtClean="0"/>
              <a:t>nternational organisations…</a:t>
            </a:r>
          </a:p>
          <a:p>
            <a:pPr>
              <a:lnSpc>
                <a:spcPct val="110000"/>
              </a:lnSpc>
              <a:spcBef>
                <a:spcPts val="0"/>
              </a:spcBef>
            </a:pPr>
            <a:r>
              <a:rPr lang="en-CA" sz="2800" dirty="0" smtClean="0"/>
              <a:t>Public </a:t>
            </a:r>
            <a:r>
              <a:rPr lang="en-CA" sz="2800" dirty="0"/>
              <a:t>services (labour inspectors, social workers, school directors, health care providers, </a:t>
            </a:r>
            <a:r>
              <a:rPr lang="en-CA" sz="2800" dirty="0" smtClean="0"/>
              <a:t>access to justice, local </a:t>
            </a:r>
            <a:r>
              <a:rPr lang="en-CA" sz="2800" dirty="0"/>
              <a:t>police…): “Firewalls</a:t>
            </a:r>
            <a:r>
              <a:rPr lang="en-CA" sz="2800" dirty="0" smtClean="0"/>
              <a:t>”, “</a:t>
            </a:r>
            <a:r>
              <a:rPr lang="en-CA" sz="2800" dirty="0"/>
              <a:t>All-of-Government” </a:t>
            </a:r>
            <a:r>
              <a:rPr lang="en-CA" sz="2800" dirty="0" smtClean="0"/>
              <a:t>approaches</a:t>
            </a:r>
          </a:p>
          <a:p>
            <a:pPr>
              <a:lnSpc>
                <a:spcPct val="110000"/>
              </a:lnSpc>
              <a:spcBef>
                <a:spcPts val="0"/>
              </a:spcBef>
            </a:pPr>
            <a:r>
              <a:rPr lang="en-CA" sz="2800" dirty="0" smtClean="0"/>
              <a:t>Cities: “Local </a:t>
            </a:r>
            <a:r>
              <a:rPr lang="en-CA" sz="2800" dirty="0"/>
              <a:t>citizenship</a:t>
            </a:r>
            <a:r>
              <a:rPr lang="en-CA" sz="2800" dirty="0" smtClean="0"/>
              <a:t>”: NYC’s “all New Yorkers”</a:t>
            </a:r>
            <a:endParaRPr lang="en-US" sz="2800" dirty="0"/>
          </a:p>
          <a:p>
            <a:pPr marL="0" lvl="1" indent="0">
              <a:buClr>
                <a:schemeClr val="hlink"/>
              </a:buClr>
              <a:buNone/>
              <a:defRPr/>
            </a:pPr>
            <a:endParaRPr lang="en-CA" sz="2200" dirty="0"/>
          </a:p>
        </p:txBody>
      </p:sp>
    </p:spTree>
    <p:extLst>
      <p:ext uri="{BB962C8B-B14F-4D97-AF65-F5344CB8AC3E}">
        <p14:creationId xmlns:p14="http://schemas.microsoft.com/office/powerpoint/2010/main" val="21693429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524" y="188640"/>
            <a:ext cx="8568952" cy="471585"/>
          </a:xfrm>
        </p:spPr>
        <p:txBody>
          <a:bodyPr>
            <a:normAutofit fontScale="90000"/>
          </a:bodyPr>
          <a:lstStyle/>
          <a:p>
            <a:pPr algn="ctr"/>
            <a:r>
              <a:rPr lang="fr-CA" b="1" dirty="0" err="1" smtClean="0">
                <a:latin typeface="+mn-lt"/>
              </a:rPr>
              <a:t>Towards</a:t>
            </a:r>
            <a:r>
              <a:rPr lang="fr-CA" b="1" dirty="0" smtClean="0">
                <a:latin typeface="+mn-lt"/>
              </a:rPr>
              <a:t> a Global Compact on Migration</a:t>
            </a:r>
            <a:endParaRPr lang="en-US" b="1" dirty="0">
              <a:latin typeface="+mn-lt"/>
            </a:endParaRPr>
          </a:p>
        </p:txBody>
      </p:sp>
      <p:sp>
        <p:nvSpPr>
          <p:cNvPr id="3" name="Content Placeholder 2"/>
          <p:cNvSpPr>
            <a:spLocks noGrp="1"/>
          </p:cNvSpPr>
          <p:nvPr>
            <p:ph idx="1"/>
          </p:nvPr>
        </p:nvSpPr>
        <p:spPr>
          <a:xfrm>
            <a:off x="107504" y="836712"/>
            <a:ext cx="8856984" cy="5904656"/>
          </a:xfrm>
        </p:spPr>
        <p:txBody>
          <a:bodyPr>
            <a:normAutofit lnSpcReduction="10000"/>
          </a:bodyPr>
          <a:lstStyle/>
          <a:p>
            <a:pPr marL="0" indent="0">
              <a:buNone/>
            </a:pPr>
            <a:r>
              <a:rPr lang="en-CA" sz="2800" dirty="0" smtClean="0"/>
              <a:t>Restricting mobility </a:t>
            </a:r>
            <a:r>
              <a:rPr lang="en-CA" sz="2800" dirty="0"/>
              <a:t>is part of the </a:t>
            </a:r>
            <a:r>
              <a:rPr lang="en-CA" sz="2800" dirty="0" smtClean="0"/>
              <a:t>problem, </a:t>
            </a:r>
            <a:r>
              <a:rPr lang="en-CA" sz="2800" dirty="0"/>
              <a:t>not </a:t>
            </a:r>
            <a:r>
              <a:rPr lang="en-CA" sz="2800" dirty="0" smtClean="0"/>
              <a:t>the </a:t>
            </a:r>
            <a:r>
              <a:rPr lang="en-CA" sz="2800" dirty="0" smtClean="0"/>
              <a:t>solution</a:t>
            </a:r>
            <a:endParaRPr lang="en-US" sz="2800" dirty="0"/>
          </a:p>
          <a:p>
            <a:pPr marL="0" indent="0">
              <a:buNone/>
            </a:pPr>
            <a:r>
              <a:rPr lang="en-CA" sz="2600" dirty="0" smtClean="0"/>
              <a:t>“Fighting </a:t>
            </a:r>
            <a:r>
              <a:rPr lang="en-CA" sz="2600" dirty="0"/>
              <a:t>the smugglers</a:t>
            </a:r>
            <a:r>
              <a:rPr lang="en-CA" sz="2600" dirty="0" smtClean="0"/>
              <a:t>”</a:t>
            </a:r>
            <a:r>
              <a:rPr lang="en-US" sz="2600" dirty="0" smtClean="0"/>
              <a:t>: </a:t>
            </a:r>
            <a:r>
              <a:rPr lang="en-CA" sz="2600" dirty="0" smtClean="0"/>
              <a:t>market </a:t>
            </a:r>
            <a:r>
              <a:rPr lang="en-CA" sz="2600" dirty="0" smtClean="0"/>
              <a:t>results from barriers </a:t>
            </a:r>
            <a:r>
              <a:rPr lang="en-CA" sz="2600" dirty="0"/>
              <a:t>to </a:t>
            </a:r>
            <a:r>
              <a:rPr lang="en-CA" sz="2600" dirty="0" smtClean="0"/>
              <a:t>mobility</a:t>
            </a:r>
            <a:endParaRPr lang="fr-CA" sz="2600" dirty="0"/>
          </a:p>
          <a:p>
            <a:pPr marL="0" indent="0">
              <a:buNone/>
            </a:pPr>
            <a:r>
              <a:rPr lang="en-CA" sz="2600" dirty="0" smtClean="0"/>
              <a:t>Repression </a:t>
            </a:r>
            <a:r>
              <a:rPr lang="en-CA" sz="2600" dirty="0" smtClean="0"/>
              <a:t>entrenches underground markets, subsidises </a:t>
            </a:r>
            <a:r>
              <a:rPr lang="en-CA" sz="2600" dirty="0" smtClean="0"/>
              <a:t>smuggling operations</a:t>
            </a:r>
          </a:p>
          <a:p>
            <a:pPr marL="0" indent="0">
              <a:buNone/>
            </a:pPr>
            <a:r>
              <a:rPr lang="en-CA" sz="2600" dirty="0" smtClean="0"/>
              <a:t>States </a:t>
            </a:r>
            <a:r>
              <a:rPr lang="en-CA" sz="2600" dirty="0" smtClean="0"/>
              <a:t>need to take over the mobility market and offer regulated mobility solutions: visa facilitation and </a:t>
            </a:r>
            <a:r>
              <a:rPr lang="en-CA" sz="2600" dirty="0" smtClean="0"/>
              <a:t>liberalisation:</a:t>
            </a:r>
          </a:p>
          <a:p>
            <a:r>
              <a:rPr lang="en-CA" sz="2600" dirty="0" smtClean="0"/>
              <a:t>Underground </a:t>
            </a:r>
            <a:r>
              <a:rPr lang="en-CA" sz="2600" dirty="0" smtClean="0"/>
              <a:t>labour and smuggling markets </a:t>
            </a:r>
            <a:r>
              <a:rPr lang="en-CA" sz="2600" dirty="0" smtClean="0"/>
              <a:t>reduced</a:t>
            </a:r>
          </a:p>
          <a:p>
            <a:r>
              <a:rPr lang="en-CA" sz="2600" dirty="0" smtClean="0"/>
              <a:t>Migrants </a:t>
            </a:r>
            <a:r>
              <a:rPr lang="en-CA" sz="2600" dirty="0"/>
              <a:t>can better organise and </a:t>
            </a:r>
            <a:r>
              <a:rPr lang="en-CA" sz="2600" dirty="0" smtClean="0"/>
              <a:t>defend </a:t>
            </a:r>
            <a:r>
              <a:rPr lang="en-CA" sz="2600" dirty="0"/>
              <a:t>their </a:t>
            </a:r>
            <a:r>
              <a:rPr lang="en-CA" sz="2600" dirty="0" smtClean="0"/>
              <a:t>rights</a:t>
            </a:r>
          </a:p>
          <a:p>
            <a:r>
              <a:rPr lang="en-CA" sz="2600" dirty="0" smtClean="0"/>
              <a:t>Accountability </a:t>
            </a:r>
            <a:r>
              <a:rPr lang="en-CA" sz="2600" dirty="0" smtClean="0"/>
              <a:t>mechanisms: courts, tribunals, NHRIs, ombudspersons, labour inspectors, “firewalls</a:t>
            </a:r>
            <a:r>
              <a:rPr lang="en-CA" sz="2600" dirty="0" smtClean="0"/>
              <a:t>”…</a:t>
            </a:r>
            <a:endParaRPr lang="en-US" sz="2600" dirty="0"/>
          </a:p>
          <a:p>
            <a:r>
              <a:rPr lang="en-CA" sz="2600" dirty="0" smtClean="0"/>
              <a:t>Better </a:t>
            </a:r>
            <a:r>
              <a:rPr lang="en-CA" sz="2600" dirty="0" smtClean="0"/>
              <a:t>data collected and </a:t>
            </a:r>
            <a:r>
              <a:rPr lang="en-CA" sz="2600" dirty="0" smtClean="0"/>
              <a:t>analysed</a:t>
            </a:r>
          </a:p>
          <a:p>
            <a:r>
              <a:rPr lang="en-CA" sz="2600" dirty="0" smtClean="0"/>
              <a:t>Costs </a:t>
            </a:r>
            <a:r>
              <a:rPr lang="en-CA" sz="2600" dirty="0" smtClean="0"/>
              <a:t>reduced and investments </a:t>
            </a:r>
            <a:r>
              <a:rPr lang="en-CA" sz="2600" dirty="0" smtClean="0"/>
              <a:t>redirected</a:t>
            </a:r>
          </a:p>
          <a:p>
            <a:r>
              <a:rPr lang="en-CA" sz="2600" dirty="0" smtClean="0"/>
              <a:t>Public </a:t>
            </a:r>
            <a:r>
              <a:rPr lang="en-CA" sz="2600" dirty="0" smtClean="0"/>
              <a:t>discourse can focus on benefits of migration for </a:t>
            </a:r>
            <a:r>
              <a:rPr lang="en-CA" sz="2600" dirty="0" smtClean="0"/>
              <a:t>all</a:t>
            </a:r>
          </a:p>
          <a:p>
            <a:pPr marL="0" indent="0">
              <a:buNone/>
            </a:pPr>
            <a:r>
              <a:rPr lang="en-CA" sz="2600" dirty="0" smtClean="0"/>
              <a:t>Long </a:t>
            </a:r>
            <a:r>
              <a:rPr lang="en-CA" sz="2600" dirty="0" smtClean="0"/>
              <a:t>term strategic vision and planning of mobility </a:t>
            </a:r>
            <a:r>
              <a:rPr lang="en-CA" sz="2600" dirty="0" smtClean="0"/>
              <a:t>policies</a:t>
            </a:r>
            <a:endParaRPr lang="en-CA" sz="2600" dirty="0" smtClean="0"/>
          </a:p>
        </p:txBody>
      </p:sp>
    </p:spTree>
    <p:extLst>
      <p:ext uri="{BB962C8B-B14F-4D97-AF65-F5344CB8AC3E}">
        <p14:creationId xmlns:p14="http://schemas.microsoft.com/office/powerpoint/2010/main" val="642278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65127"/>
            <a:ext cx="8568952" cy="399578"/>
          </a:xfrm>
        </p:spPr>
        <p:txBody>
          <a:bodyPr>
            <a:normAutofit fontScale="90000"/>
          </a:bodyPr>
          <a:lstStyle/>
          <a:p>
            <a:pPr algn="ctr"/>
            <a:r>
              <a:rPr lang="fr-CA" sz="3200" b="1" dirty="0" smtClean="0">
                <a:latin typeface="+mn-lt"/>
              </a:rPr>
              <a:t>Agenda 2035 on </a:t>
            </a:r>
            <a:r>
              <a:rPr lang="fr-CA" sz="3200" b="1" dirty="0" err="1" smtClean="0">
                <a:latin typeface="+mn-lt"/>
              </a:rPr>
              <a:t>Facilitating</a:t>
            </a:r>
            <a:r>
              <a:rPr lang="fr-CA" sz="3200" b="1" dirty="0" smtClean="0">
                <a:latin typeface="+mn-lt"/>
              </a:rPr>
              <a:t> </a:t>
            </a:r>
            <a:r>
              <a:rPr lang="fr-CA" sz="3200" b="1" dirty="0" err="1" smtClean="0">
                <a:latin typeface="+mn-lt"/>
              </a:rPr>
              <a:t>Human</a:t>
            </a:r>
            <a:r>
              <a:rPr lang="fr-CA" sz="3200" b="1" dirty="0" smtClean="0">
                <a:latin typeface="+mn-lt"/>
              </a:rPr>
              <a:t> </a:t>
            </a:r>
            <a:r>
              <a:rPr lang="fr-CA" sz="3200" b="1" dirty="0" err="1" smtClean="0">
                <a:latin typeface="+mn-lt"/>
              </a:rPr>
              <a:t>Mobility</a:t>
            </a:r>
            <a:endParaRPr lang="en-US" sz="3200" b="1" dirty="0">
              <a:latin typeface="+mn-lt"/>
            </a:endParaRPr>
          </a:p>
        </p:txBody>
      </p:sp>
      <p:sp>
        <p:nvSpPr>
          <p:cNvPr id="3" name="Content Placeholder 2"/>
          <p:cNvSpPr>
            <a:spLocks noGrp="1"/>
          </p:cNvSpPr>
          <p:nvPr>
            <p:ph idx="1"/>
          </p:nvPr>
        </p:nvSpPr>
        <p:spPr>
          <a:xfrm>
            <a:off x="251520" y="1196752"/>
            <a:ext cx="8640960" cy="5400600"/>
          </a:xfrm>
        </p:spPr>
        <p:txBody>
          <a:bodyPr>
            <a:normAutofit fontScale="92500" lnSpcReduction="20000"/>
          </a:bodyPr>
          <a:lstStyle/>
          <a:p>
            <a:pPr marL="0" lvl="1" indent="0">
              <a:spcBef>
                <a:spcPts val="1200"/>
              </a:spcBef>
              <a:buNone/>
            </a:pPr>
            <a:r>
              <a:rPr lang="en-GB" sz="2600" dirty="0" smtClean="0"/>
              <a:t>1. Offer </a:t>
            </a:r>
            <a:r>
              <a:rPr lang="en-GB" sz="2600" dirty="0"/>
              <a:t>regular, safe, accessible and affordable mobility solutions to all migrants, regardless of status or skill level</a:t>
            </a:r>
            <a:endParaRPr lang="en-US" sz="2600" dirty="0"/>
          </a:p>
          <a:p>
            <a:pPr marL="0" lvl="1" indent="0">
              <a:spcBef>
                <a:spcPts val="1200"/>
              </a:spcBef>
              <a:buNone/>
            </a:pPr>
            <a:r>
              <a:rPr lang="en-GB" sz="2600" dirty="0" smtClean="0"/>
              <a:t>2. Protect </a:t>
            </a:r>
            <a:r>
              <a:rPr lang="en-GB" sz="2600" dirty="0"/>
              <a:t>the labour rights and human rights of all </a:t>
            </a:r>
            <a:r>
              <a:rPr lang="en-GB" sz="2600" dirty="0" smtClean="0"/>
              <a:t>workers</a:t>
            </a:r>
            <a:r>
              <a:rPr lang="en-GB" sz="2600" dirty="0"/>
              <a:t>, </a:t>
            </a:r>
            <a:r>
              <a:rPr lang="en-GB" sz="2600" dirty="0" smtClean="0"/>
              <a:t>including migrant workers, regardless </a:t>
            </a:r>
            <a:r>
              <a:rPr lang="en-GB" sz="2600" dirty="0"/>
              <a:t>of status and circumstances</a:t>
            </a:r>
            <a:endParaRPr lang="en-US" sz="2600" dirty="0"/>
          </a:p>
          <a:p>
            <a:pPr marL="0" lvl="1" indent="0">
              <a:spcBef>
                <a:spcPts val="1200"/>
              </a:spcBef>
              <a:buNone/>
            </a:pPr>
            <a:r>
              <a:rPr lang="en-GB" sz="2600" dirty="0" smtClean="0"/>
              <a:t>3. Respect </a:t>
            </a:r>
            <a:r>
              <a:rPr lang="en-GB" sz="2600" dirty="0"/>
              <a:t>human rights in border control policies and practices and establish accountability mechanisms</a:t>
            </a:r>
            <a:endParaRPr lang="en-US" sz="2600" dirty="0"/>
          </a:p>
          <a:p>
            <a:pPr marL="0" lvl="1" indent="0">
              <a:spcBef>
                <a:spcPts val="1200"/>
              </a:spcBef>
              <a:buNone/>
            </a:pPr>
            <a:r>
              <a:rPr lang="en-GB" sz="2600" dirty="0" smtClean="0"/>
              <a:t>4. End </a:t>
            </a:r>
            <a:r>
              <a:rPr lang="en-GB" sz="2600" dirty="0"/>
              <a:t>detention as a border management and deterrence tool against migrants</a:t>
            </a:r>
            <a:endParaRPr lang="en-US" sz="2600" dirty="0"/>
          </a:p>
          <a:p>
            <a:pPr marL="0" lvl="1" indent="0">
              <a:spcBef>
                <a:spcPts val="1200"/>
              </a:spcBef>
              <a:buNone/>
            </a:pPr>
            <a:r>
              <a:rPr lang="en-GB" sz="2600" dirty="0" smtClean="0"/>
              <a:t>5.  Provide </a:t>
            </a:r>
            <a:r>
              <a:rPr lang="en-GB" sz="2600" dirty="0"/>
              <a:t>effective access to justice for all migrants</a:t>
            </a:r>
            <a:endParaRPr lang="en-US" sz="2600" dirty="0"/>
          </a:p>
          <a:p>
            <a:pPr marL="0" lvl="1" indent="0">
              <a:spcBef>
                <a:spcPts val="1200"/>
              </a:spcBef>
              <a:buNone/>
            </a:pPr>
            <a:r>
              <a:rPr lang="en-GB" sz="2600" dirty="0" smtClean="0"/>
              <a:t>6. Ensure </a:t>
            </a:r>
            <a:r>
              <a:rPr lang="en-GB" sz="2600" dirty="0"/>
              <a:t>easy access for all migrants to basic services, including education and health</a:t>
            </a:r>
            <a:endParaRPr lang="en-US" sz="2600" dirty="0"/>
          </a:p>
          <a:p>
            <a:pPr marL="0" lvl="1" indent="0">
              <a:spcBef>
                <a:spcPts val="1200"/>
              </a:spcBef>
              <a:buNone/>
            </a:pPr>
            <a:r>
              <a:rPr lang="en-GB" sz="2600" dirty="0" smtClean="0"/>
              <a:t>7</a:t>
            </a:r>
            <a:r>
              <a:rPr lang="en-GB" sz="2600" dirty="0"/>
              <a:t>. </a:t>
            </a:r>
            <a:r>
              <a:rPr lang="en-GB" sz="2600" dirty="0" smtClean="0"/>
              <a:t>Protect </a:t>
            </a:r>
            <a:r>
              <a:rPr lang="en-GB" sz="2600" dirty="0"/>
              <a:t>all migrants from all forms of discrimination and violence, including racism, xenophobia, sexual and gender-based violence, and hate speech</a:t>
            </a:r>
            <a:endParaRPr lang="en-US" sz="2600" dirty="0"/>
          </a:p>
          <a:p>
            <a:pPr marL="0" lvl="1" indent="0">
              <a:spcBef>
                <a:spcPts val="1200"/>
              </a:spcBef>
              <a:buNone/>
            </a:pPr>
            <a:r>
              <a:rPr lang="en-GB" sz="2600" dirty="0" smtClean="0"/>
              <a:t>8. Increase </a:t>
            </a:r>
            <a:r>
              <a:rPr lang="en-GB" sz="2600" dirty="0"/>
              <a:t>disaggregated data collection and analysis on migration and mobility</a:t>
            </a:r>
            <a:endParaRPr lang="en-US" sz="2600" dirty="0"/>
          </a:p>
          <a:p>
            <a:endParaRPr lang="en-US" dirty="0"/>
          </a:p>
        </p:txBody>
      </p:sp>
    </p:spTree>
    <p:extLst>
      <p:ext uri="{BB962C8B-B14F-4D97-AF65-F5344CB8AC3E}">
        <p14:creationId xmlns:p14="http://schemas.microsoft.com/office/powerpoint/2010/main" val="23769100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60648"/>
            <a:ext cx="7886700" cy="646032"/>
          </a:xfrm>
        </p:spPr>
        <p:txBody>
          <a:bodyPr>
            <a:normAutofit fontScale="90000"/>
          </a:bodyPr>
          <a:lstStyle/>
          <a:p>
            <a:pPr algn="ctr"/>
            <a:r>
              <a:rPr lang="en-GB" b="1" dirty="0" smtClean="0">
                <a:latin typeface="+mn-lt"/>
              </a:rPr>
              <a:t>Conclusion:</a:t>
            </a:r>
            <a:br>
              <a:rPr lang="en-GB" b="1" dirty="0" smtClean="0">
                <a:latin typeface="+mn-lt"/>
              </a:rPr>
            </a:br>
            <a:r>
              <a:rPr lang="en-GB" b="1" dirty="0" smtClean="0">
                <a:latin typeface="+mn-lt"/>
              </a:rPr>
              <a:t>Anti-immigration populism is rear-guard battle</a:t>
            </a:r>
            <a:endParaRPr lang="en-US" b="1" dirty="0">
              <a:latin typeface="+mn-lt"/>
              <a:cs typeface="Times New Roman" panose="02020603050405020304" pitchFamily="18" charset="0"/>
            </a:endParaRPr>
          </a:p>
        </p:txBody>
      </p:sp>
      <p:sp>
        <p:nvSpPr>
          <p:cNvPr id="3" name="Content Placeholder 2"/>
          <p:cNvSpPr>
            <a:spLocks noGrp="1"/>
          </p:cNvSpPr>
          <p:nvPr>
            <p:ph idx="1"/>
          </p:nvPr>
        </p:nvSpPr>
        <p:spPr>
          <a:xfrm>
            <a:off x="395536" y="1196752"/>
            <a:ext cx="8119814" cy="5328591"/>
          </a:xfrm>
        </p:spPr>
        <p:txBody>
          <a:bodyPr>
            <a:normAutofit lnSpcReduction="10000"/>
          </a:bodyPr>
          <a:lstStyle/>
          <a:p>
            <a:r>
              <a:rPr lang="en-GB" sz="2700" dirty="0"/>
              <a:t>The silver linings </a:t>
            </a:r>
            <a:r>
              <a:rPr lang="en-GB" sz="2700" dirty="0" smtClean="0"/>
              <a:t>show a generational change:</a:t>
            </a:r>
            <a:endParaRPr lang="en-GB" sz="2700" dirty="0"/>
          </a:p>
          <a:p>
            <a:pPr lvl="1"/>
            <a:r>
              <a:rPr lang="en-GB" sz="2400" dirty="0"/>
              <a:t>Artists</a:t>
            </a:r>
          </a:p>
          <a:p>
            <a:pPr lvl="1"/>
            <a:r>
              <a:rPr lang="en-GB" sz="2400" dirty="0"/>
              <a:t>Business community</a:t>
            </a:r>
          </a:p>
          <a:p>
            <a:pPr lvl="1"/>
            <a:r>
              <a:rPr lang="en-GB" sz="2400" dirty="0"/>
              <a:t>Media</a:t>
            </a:r>
          </a:p>
          <a:p>
            <a:pPr lvl="1"/>
            <a:r>
              <a:rPr lang="en-GB" sz="2400" dirty="0"/>
              <a:t>CSOs, INGOs</a:t>
            </a:r>
          </a:p>
          <a:p>
            <a:pPr lvl="1"/>
            <a:r>
              <a:rPr lang="en-GB" sz="2400" dirty="0"/>
              <a:t>Unions</a:t>
            </a:r>
          </a:p>
          <a:p>
            <a:pPr lvl="1"/>
            <a:r>
              <a:rPr lang="en-GB" sz="2400" dirty="0"/>
              <a:t>Courts, tribunals, NHRIs, ombudspersons, healthcare providers</a:t>
            </a:r>
          </a:p>
          <a:p>
            <a:pPr lvl="1"/>
            <a:r>
              <a:rPr lang="en-GB" sz="2400" dirty="0"/>
              <a:t>Technology changes</a:t>
            </a:r>
          </a:p>
          <a:p>
            <a:pPr lvl="1"/>
            <a:r>
              <a:rPr lang="en-GB" sz="2400" dirty="0"/>
              <a:t>Youth</a:t>
            </a:r>
          </a:p>
          <a:p>
            <a:pPr lvl="1"/>
            <a:r>
              <a:rPr lang="en-GB" sz="2400" dirty="0"/>
              <a:t>Migrants: agency, </a:t>
            </a:r>
            <a:r>
              <a:rPr lang="en-GB" sz="2400" dirty="0" smtClean="0"/>
              <a:t>resilience, courage, </a:t>
            </a:r>
            <a:r>
              <a:rPr lang="en-GB" sz="2400" dirty="0" smtClean="0"/>
              <a:t>imagination, grit</a:t>
            </a:r>
            <a:r>
              <a:rPr lang="en-GB" sz="2400" dirty="0" smtClean="0"/>
              <a:t>…</a:t>
            </a:r>
            <a:endParaRPr lang="en-GB" sz="2700" dirty="0"/>
          </a:p>
          <a:p>
            <a:r>
              <a:rPr lang="en-GB" sz="2700" dirty="0"/>
              <a:t>Change in the narrative: </a:t>
            </a:r>
          </a:p>
          <a:p>
            <a:pPr lvl="1"/>
            <a:r>
              <a:rPr lang="en-GB" sz="2400" dirty="0" smtClean="0"/>
              <a:t>Migrant </a:t>
            </a:r>
            <a:r>
              <a:rPr lang="en-GB" sz="2400" dirty="0"/>
              <a:t>neither poor victim, nor </a:t>
            </a:r>
            <a:r>
              <a:rPr lang="en-GB" sz="2400" dirty="0" smtClean="0"/>
              <a:t>criminal</a:t>
            </a:r>
          </a:p>
          <a:p>
            <a:pPr lvl="1"/>
            <a:r>
              <a:rPr lang="en-GB" sz="2400" dirty="0" smtClean="0"/>
              <a:t>Agent </a:t>
            </a:r>
            <a:r>
              <a:rPr lang="en-GB" sz="2400" dirty="0"/>
              <a:t>of their own </a:t>
            </a:r>
            <a:r>
              <a:rPr lang="en-GB" sz="2400" dirty="0" smtClean="0"/>
              <a:t>future and that of </a:t>
            </a:r>
            <a:r>
              <a:rPr lang="en-GB" sz="2400" smtClean="0"/>
              <a:t>their </a:t>
            </a:r>
            <a:r>
              <a:rPr lang="en-GB" sz="2400" smtClean="0"/>
              <a:t>children</a:t>
            </a:r>
            <a:endParaRPr lang="en-US" sz="2400" dirty="0"/>
          </a:p>
        </p:txBody>
      </p:sp>
    </p:spTree>
    <p:extLst>
      <p:ext uri="{BB962C8B-B14F-4D97-AF65-F5344CB8AC3E}">
        <p14:creationId xmlns:p14="http://schemas.microsoft.com/office/powerpoint/2010/main" val="29322724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7886700" cy="255561"/>
          </a:xfrm>
        </p:spPr>
        <p:txBody>
          <a:bodyPr>
            <a:noAutofit/>
          </a:bodyPr>
          <a:lstStyle/>
          <a:p>
            <a:pPr algn="ctr"/>
            <a:r>
              <a:rPr lang="fr-CA" sz="3600" b="1" dirty="0" smtClean="0">
                <a:latin typeface="+mn-lt"/>
              </a:rPr>
              <a:t>A </a:t>
            </a:r>
            <a:r>
              <a:rPr lang="fr-CA" sz="3600" b="1" dirty="0" err="1" smtClean="0">
                <a:latin typeface="+mn-lt"/>
              </a:rPr>
              <a:t>definition</a:t>
            </a:r>
            <a:r>
              <a:rPr lang="fr-CA" sz="3600" b="1" dirty="0" smtClean="0">
                <a:latin typeface="+mn-lt"/>
              </a:rPr>
              <a:t> of </a:t>
            </a:r>
            <a:r>
              <a:rPr lang="fr-CA" sz="3600" b="1" dirty="0" err="1" smtClean="0">
                <a:latin typeface="+mn-lt"/>
              </a:rPr>
              <a:t>populism</a:t>
            </a:r>
            <a:endParaRPr lang="en-US" sz="3600" b="1" dirty="0">
              <a:latin typeface="+mn-lt"/>
            </a:endParaRPr>
          </a:p>
        </p:txBody>
      </p:sp>
      <p:sp>
        <p:nvSpPr>
          <p:cNvPr id="3" name="Content Placeholder 2"/>
          <p:cNvSpPr>
            <a:spLocks noGrp="1"/>
          </p:cNvSpPr>
          <p:nvPr>
            <p:ph idx="1"/>
          </p:nvPr>
        </p:nvSpPr>
        <p:spPr>
          <a:xfrm>
            <a:off x="251520" y="692696"/>
            <a:ext cx="8712968" cy="6165304"/>
          </a:xfrm>
        </p:spPr>
        <p:txBody>
          <a:bodyPr>
            <a:normAutofit/>
          </a:bodyPr>
          <a:lstStyle/>
          <a:p>
            <a:pPr marL="0" indent="0">
              <a:buNone/>
            </a:pPr>
            <a:r>
              <a:rPr lang="en-US" sz="3000" dirty="0" smtClean="0"/>
              <a:t>(…) a </a:t>
            </a:r>
            <a:r>
              <a:rPr lang="en-US" sz="3000" dirty="0"/>
              <a:t>loose political ideology emphasizing faith in the ‘decent’, ‘ordinary’ or ‘</a:t>
            </a:r>
            <a:r>
              <a:rPr lang="en-US" sz="3000" b="1" dirty="0"/>
              <a:t>little’ people </a:t>
            </a:r>
            <a:r>
              <a:rPr lang="en-US" sz="3000" dirty="0"/>
              <a:t>over the corrupt political and corporate establishment, </a:t>
            </a:r>
            <a:r>
              <a:rPr lang="en-US" sz="3000" b="1" dirty="0"/>
              <a:t>nationalist interests </a:t>
            </a:r>
            <a:r>
              <a:rPr lang="en-US" sz="3000" dirty="0"/>
              <a:t>(Us) over cosmopolitanism cooperation across borders (Them), </a:t>
            </a:r>
            <a:r>
              <a:rPr lang="en-US" sz="3000" b="1" dirty="0"/>
              <a:t>protectionist policies </a:t>
            </a:r>
            <a:r>
              <a:rPr lang="en-US" sz="3000" dirty="0"/>
              <a:t>regulating the movement of trade, people and finance over global free trade, </a:t>
            </a:r>
            <a:r>
              <a:rPr lang="en-US" sz="3000" b="1" dirty="0"/>
              <a:t>xenophobia</a:t>
            </a:r>
            <a:r>
              <a:rPr lang="en-US" sz="3000" dirty="0"/>
              <a:t> over tolerance of multiculturalism, strong </a:t>
            </a:r>
            <a:r>
              <a:rPr lang="en-US" sz="3000" b="1" dirty="0"/>
              <a:t>individual leadership </a:t>
            </a:r>
            <a:r>
              <a:rPr lang="en-US" sz="3000" dirty="0"/>
              <a:t>over diplomatic bargaining and flexible negotiations, </a:t>
            </a:r>
            <a:r>
              <a:rPr lang="en-US" sz="3000" b="1" dirty="0"/>
              <a:t>isolationism</a:t>
            </a:r>
            <a:r>
              <a:rPr lang="en-US" sz="3000" dirty="0"/>
              <a:t> in foreign and defense policies over international engagement, </a:t>
            </a:r>
            <a:r>
              <a:rPr lang="en-US" sz="3000" b="1" dirty="0"/>
              <a:t>traditional sex roles </a:t>
            </a:r>
            <a:r>
              <a:rPr lang="en-US" sz="3000" dirty="0"/>
              <a:t>for women and men over more fluid gender identities and roles, and </a:t>
            </a:r>
            <a:r>
              <a:rPr lang="en-US" sz="3000" b="1" dirty="0"/>
              <a:t>traditional</a:t>
            </a:r>
            <a:r>
              <a:rPr lang="en-US" sz="3000" dirty="0"/>
              <a:t> over progressive values. </a:t>
            </a:r>
            <a:endParaRPr lang="en-US" sz="3000" dirty="0" smtClean="0"/>
          </a:p>
          <a:p>
            <a:pPr marL="0" indent="0">
              <a:buNone/>
            </a:pPr>
            <a:r>
              <a:rPr lang="en-US" sz="1400" dirty="0"/>
              <a:t>Ronald </a:t>
            </a:r>
            <a:r>
              <a:rPr lang="en-US" sz="1400" dirty="0" err="1"/>
              <a:t>Inglehard</a:t>
            </a:r>
            <a:r>
              <a:rPr lang="en-US" sz="1400" dirty="0"/>
              <a:t> &amp; Pippa Norris (2016) “Trump, Brexit, and the Rise of Populism: Economic Have-Nots and Cultural Backlash” </a:t>
            </a:r>
            <a:r>
              <a:rPr lang="en-US" sz="1400" i="1" dirty="0"/>
              <a:t>Faculty Research Working Paper Series </a:t>
            </a:r>
            <a:r>
              <a:rPr lang="en-US" sz="1400" dirty="0"/>
              <a:t>John F. Kennedy School of Government </a:t>
            </a:r>
            <a:r>
              <a:rPr lang="en-US" sz="1400" dirty="0">
                <a:hlinkClick r:id="rId2"/>
              </a:rPr>
              <a:t>https://</a:t>
            </a:r>
            <a:r>
              <a:rPr lang="en-US" sz="1400" dirty="0" smtClean="0">
                <a:hlinkClick r:id="rId2"/>
              </a:rPr>
              <a:t>research.hks.harvard.edu/publications/workingpapers/Index.aspx</a:t>
            </a:r>
            <a:r>
              <a:rPr lang="en-US" sz="1400" dirty="0" smtClean="0"/>
              <a:t> </a:t>
            </a:r>
            <a:endParaRPr lang="en-US" sz="1400" dirty="0"/>
          </a:p>
        </p:txBody>
      </p:sp>
    </p:spTree>
    <p:extLst>
      <p:ext uri="{BB962C8B-B14F-4D97-AF65-F5344CB8AC3E}">
        <p14:creationId xmlns:p14="http://schemas.microsoft.com/office/powerpoint/2010/main" val="803630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7886700" cy="648072"/>
          </a:xfrm>
        </p:spPr>
        <p:txBody>
          <a:bodyPr>
            <a:noAutofit/>
          </a:bodyPr>
          <a:lstStyle/>
          <a:p>
            <a:pPr algn="ctr"/>
            <a:r>
              <a:rPr lang="fr-CA" sz="3600" b="1" dirty="0" smtClean="0">
                <a:latin typeface="+mn-lt"/>
              </a:rPr>
              <a:t>A </a:t>
            </a:r>
            <a:r>
              <a:rPr lang="fr-CA" sz="3600" b="1" dirty="0" err="1" smtClean="0">
                <a:latin typeface="+mn-lt"/>
              </a:rPr>
              <a:t>definition</a:t>
            </a:r>
            <a:r>
              <a:rPr lang="fr-CA" sz="3600" b="1" dirty="0" smtClean="0">
                <a:latin typeface="+mn-lt"/>
              </a:rPr>
              <a:t> of </a:t>
            </a:r>
            <a:r>
              <a:rPr lang="fr-CA" sz="3600" b="1" dirty="0" err="1" smtClean="0">
                <a:latin typeface="+mn-lt"/>
              </a:rPr>
              <a:t>populism</a:t>
            </a:r>
            <a:endParaRPr lang="en-US" sz="3600" b="1" dirty="0">
              <a:latin typeface="+mn-lt"/>
            </a:endParaRPr>
          </a:p>
        </p:txBody>
      </p:sp>
      <p:sp>
        <p:nvSpPr>
          <p:cNvPr id="3" name="Content Placeholder 2"/>
          <p:cNvSpPr>
            <a:spLocks noGrp="1"/>
          </p:cNvSpPr>
          <p:nvPr>
            <p:ph idx="1"/>
          </p:nvPr>
        </p:nvSpPr>
        <p:spPr>
          <a:xfrm>
            <a:off x="251520" y="1340768"/>
            <a:ext cx="8712968" cy="5400600"/>
          </a:xfrm>
        </p:spPr>
        <p:txBody>
          <a:bodyPr>
            <a:normAutofit/>
          </a:bodyPr>
          <a:lstStyle/>
          <a:p>
            <a:pPr marL="0" indent="0">
              <a:buNone/>
            </a:pPr>
            <a:r>
              <a:rPr lang="en-US" sz="3600" dirty="0" smtClean="0"/>
              <a:t>The </a:t>
            </a:r>
            <a:r>
              <a:rPr lang="en-US" sz="3600" dirty="0"/>
              <a:t>cultural cleavage divides Populism from </a:t>
            </a:r>
            <a:r>
              <a:rPr lang="en-US" sz="3600" b="1" dirty="0"/>
              <a:t>Cosmopolitan Liberalism</a:t>
            </a:r>
            <a:r>
              <a:rPr lang="en-US" sz="3600" dirty="0"/>
              <a:t>, which favors the free flow of people, ideas, capital, and cultures across national borders, and pluralistic forms of governance based on respect for the protection of minority rights and checks and balances in decision-making processes. </a:t>
            </a:r>
            <a:endParaRPr lang="en-US" sz="3600" dirty="0" smtClean="0"/>
          </a:p>
          <a:p>
            <a:pPr marL="0" indent="0">
              <a:buNone/>
            </a:pPr>
            <a:r>
              <a:rPr lang="en-US" sz="1400" dirty="0"/>
              <a:t>Ronald </a:t>
            </a:r>
            <a:r>
              <a:rPr lang="en-US" sz="1400" dirty="0" err="1"/>
              <a:t>Inglehard</a:t>
            </a:r>
            <a:r>
              <a:rPr lang="en-US" sz="1400" dirty="0"/>
              <a:t> &amp; Pippa Norris (2016) “Trump, Brexit, and the Rise of Populism: Economic Have-Nots and Cultural Backlash” </a:t>
            </a:r>
            <a:r>
              <a:rPr lang="en-US" sz="1400" i="1" dirty="0"/>
              <a:t>Faculty Research Working Paper Series </a:t>
            </a:r>
            <a:r>
              <a:rPr lang="en-US" sz="1400" dirty="0"/>
              <a:t>John F. Kennedy School of Government https://research.hks.harvard.edu/publications/workingpapers/Index.aspx</a:t>
            </a:r>
          </a:p>
        </p:txBody>
      </p:sp>
    </p:spTree>
    <p:extLst>
      <p:ext uri="{BB962C8B-B14F-4D97-AF65-F5344CB8AC3E}">
        <p14:creationId xmlns:p14="http://schemas.microsoft.com/office/powerpoint/2010/main" val="3872481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4654" y="260648"/>
            <a:ext cx="7886700" cy="327570"/>
          </a:xfrm>
        </p:spPr>
        <p:txBody>
          <a:bodyPr>
            <a:noAutofit/>
          </a:bodyPr>
          <a:lstStyle/>
          <a:p>
            <a:pPr algn="ctr"/>
            <a:r>
              <a:rPr lang="en-US" sz="3600" b="1" dirty="0">
                <a:latin typeface="+mn-lt"/>
              </a:rPr>
              <a:t>Economic Inequality Perspective</a:t>
            </a:r>
            <a:endParaRPr lang="en-US" sz="3600" dirty="0">
              <a:latin typeface="+mn-lt"/>
            </a:endParaRPr>
          </a:p>
        </p:txBody>
      </p:sp>
      <p:sp>
        <p:nvSpPr>
          <p:cNvPr id="3" name="Content Placeholder 2"/>
          <p:cNvSpPr>
            <a:spLocks noGrp="1"/>
          </p:cNvSpPr>
          <p:nvPr>
            <p:ph idx="1"/>
          </p:nvPr>
        </p:nvSpPr>
        <p:spPr>
          <a:xfrm>
            <a:off x="179512" y="764704"/>
            <a:ext cx="8856984" cy="5976664"/>
          </a:xfrm>
        </p:spPr>
        <p:txBody>
          <a:bodyPr>
            <a:noAutofit/>
          </a:bodyPr>
          <a:lstStyle/>
          <a:p>
            <a:r>
              <a:rPr lang="en-US" sz="2800" dirty="0"/>
              <a:t>P</a:t>
            </a:r>
            <a:r>
              <a:rPr lang="en-US" sz="2800" dirty="0" smtClean="0"/>
              <a:t>rofound </a:t>
            </a:r>
            <a:r>
              <a:rPr lang="en-US" sz="2800" dirty="0"/>
              <a:t>changes transforming the workforce and society in post-industrial </a:t>
            </a:r>
            <a:r>
              <a:rPr lang="en-US" sz="2800" dirty="0" smtClean="0"/>
              <a:t>economies</a:t>
            </a:r>
          </a:p>
          <a:p>
            <a:r>
              <a:rPr lang="en-US" sz="2800" dirty="0"/>
              <a:t>R</a:t>
            </a:r>
            <a:r>
              <a:rPr lang="en-US" sz="2800" dirty="0" smtClean="0"/>
              <a:t>ising </a:t>
            </a:r>
            <a:r>
              <a:rPr lang="en-US" sz="2800" dirty="0"/>
              <a:t>economic insecurity and social deprivation among the left-behinds </a:t>
            </a:r>
            <a:r>
              <a:rPr lang="en-US" sz="2800" dirty="0" smtClean="0"/>
              <a:t>fuel popular </a:t>
            </a:r>
            <a:r>
              <a:rPr lang="en-US" sz="2800" dirty="0"/>
              <a:t>resentment </a:t>
            </a:r>
            <a:r>
              <a:rPr lang="en-US" sz="2800" dirty="0" smtClean="0"/>
              <a:t>against the </a:t>
            </a:r>
            <a:r>
              <a:rPr lang="en-US" sz="2800" dirty="0"/>
              <a:t>political </a:t>
            </a:r>
            <a:r>
              <a:rPr lang="en-US" sz="2800" dirty="0" smtClean="0"/>
              <a:t>class</a:t>
            </a:r>
            <a:endParaRPr lang="en-US" sz="2800" dirty="0" smtClean="0"/>
          </a:p>
          <a:p>
            <a:r>
              <a:rPr lang="en-US" sz="2800" dirty="0"/>
              <a:t>T</a:t>
            </a:r>
            <a:r>
              <a:rPr lang="en-US" sz="2800" dirty="0" smtClean="0"/>
              <a:t>he </a:t>
            </a:r>
            <a:r>
              <a:rPr lang="en-US" sz="2800" dirty="0"/>
              <a:t>less secure strata of society </a:t>
            </a:r>
            <a:r>
              <a:rPr lang="en-US" sz="2800" dirty="0" smtClean="0"/>
              <a:t>: </a:t>
            </a:r>
            <a:r>
              <a:rPr lang="en-US" sz="2800" dirty="0"/>
              <a:t>low-waged unskilled workers, </a:t>
            </a:r>
            <a:r>
              <a:rPr lang="en-US" sz="2800" dirty="0" smtClean="0"/>
              <a:t>long-term </a:t>
            </a:r>
            <a:r>
              <a:rPr lang="en-US" sz="2800" dirty="0"/>
              <a:t>unemployed, households dependent on shrinking social benefits, residents of public housing, single-parent families, and poorer white populations living in inner-city areas with concentrations of </a:t>
            </a:r>
            <a:r>
              <a:rPr lang="en-US" sz="2800" dirty="0" smtClean="0"/>
              <a:t>immigrants</a:t>
            </a:r>
            <a:endParaRPr lang="en-US" sz="2800" dirty="0" smtClean="0"/>
          </a:p>
          <a:p>
            <a:r>
              <a:rPr lang="en-US" sz="2800" dirty="0" smtClean="0"/>
              <a:t>Susceptible </a:t>
            </a:r>
            <a:r>
              <a:rPr lang="en-US" sz="2800" dirty="0"/>
              <a:t>to the anti-establishment, nativist, and xenophobic scare-mongering </a:t>
            </a:r>
            <a:r>
              <a:rPr lang="en-US" sz="2800" dirty="0" smtClean="0"/>
              <a:t>of the populist discourse, </a:t>
            </a:r>
            <a:r>
              <a:rPr lang="en-US" sz="2800" dirty="0"/>
              <a:t>blaming ‘Them’ for stripping prosperity, job opportunities, and public services from ‘Us</a:t>
            </a:r>
            <a:r>
              <a:rPr lang="en-US" sz="2800" dirty="0" smtClean="0"/>
              <a:t>’</a:t>
            </a:r>
            <a:endParaRPr lang="en-US" sz="2800" dirty="0"/>
          </a:p>
        </p:txBody>
      </p:sp>
    </p:spTree>
    <p:extLst>
      <p:ext uri="{BB962C8B-B14F-4D97-AF65-F5344CB8AC3E}">
        <p14:creationId xmlns:p14="http://schemas.microsoft.com/office/powerpoint/2010/main" val="287427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471586"/>
          </a:xfrm>
        </p:spPr>
        <p:txBody>
          <a:bodyPr>
            <a:noAutofit/>
          </a:bodyPr>
          <a:lstStyle/>
          <a:p>
            <a:pPr algn="ctr"/>
            <a:r>
              <a:rPr lang="en-US" sz="4000" b="1" dirty="0">
                <a:latin typeface="+mn-lt"/>
              </a:rPr>
              <a:t>Cultural Backlash Perspective</a:t>
            </a:r>
          </a:p>
        </p:txBody>
      </p:sp>
      <p:sp>
        <p:nvSpPr>
          <p:cNvPr id="3" name="Content Placeholder 2"/>
          <p:cNvSpPr>
            <a:spLocks noGrp="1"/>
          </p:cNvSpPr>
          <p:nvPr>
            <p:ph idx="1"/>
          </p:nvPr>
        </p:nvSpPr>
        <p:spPr>
          <a:xfrm>
            <a:off x="179512" y="908720"/>
            <a:ext cx="8784976" cy="5832648"/>
          </a:xfrm>
        </p:spPr>
        <p:txBody>
          <a:bodyPr>
            <a:normAutofit/>
          </a:bodyPr>
          <a:lstStyle/>
          <a:p>
            <a:pPr marL="0" indent="0">
              <a:buNone/>
            </a:pPr>
            <a:r>
              <a:rPr lang="en-US" sz="3200" dirty="0" smtClean="0"/>
              <a:t>Not a </a:t>
            </a:r>
            <a:r>
              <a:rPr lang="en-US" sz="3200" dirty="0"/>
              <a:t>purely economic phenomenon </a:t>
            </a:r>
            <a:endParaRPr lang="en-US" sz="3200" dirty="0" smtClean="0"/>
          </a:p>
          <a:p>
            <a:pPr marL="0" indent="0">
              <a:buNone/>
            </a:pPr>
            <a:r>
              <a:rPr lang="en-US" sz="3200" dirty="0" smtClean="0"/>
              <a:t>A </a:t>
            </a:r>
            <a:r>
              <a:rPr lang="en-US" sz="3200" dirty="0"/>
              <a:t>reaction against progressive cultural </a:t>
            </a:r>
            <a:r>
              <a:rPr lang="en-US" sz="3200" dirty="0" smtClean="0"/>
              <a:t>change, as they:</a:t>
            </a:r>
            <a:endParaRPr lang="en-US" sz="3200" dirty="0" smtClean="0"/>
          </a:p>
          <a:p>
            <a:pPr lvl="1"/>
            <a:r>
              <a:rPr lang="fr-CA" sz="2800" dirty="0" err="1" smtClean="0"/>
              <a:t>Sense</a:t>
            </a:r>
            <a:r>
              <a:rPr lang="fr-CA" sz="2800" dirty="0" smtClean="0"/>
              <a:t> </a:t>
            </a:r>
            <a:r>
              <a:rPr lang="fr-CA" sz="2800" dirty="0" err="1" smtClean="0"/>
              <a:t>decline</a:t>
            </a:r>
            <a:endParaRPr lang="fr-CA" sz="2800" dirty="0" smtClean="0"/>
          </a:p>
          <a:p>
            <a:pPr lvl="1"/>
            <a:r>
              <a:rPr lang="en-US" sz="2800" dirty="0" smtClean="0"/>
              <a:t>Reject </a:t>
            </a:r>
            <a:r>
              <a:rPr lang="en-US" sz="2800" dirty="0"/>
              <a:t>the rising tide of progressive </a:t>
            </a:r>
            <a:r>
              <a:rPr lang="en-US" sz="2800" dirty="0" smtClean="0"/>
              <a:t>values</a:t>
            </a:r>
          </a:p>
          <a:p>
            <a:pPr lvl="1"/>
            <a:r>
              <a:rPr lang="en-US" sz="2800" dirty="0" smtClean="0"/>
              <a:t>Resent </a:t>
            </a:r>
            <a:r>
              <a:rPr lang="en-US" sz="2800" dirty="0"/>
              <a:t>the displacement of familiar traditional norms</a:t>
            </a:r>
            <a:endParaRPr lang="en-US" sz="2800" dirty="0" smtClean="0"/>
          </a:p>
          <a:p>
            <a:pPr marL="0" indent="0">
              <a:buNone/>
            </a:pPr>
            <a:r>
              <a:rPr lang="en-US" sz="3200" dirty="0"/>
              <a:t>Sectors once culturally predominant in Western Europe react angrily to the erosion of their privileges and status</a:t>
            </a:r>
          </a:p>
          <a:p>
            <a:pPr marL="0" indent="0">
              <a:buNone/>
            </a:pPr>
            <a:r>
              <a:rPr lang="en-US" sz="3200" dirty="0" smtClean="0"/>
              <a:t>A counter-revolutionary </a:t>
            </a:r>
            <a:r>
              <a:rPr lang="en-US" sz="3200" dirty="0"/>
              <a:t>retro backlash, especially among the older generation, white men, and less educated </a:t>
            </a:r>
            <a:r>
              <a:rPr lang="en-US" sz="3200" dirty="0" smtClean="0"/>
              <a:t>sectors: “rights revolution”</a:t>
            </a:r>
            <a:endParaRPr lang="en-US" sz="3200" dirty="0" smtClean="0"/>
          </a:p>
        </p:txBody>
      </p:sp>
    </p:spTree>
    <p:extLst>
      <p:ext uri="{BB962C8B-B14F-4D97-AF65-F5344CB8AC3E}">
        <p14:creationId xmlns:p14="http://schemas.microsoft.com/office/powerpoint/2010/main" val="2612984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399578"/>
          </a:xfrm>
        </p:spPr>
        <p:txBody>
          <a:bodyPr>
            <a:noAutofit/>
          </a:bodyPr>
          <a:lstStyle/>
          <a:p>
            <a:pPr algn="ctr"/>
            <a:r>
              <a:rPr lang="fr-CA" sz="3600" b="1" dirty="0" smtClean="0">
                <a:latin typeface="+mn-lt"/>
              </a:rPr>
              <a:t>A Challenge to Democratic </a:t>
            </a:r>
            <a:r>
              <a:rPr lang="fr-CA" sz="3600" b="1" dirty="0" err="1">
                <a:latin typeface="+mn-lt"/>
              </a:rPr>
              <a:t>G</a:t>
            </a:r>
            <a:r>
              <a:rPr lang="fr-CA" sz="3600" b="1" dirty="0" err="1" smtClean="0">
                <a:latin typeface="+mn-lt"/>
              </a:rPr>
              <a:t>overnance</a:t>
            </a:r>
            <a:endParaRPr lang="en-US" sz="3600" b="1" dirty="0">
              <a:latin typeface="+mn-lt"/>
            </a:endParaRPr>
          </a:p>
        </p:txBody>
      </p:sp>
      <p:sp>
        <p:nvSpPr>
          <p:cNvPr id="3" name="Content Placeholder 2"/>
          <p:cNvSpPr>
            <a:spLocks noGrp="1"/>
          </p:cNvSpPr>
          <p:nvPr>
            <p:ph idx="1"/>
          </p:nvPr>
        </p:nvSpPr>
        <p:spPr>
          <a:xfrm>
            <a:off x="251520" y="908720"/>
            <a:ext cx="8784976" cy="5832648"/>
          </a:xfrm>
        </p:spPr>
        <p:txBody>
          <a:bodyPr>
            <a:normAutofit/>
          </a:bodyPr>
          <a:lstStyle/>
          <a:p>
            <a:r>
              <a:rPr lang="fr-CA" sz="2800" dirty="0" err="1" smtClean="0"/>
              <a:t>Majority</a:t>
            </a:r>
            <a:r>
              <a:rPr lang="fr-CA" sz="2800" dirty="0" smtClean="0"/>
              <a:t> </a:t>
            </a:r>
            <a:r>
              <a:rPr lang="fr-CA" sz="2800" dirty="0" err="1" smtClean="0"/>
              <a:t>rule</a:t>
            </a:r>
            <a:r>
              <a:rPr lang="fr-CA" sz="2800" dirty="0" smtClean="0"/>
              <a:t> </a:t>
            </a:r>
            <a:r>
              <a:rPr lang="fr-CA" sz="2800" dirty="0" err="1" smtClean="0"/>
              <a:t>is</a:t>
            </a:r>
            <a:r>
              <a:rPr lang="fr-CA" sz="2800" dirty="0" smtClean="0"/>
              <a:t> </a:t>
            </a:r>
            <a:r>
              <a:rPr lang="fr-CA" sz="2800" dirty="0" err="1" smtClean="0"/>
              <a:t>supreme</a:t>
            </a:r>
            <a:r>
              <a:rPr lang="fr-CA" sz="2800" dirty="0" smtClean="0"/>
              <a:t>: </a:t>
            </a:r>
            <a:r>
              <a:rPr lang="fr-CA" sz="2500" dirty="0" smtClean="0"/>
              <a:t>André </a:t>
            </a:r>
            <a:r>
              <a:rPr lang="fr-CA" sz="2500" dirty="0"/>
              <a:t>Laignel</a:t>
            </a:r>
          </a:p>
          <a:p>
            <a:r>
              <a:rPr lang="fr-CA" sz="2800" dirty="0" smtClean="0"/>
              <a:t>Rejection of </a:t>
            </a:r>
            <a:r>
              <a:rPr lang="fr-CA" sz="2800" dirty="0" err="1" smtClean="0"/>
              <a:t>accountability</a:t>
            </a:r>
            <a:r>
              <a:rPr lang="fr-CA" sz="2800" dirty="0" smtClean="0"/>
              <a:t> to </a:t>
            </a:r>
            <a:r>
              <a:rPr lang="fr-CA" sz="2800" dirty="0" err="1" smtClean="0"/>
              <a:t>independent</a:t>
            </a:r>
            <a:r>
              <a:rPr lang="fr-CA" sz="2800" dirty="0" smtClean="0"/>
              <a:t> institutions </a:t>
            </a:r>
            <a:r>
              <a:rPr lang="fr-CA" sz="2800" dirty="0" err="1" smtClean="0"/>
              <a:t>challenging</a:t>
            </a:r>
            <a:r>
              <a:rPr lang="fr-CA" sz="2800" dirty="0" smtClean="0"/>
              <a:t> the </a:t>
            </a:r>
            <a:r>
              <a:rPr lang="fr-CA" sz="2800" dirty="0" err="1" smtClean="0"/>
              <a:t>majority</a:t>
            </a:r>
            <a:r>
              <a:rPr lang="fr-CA" sz="2800" dirty="0" smtClean="0"/>
              <a:t> </a:t>
            </a:r>
            <a:r>
              <a:rPr lang="fr-CA" sz="2800" dirty="0" err="1" smtClean="0"/>
              <a:t>decision</a:t>
            </a:r>
            <a:r>
              <a:rPr lang="fr-CA" sz="2800" dirty="0" smtClean="0"/>
              <a:t>: </a:t>
            </a:r>
            <a:endParaRPr lang="fr-CA" sz="2800" dirty="0" smtClean="0"/>
          </a:p>
          <a:p>
            <a:pPr lvl="1"/>
            <a:r>
              <a:rPr lang="fr-CA" sz="2500" dirty="0" smtClean="0"/>
              <a:t>Courts </a:t>
            </a:r>
            <a:r>
              <a:rPr lang="fr-CA" sz="2500" dirty="0" smtClean="0"/>
              <a:t>and </a:t>
            </a:r>
            <a:r>
              <a:rPr lang="fr-CA" sz="2500" dirty="0" err="1" smtClean="0"/>
              <a:t>tribunals</a:t>
            </a:r>
            <a:r>
              <a:rPr lang="fr-CA" sz="2500" dirty="0" smtClean="0"/>
              <a:t>, </a:t>
            </a:r>
            <a:r>
              <a:rPr lang="fr-CA" sz="2500" dirty="0" err="1" smtClean="0"/>
              <a:t>NHRIs</a:t>
            </a:r>
            <a:r>
              <a:rPr lang="fr-CA" sz="2500" dirty="0" smtClean="0"/>
              <a:t>, Ombudspersons, </a:t>
            </a:r>
            <a:r>
              <a:rPr lang="fr-CA" sz="2500" dirty="0" err="1" smtClean="0"/>
              <a:t>IOs</a:t>
            </a:r>
            <a:r>
              <a:rPr lang="fr-CA" sz="2500" dirty="0" smtClean="0"/>
              <a:t>, </a:t>
            </a:r>
            <a:r>
              <a:rPr lang="fr-CA" sz="2500" dirty="0" err="1" smtClean="0"/>
              <a:t>CSOs</a:t>
            </a:r>
            <a:r>
              <a:rPr lang="fr-CA" sz="2500" dirty="0" smtClean="0"/>
              <a:t>…</a:t>
            </a:r>
          </a:p>
          <a:p>
            <a:pPr lvl="1"/>
            <a:r>
              <a:rPr lang="fr-CA" sz="2500" dirty="0" err="1" smtClean="0"/>
              <a:t>Contest</a:t>
            </a:r>
            <a:r>
              <a:rPr lang="fr-CA" sz="2500" dirty="0" smtClean="0"/>
              <a:t> the </a:t>
            </a:r>
            <a:r>
              <a:rPr lang="fr-CA" sz="2500" dirty="0" err="1" smtClean="0"/>
              <a:t>legitimacy</a:t>
            </a:r>
            <a:r>
              <a:rPr lang="fr-CA" sz="2500" dirty="0" smtClean="0"/>
              <a:t> of HR: </a:t>
            </a:r>
            <a:r>
              <a:rPr lang="fr-CA" sz="2500" dirty="0" err="1" smtClean="0"/>
              <a:t>individual</a:t>
            </a:r>
            <a:r>
              <a:rPr lang="fr-CA" sz="2500" dirty="0" smtClean="0"/>
              <a:t> </a:t>
            </a:r>
            <a:r>
              <a:rPr lang="fr-CA" sz="2500" dirty="0" err="1" smtClean="0"/>
              <a:t>can</a:t>
            </a:r>
            <a:r>
              <a:rPr lang="fr-CA" sz="2500" dirty="0" smtClean="0"/>
              <a:t> challenge </a:t>
            </a:r>
            <a:r>
              <a:rPr lang="fr-CA" sz="2500" dirty="0" err="1" smtClean="0"/>
              <a:t>majority</a:t>
            </a:r>
            <a:endParaRPr lang="fr-CA" sz="2500" dirty="0" smtClean="0"/>
          </a:p>
          <a:p>
            <a:r>
              <a:rPr lang="fr-CA" sz="2800" dirty="0" smtClean="0"/>
              <a:t>Rejection of the post-</a:t>
            </a:r>
            <a:r>
              <a:rPr lang="fr-CA" sz="2800" dirty="0" err="1" smtClean="0"/>
              <a:t>war</a:t>
            </a:r>
            <a:r>
              <a:rPr lang="fr-CA" sz="2800" dirty="0" smtClean="0"/>
              <a:t> </a:t>
            </a:r>
            <a:r>
              <a:rPr lang="fr-CA" sz="2800" dirty="0" err="1" smtClean="0"/>
              <a:t>democratic</a:t>
            </a:r>
            <a:r>
              <a:rPr lang="fr-CA" sz="2800" dirty="0" smtClean="0"/>
              <a:t> architecture </a:t>
            </a:r>
            <a:r>
              <a:rPr lang="fr-CA" sz="2800" dirty="0" err="1" smtClean="0"/>
              <a:t>based</a:t>
            </a:r>
            <a:r>
              <a:rPr lang="fr-CA" sz="2800" dirty="0" smtClean="0"/>
              <a:t> on </a:t>
            </a:r>
            <a:r>
              <a:rPr lang="fr-CA" sz="2800" dirty="0" err="1" smtClean="0"/>
              <a:t>three</a:t>
            </a:r>
            <a:r>
              <a:rPr lang="fr-CA" sz="2800" dirty="0" smtClean="0"/>
              <a:t> </a:t>
            </a:r>
            <a:r>
              <a:rPr lang="fr-CA" sz="2800" dirty="0" err="1" smtClean="0"/>
              <a:t>pillars</a:t>
            </a:r>
            <a:r>
              <a:rPr lang="fr-CA" sz="2800" dirty="0" smtClean="0"/>
              <a:t>:</a:t>
            </a:r>
          </a:p>
          <a:p>
            <a:pPr lvl="1"/>
            <a:r>
              <a:rPr lang="fr-CA" sz="2400" dirty="0" err="1" smtClean="0"/>
              <a:t>Political</a:t>
            </a:r>
            <a:r>
              <a:rPr lang="fr-CA" sz="2400" dirty="0" smtClean="0"/>
              <a:t> </a:t>
            </a:r>
            <a:r>
              <a:rPr lang="fr-CA" sz="2400" dirty="0" err="1" smtClean="0"/>
              <a:t>representation</a:t>
            </a:r>
            <a:endParaRPr lang="fr-CA" sz="2400" dirty="0" smtClean="0"/>
          </a:p>
          <a:p>
            <a:pPr lvl="1"/>
            <a:r>
              <a:rPr lang="fr-CA" sz="2400" dirty="0" err="1" smtClean="0"/>
              <a:t>Human</a:t>
            </a:r>
            <a:r>
              <a:rPr lang="fr-CA" sz="2400" dirty="0" smtClean="0"/>
              <a:t> </a:t>
            </a:r>
            <a:r>
              <a:rPr lang="fr-CA" sz="2400" dirty="0" err="1" smtClean="0"/>
              <a:t>Rights</a:t>
            </a:r>
            <a:endParaRPr lang="fr-CA" sz="2400" dirty="0" smtClean="0"/>
          </a:p>
          <a:p>
            <a:pPr lvl="1"/>
            <a:r>
              <a:rPr lang="fr-CA" sz="2400" dirty="0" err="1" smtClean="0"/>
              <a:t>Rule</a:t>
            </a:r>
            <a:r>
              <a:rPr lang="fr-CA" sz="2400" dirty="0" smtClean="0"/>
              <a:t> of Law</a:t>
            </a:r>
            <a:endParaRPr lang="fr-CA" sz="2400" dirty="0"/>
          </a:p>
          <a:p>
            <a:r>
              <a:rPr lang="fr-CA" sz="2800" dirty="0" err="1" smtClean="0"/>
              <a:t>Especially</a:t>
            </a:r>
            <a:r>
              <a:rPr lang="fr-CA" sz="2800" dirty="0" smtClean="0"/>
              <a:t>, </a:t>
            </a:r>
            <a:r>
              <a:rPr lang="fr-CA" sz="2800" dirty="0" err="1" smtClean="0"/>
              <a:t>denunciation</a:t>
            </a:r>
            <a:r>
              <a:rPr lang="fr-CA" sz="2800" dirty="0" smtClean="0"/>
              <a:t> of </a:t>
            </a:r>
            <a:r>
              <a:rPr lang="fr-CA" sz="2800" dirty="0" err="1" smtClean="0"/>
              <a:t>any</a:t>
            </a:r>
            <a:r>
              <a:rPr lang="fr-CA" sz="2800" dirty="0" smtClean="0"/>
              <a:t> </a:t>
            </a:r>
            <a:r>
              <a:rPr lang="fr-CA" sz="2800" dirty="0" err="1" smtClean="0"/>
              <a:t>criticism</a:t>
            </a:r>
            <a:r>
              <a:rPr lang="fr-CA" sz="2800" dirty="0" smtClean="0"/>
              <a:t> of how </a:t>
            </a:r>
            <a:r>
              <a:rPr lang="fr-CA" sz="2800" dirty="0" err="1" smtClean="0"/>
              <a:t>authorities</a:t>
            </a:r>
            <a:r>
              <a:rPr lang="fr-CA" sz="2800" dirty="0" smtClean="0"/>
              <a:t> </a:t>
            </a:r>
            <a:r>
              <a:rPr lang="fr-CA" sz="2800" dirty="0" err="1" smtClean="0"/>
              <a:t>treat</a:t>
            </a:r>
            <a:r>
              <a:rPr lang="fr-CA" sz="2800" dirty="0" smtClean="0"/>
              <a:t> migrants</a:t>
            </a:r>
          </a:p>
          <a:p>
            <a:pPr lvl="1"/>
            <a:r>
              <a:rPr lang="fr-CA" sz="2400" dirty="0" smtClean="0"/>
              <a:t>Migrants’ </a:t>
            </a:r>
            <a:r>
              <a:rPr lang="fr-CA" sz="2400" dirty="0" err="1" smtClean="0"/>
              <a:t>human</a:t>
            </a:r>
            <a:r>
              <a:rPr lang="fr-CA" sz="2400" dirty="0" smtClean="0"/>
              <a:t> </a:t>
            </a:r>
            <a:r>
              <a:rPr lang="fr-CA" sz="2400" dirty="0" err="1" smtClean="0"/>
              <a:t>rights</a:t>
            </a:r>
            <a:r>
              <a:rPr lang="fr-CA" sz="2400" dirty="0" smtClean="0"/>
              <a:t> are </a:t>
            </a:r>
            <a:r>
              <a:rPr lang="fr-CA" sz="2400" dirty="0" err="1" smtClean="0"/>
              <a:t>dismissed</a:t>
            </a:r>
            <a:endParaRPr lang="fr-CA" sz="2400" dirty="0" smtClean="0"/>
          </a:p>
          <a:p>
            <a:pPr lvl="1"/>
            <a:r>
              <a:rPr lang="fr-CA" sz="2400" dirty="0" err="1" smtClean="0"/>
              <a:t>Minister</a:t>
            </a:r>
            <a:r>
              <a:rPr lang="fr-CA" sz="2400" dirty="0" smtClean="0"/>
              <a:t> Jason </a:t>
            </a:r>
            <a:r>
              <a:rPr lang="fr-CA" sz="2400" dirty="0" err="1" smtClean="0"/>
              <a:t>Kenney</a:t>
            </a:r>
            <a:endParaRPr lang="fr-CA" sz="2400" dirty="0" smtClean="0"/>
          </a:p>
        </p:txBody>
      </p:sp>
    </p:spTree>
    <p:extLst>
      <p:ext uri="{BB962C8B-B14F-4D97-AF65-F5344CB8AC3E}">
        <p14:creationId xmlns:p14="http://schemas.microsoft.com/office/powerpoint/2010/main" val="1308277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486891"/>
          </a:xfrm>
        </p:spPr>
        <p:txBody>
          <a:bodyPr>
            <a:normAutofit fontScale="90000"/>
          </a:bodyPr>
          <a:lstStyle/>
          <a:p>
            <a:pPr algn="ctr"/>
            <a:r>
              <a:rPr lang="en-CA" sz="3600" b="1" dirty="0">
                <a:latin typeface="+mn-lt"/>
              </a:rPr>
              <a:t>Democracies </a:t>
            </a:r>
            <a:r>
              <a:rPr lang="en-CA" sz="3600" b="1" dirty="0" smtClean="0">
                <a:latin typeface="+mn-lt"/>
              </a:rPr>
              <a:t>cannot </a:t>
            </a:r>
            <a:r>
              <a:rPr lang="en-CA" sz="3600" b="1" dirty="0">
                <a:latin typeface="+mn-lt"/>
              </a:rPr>
              <a:t>“represent” foreigners</a:t>
            </a:r>
            <a:endParaRPr lang="en-US" sz="3600" b="1" dirty="0">
              <a:latin typeface="+mn-lt"/>
            </a:endParaRPr>
          </a:p>
        </p:txBody>
      </p:sp>
      <p:sp>
        <p:nvSpPr>
          <p:cNvPr id="3" name="Content Placeholder 2"/>
          <p:cNvSpPr>
            <a:spLocks noGrp="1"/>
          </p:cNvSpPr>
          <p:nvPr>
            <p:ph idx="1"/>
          </p:nvPr>
        </p:nvSpPr>
        <p:spPr>
          <a:xfrm>
            <a:off x="251520" y="980728"/>
            <a:ext cx="8640960" cy="5877272"/>
          </a:xfrm>
        </p:spPr>
        <p:txBody>
          <a:bodyPr>
            <a:normAutofit fontScale="92500"/>
          </a:bodyPr>
          <a:lstStyle/>
          <a:p>
            <a:pPr marL="457200" lvl="1" indent="-457200">
              <a:buClr>
                <a:schemeClr val="tx1">
                  <a:lumMod val="95000"/>
                </a:schemeClr>
              </a:buClr>
            </a:pPr>
            <a:r>
              <a:rPr lang="en-CA" sz="2800" dirty="0" smtClean="0">
                <a:solidFill>
                  <a:schemeClr val="tx1">
                    <a:lumMod val="95000"/>
                  </a:schemeClr>
                </a:solidFill>
              </a:rPr>
              <a:t>Migrants </a:t>
            </a:r>
            <a:r>
              <a:rPr lang="en-CA" sz="2800" dirty="0" smtClean="0">
                <a:solidFill>
                  <a:schemeClr val="tx1">
                    <a:lumMod val="95000"/>
                  </a:schemeClr>
                </a:solidFill>
              </a:rPr>
              <a:t>do not </a:t>
            </a:r>
            <a:r>
              <a:rPr lang="en-CA" sz="2800" dirty="0">
                <a:solidFill>
                  <a:schemeClr val="tx1">
                    <a:lumMod val="95000"/>
                  </a:schemeClr>
                </a:solidFill>
              </a:rPr>
              <a:t>vote, rarely protest </a:t>
            </a:r>
            <a:r>
              <a:rPr lang="en-CA" sz="2800" dirty="0" smtClean="0">
                <a:solidFill>
                  <a:schemeClr val="tx1">
                    <a:lumMod val="95000"/>
                  </a:schemeClr>
                </a:solidFill>
              </a:rPr>
              <a:t>publicly, complain </a:t>
            </a:r>
            <a:r>
              <a:rPr lang="en-CA" sz="2800" dirty="0" smtClean="0">
                <a:solidFill>
                  <a:schemeClr val="tx1">
                    <a:lumMod val="95000"/>
                  </a:schemeClr>
                </a:solidFill>
              </a:rPr>
              <a:t>little</a:t>
            </a:r>
          </a:p>
          <a:p>
            <a:pPr marL="800100" lvl="2" indent="-457200">
              <a:buClr>
                <a:schemeClr val="tx1">
                  <a:lumMod val="95000"/>
                </a:schemeClr>
              </a:buClr>
            </a:pPr>
            <a:r>
              <a:rPr lang="en-CA" sz="2500" dirty="0">
                <a:solidFill>
                  <a:schemeClr val="tx1">
                    <a:lumMod val="95000"/>
                  </a:schemeClr>
                </a:solidFill>
              </a:rPr>
              <a:t>C</a:t>
            </a:r>
            <a:r>
              <a:rPr lang="en-CA" sz="2500" dirty="0" smtClean="0">
                <a:solidFill>
                  <a:schemeClr val="tx1">
                    <a:lumMod val="95000"/>
                  </a:schemeClr>
                </a:solidFill>
              </a:rPr>
              <a:t>annot reward or punish politicians: politically inexistent</a:t>
            </a:r>
          </a:p>
          <a:p>
            <a:pPr marL="457200" lvl="1" indent="-457200">
              <a:buClr>
                <a:schemeClr val="tx1">
                  <a:lumMod val="95000"/>
                </a:schemeClr>
              </a:buClr>
            </a:pPr>
            <a:r>
              <a:rPr lang="en-CA" sz="2800" dirty="0" smtClean="0">
                <a:solidFill>
                  <a:schemeClr val="tx1">
                    <a:lumMod val="95000"/>
                  </a:schemeClr>
                </a:solidFill>
              </a:rPr>
              <a:t>Migrants fear </a:t>
            </a:r>
            <a:r>
              <a:rPr lang="en-CA" sz="2800" dirty="0">
                <a:solidFill>
                  <a:schemeClr val="tx1">
                    <a:lumMod val="95000"/>
                  </a:schemeClr>
                </a:solidFill>
              </a:rPr>
              <a:t>detection, detention, deportation: going public is not an </a:t>
            </a:r>
            <a:r>
              <a:rPr lang="en-CA" sz="2800" dirty="0" smtClean="0">
                <a:solidFill>
                  <a:schemeClr val="tx1">
                    <a:lumMod val="95000"/>
                  </a:schemeClr>
                </a:solidFill>
              </a:rPr>
              <a:t>option</a:t>
            </a:r>
          </a:p>
          <a:p>
            <a:pPr marL="457200" lvl="1" indent="-457200">
              <a:buClr>
                <a:schemeClr val="tx1">
                  <a:lumMod val="95000"/>
                </a:schemeClr>
              </a:buClr>
            </a:pPr>
            <a:r>
              <a:rPr lang="en-CA" sz="2800" dirty="0" smtClean="0">
                <a:solidFill>
                  <a:schemeClr val="tx1">
                    <a:lumMod val="95000"/>
                  </a:schemeClr>
                </a:solidFill>
              </a:rPr>
              <a:t>Migrants’ main </a:t>
            </a:r>
            <a:r>
              <a:rPr lang="en-CA" sz="2800" dirty="0">
                <a:solidFill>
                  <a:schemeClr val="tx1">
                    <a:lumMod val="95000"/>
                  </a:schemeClr>
                </a:solidFill>
              </a:rPr>
              <a:t>goal is </a:t>
            </a:r>
            <a:r>
              <a:rPr lang="en-CA" sz="2800" dirty="0" smtClean="0">
                <a:solidFill>
                  <a:schemeClr val="tx1">
                    <a:lumMod val="95000"/>
                  </a:schemeClr>
                </a:solidFill>
              </a:rPr>
              <a:t>the success of the migration project: survive </a:t>
            </a:r>
            <a:r>
              <a:rPr lang="en-CA" sz="2800" dirty="0">
                <a:solidFill>
                  <a:schemeClr val="tx1">
                    <a:lumMod val="95000"/>
                  </a:schemeClr>
                </a:solidFill>
              </a:rPr>
              <a:t>and send money home: </a:t>
            </a:r>
            <a:r>
              <a:rPr lang="en-CA" sz="2800" dirty="0" smtClean="0">
                <a:solidFill>
                  <a:schemeClr val="tx1">
                    <a:lumMod val="95000"/>
                  </a:schemeClr>
                </a:solidFill>
              </a:rPr>
              <a:t>they </a:t>
            </a:r>
            <a:r>
              <a:rPr lang="en-CA" sz="2800" dirty="0">
                <a:solidFill>
                  <a:schemeClr val="tx1">
                    <a:lumMod val="95000"/>
                  </a:schemeClr>
                </a:solidFill>
              </a:rPr>
              <a:t>“move </a:t>
            </a:r>
            <a:r>
              <a:rPr lang="en-CA" sz="2800" dirty="0" smtClean="0">
                <a:solidFill>
                  <a:schemeClr val="tx1">
                    <a:lumMod val="95000"/>
                  </a:schemeClr>
                </a:solidFill>
              </a:rPr>
              <a:t>on”</a:t>
            </a:r>
          </a:p>
          <a:p>
            <a:pPr marL="457200" lvl="1" indent="-457200">
              <a:buClr>
                <a:schemeClr val="tx1">
                  <a:lumMod val="95000"/>
                </a:schemeClr>
              </a:buClr>
            </a:pPr>
            <a:r>
              <a:rPr lang="en-CA" sz="2800" dirty="0" smtClean="0">
                <a:solidFill>
                  <a:schemeClr val="tx1">
                    <a:lumMod val="95000"/>
                  </a:schemeClr>
                </a:solidFill>
              </a:rPr>
              <a:t>Structural </a:t>
            </a:r>
            <a:r>
              <a:rPr lang="en-CA" sz="2800" dirty="0">
                <a:solidFill>
                  <a:schemeClr val="tx1">
                    <a:lumMod val="95000"/>
                  </a:schemeClr>
                </a:solidFill>
              </a:rPr>
              <a:t>limit of electoral democracies: </a:t>
            </a:r>
            <a:endParaRPr lang="en-CA" sz="2800" dirty="0" smtClean="0">
              <a:solidFill>
                <a:schemeClr val="tx1">
                  <a:lumMod val="95000"/>
                </a:schemeClr>
              </a:solidFill>
            </a:endParaRPr>
          </a:p>
          <a:p>
            <a:pPr marL="800100" lvl="2" indent="-457200">
              <a:buClr>
                <a:schemeClr val="tx1">
                  <a:lumMod val="95000"/>
                </a:schemeClr>
              </a:buClr>
            </a:pPr>
            <a:r>
              <a:rPr lang="en-CA" sz="2500" dirty="0" smtClean="0">
                <a:solidFill>
                  <a:schemeClr val="tx1">
                    <a:lumMod val="95000"/>
                  </a:schemeClr>
                </a:solidFill>
              </a:rPr>
              <a:t>like </a:t>
            </a:r>
            <a:r>
              <a:rPr lang="en-CA" sz="2500" dirty="0">
                <a:solidFill>
                  <a:schemeClr val="tx1">
                    <a:lumMod val="95000"/>
                  </a:schemeClr>
                </a:solidFill>
              </a:rPr>
              <a:t>the poor in </a:t>
            </a:r>
            <a:r>
              <a:rPr lang="en-CA" sz="2500" dirty="0" smtClean="0">
                <a:solidFill>
                  <a:schemeClr val="tx1">
                    <a:lumMod val="95000"/>
                  </a:schemeClr>
                </a:solidFill>
              </a:rPr>
              <a:t>the 19</a:t>
            </a:r>
            <a:r>
              <a:rPr lang="en-CA" sz="2500" baseline="30000" dirty="0" smtClean="0">
                <a:solidFill>
                  <a:schemeClr val="tx1">
                    <a:lumMod val="95000"/>
                  </a:schemeClr>
                </a:solidFill>
              </a:rPr>
              <a:t>th</a:t>
            </a:r>
            <a:r>
              <a:rPr lang="en-CA" sz="2500" dirty="0" smtClean="0">
                <a:solidFill>
                  <a:schemeClr val="tx1">
                    <a:lumMod val="95000"/>
                  </a:schemeClr>
                </a:solidFill>
              </a:rPr>
              <a:t> C.</a:t>
            </a:r>
          </a:p>
          <a:p>
            <a:pPr marL="457200" lvl="1" indent="-457200">
              <a:buClr>
                <a:schemeClr val="tx1">
                  <a:lumMod val="95000"/>
                </a:schemeClr>
              </a:buClr>
            </a:pPr>
            <a:r>
              <a:rPr lang="en-CA" sz="2800" dirty="0" smtClean="0">
                <a:solidFill>
                  <a:schemeClr val="tx1">
                    <a:lumMod val="95000"/>
                  </a:schemeClr>
                </a:solidFill>
              </a:rPr>
              <a:t>Electoral </a:t>
            </a:r>
            <a:r>
              <a:rPr lang="en-CA" sz="2800" dirty="0">
                <a:solidFill>
                  <a:schemeClr val="tx1">
                    <a:lumMod val="95000"/>
                  </a:schemeClr>
                </a:solidFill>
              </a:rPr>
              <a:t>systems create no incentive for protecting migrants’ </a:t>
            </a:r>
            <a:r>
              <a:rPr lang="en-CA" sz="2800" dirty="0" smtClean="0">
                <a:solidFill>
                  <a:schemeClr val="tx1">
                    <a:lumMod val="95000"/>
                  </a:schemeClr>
                </a:solidFill>
              </a:rPr>
              <a:t>rights: </a:t>
            </a:r>
          </a:p>
          <a:p>
            <a:pPr marL="800100" lvl="2" indent="-457200">
              <a:buClr>
                <a:schemeClr val="tx1">
                  <a:lumMod val="95000"/>
                </a:schemeClr>
              </a:buClr>
            </a:pPr>
            <a:r>
              <a:rPr lang="en-CA" sz="2400" dirty="0">
                <a:solidFill>
                  <a:schemeClr val="tx1">
                    <a:lumMod val="95000"/>
                  </a:schemeClr>
                </a:solidFill>
              </a:rPr>
              <a:t>V</a:t>
            </a:r>
            <a:r>
              <a:rPr lang="en-CA" sz="2400" dirty="0" smtClean="0">
                <a:solidFill>
                  <a:schemeClr val="tx1">
                    <a:lumMod val="95000"/>
                  </a:schemeClr>
                </a:solidFill>
              </a:rPr>
              <a:t>oting rights do change narrative</a:t>
            </a:r>
          </a:p>
          <a:p>
            <a:pPr marL="800100" lvl="2" indent="-457200">
              <a:buClr>
                <a:schemeClr val="tx1">
                  <a:lumMod val="95000"/>
                </a:schemeClr>
              </a:buClr>
            </a:pPr>
            <a:r>
              <a:rPr lang="en-CA" sz="2400" dirty="0" smtClean="0">
                <a:solidFill>
                  <a:schemeClr val="tx1">
                    <a:lumMod val="95000"/>
                  </a:schemeClr>
                </a:solidFill>
              </a:rPr>
              <a:t>Women, LGBTIQ, Aboriginals, persons with disabilities…</a:t>
            </a:r>
          </a:p>
          <a:p>
            <a:pPr marL="457200" lvl="1" indent="-457200">
              <a:buClr>
                <a:schemeClr val="tx1">
                  <a:lumMod val="95000"/>
                </a:schemeClr>
              </a:buClr>
            </a:pPr>
            <a:r>
              <a:rPr lang="en-CA" sz="2800" dirty="0" smtClean="0">
                <a:solidFill>
                  <a:schemeClr val="tx1">
                    <a:lumMod val="95000"/>
                  </a:schemeClr>
                </a:solidFill>
              </a:rPr>
              <a:t>Defending </a:t>
            </a:r>
            <a:r>
              <a:rPr lang="en-CA" sz="2800" dirty="0">
                <a:solidFill>
                  <a:schemeClr val="tx1">
                    <a:lumMod val="95000"/>
                  </a:schemeClr>
                </a:solidFill>
              </a:rPr>
              <a:t>migrants’ rights is seen as political “suicide</a:t>
            </a:r>
            <a:r>
              <a:rPr lang="en-CA" sz="2800" dirty="0" smtClean="0">
                <a:solidFill>
                  <a:schemeClr val="tx1">
                    <a:lumMod val="95000"/>
                  </a:schemeClr>
                </a:solidFill>
              </a:rPr>
              <a:t>”</a:t>
            </a:r>
          </a:p>
          <a:p>
            <a:pPr marL="800100" lvl="2" indent="-457200">
              <a:buClr>
                <a:schemeClr val="tx1">
                  <a:lumMod val="95000"/>
                </a:schemeClr>
              </a:buClr>
            </a:pPr>
            <a:r>
              <a:rPr lang="en-CA" sz="2500" dirty="0" smtClean="0">
                <a:solidFill>
                  <a:schemeClr val="tx1">
                    <a:lumMod val="95000"/>
                  </a:schemeClr>
                </a:solidFill>
              </a:rPr>
              <a:t>Strategic advisers </a:t>
            </a:r>
          </a:p>
          <a:p>
            <a:pPr marL="800100" lvl="2" indent="-457200">
              <a:buClr>
                <a:schemeClr val="tx1">
                  <a:lumMod val="95000"/>
                </a:schemeClr>
              </a:buClr>
            </a:pPr>
            <a:r>
              <a:rPr lang="en-CA" sz="2500" dirty="0" smtClean="0">
                <a:solidFill>
                  <a:schemeClr val="tx1">
                    <a:lumMod val="95000"/>
                  </a:schemeClr>
                </a:solidFill>
              </a:rPr>
              <a:t>Alain </a:t>
            </a:r>
            <a:r>
              <a:rPr lang="en-CA" sz="2500" dirty="0" err="1" smtClean="0">
                <a:solidFill>
                  <a:schemeClr val="tx1">
                    <a:lumMod val="95000"/>
                  </a:schemeClr>
                </a:solidFill>
              </a:rPr>
              <a:t>Juppé</a:t>
            </a:r>
            <a:endParaRPr lang="en-CA" sz="2500" dirty="0">
              <a:solidFill>
                <a:schemeClr val="tx1">
                  <a:lumMod val="95000"/>
                </a:schemeClr>
              </a:solidFill>
            </a:endParaRPr>
          </a:p>
        </p:txBody>
      </p:sp>
    </p:spTree>
    <p:extLst>
      <p:ext uri="{BB962C8B-B14F-4D97-AF65-F5344CB8AC3E}">
        <p14:creationId xmlns:p14="http://schemas.microsoft.com/office/powerpoint/2010/main" val="37737666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280920" cy="504056"/>
          </a:xfrm>
        </p:spPr>
        <p:txBody>
          <a:bodyPr>
            <a:noAutofit/>
          </a:bodyPr>
          <a:lstStyle/>
          <a:p>
            <a:pPr algn="ctr">
              <a:defRPr/>
            </a:pPr>
            <a:r>
              <a:rPr lang="en-CA" b="1" dirty="0" smtClean="0">
                <a:latin typeface="+mn-lt"/>
              </a:rPr>
              <a:t>Irresponsible political discourses</a:t>
            </a:r>
            <a:endParaRPr lang="en-US" b="1" dirty="0">
              <a:latin typeface="+mn-lt"/>
            </a:endParaRPr>
          </a:p>
        </p:txBody>
      </p:sp>
      <p:sp>
        <p:nvSpPr>
          <p:cNvPr id="3" name="Content Placeholder 2"/>
          <p:cNvSpPr>
            <a:spLocks noGrp="1"/>
          </p:cNvSpPr>
          <p:nvPr>
            <p:ph idx="1"/>
          </p:nvPr>
        </p:nvSpPr>
        <p:spPr>
          <a:xfrm>
            <a:off x="110989" y="692696"/>
            <a:ext cx="9036496" cy="6165304"/>
          </a:xfrm>
        </p:spPr>
        <p:txBody>
          <a:bodyPr>
            <a:noAutofit/>
          </a:bodyPr>
          <a:lstStyle/>
          <a:p>
            <a:pPr>
              <a:defRPr/>
            </a:pPr>
            <a:r>
              <a:rPr lang="en-CA" sz="2600" dirty="0" smtClean="0"/>
              <a:t>Absence of political responsibility for </a:t>
            </a:r>
            <a:r>
              <a:rPr lang="en-CA" sz="2600" dirty="0" smtClean="0"/>
              <a:t>anti-immigrant discourse </a:t>
            </a:r>
            <a:r>
              <a:rPr lang="en-CA" sz="2600" dirty="0" smtClean="0"/>
              <a:t>(except partly US)</a:t>
            </a:r>
          </a:p>
          <a:p>
            <a:pPr>
              <a:defRPr/>
            </a:pPr>
            <a:r>
              <a:rPr lang="en-CA" sz="2600" dirty="0" smtClean="0"/>
              <a:t>Nationalist </a:t>
            </a:r>
            <a:r>
              <a:rPr lang="en-CA" sz="2600" dirty="0"/>
              <a:t>populist discourse based on constructed and uncontradicted myths : stereotypes, fantasies, </a:t>
            </a:r>
            <a:r>
              <a:rPr lang="en-CA" sz="2600" dirty="0" smtClean="0"/>
              <a:t>threats…</a:t>
            </a:r>
          </a:p>
          <a:p>
            <a:pPr lvl="1">
              <a:defRPr/>
            </a:pPr>
            <a:r>
              <a:rPr lang="en-CA" sz="2500" dirty="0"/>
              <a:t>Migrants don’t increase: unemployment, crime, illnesses, insecurity</a:t>
            </a:r>
            <a:r>
              <a:rPr lang="en-CA" sz="2500" dirty="0" smtClean="0"/>
              <a:t>…</a:t>
            </a:r>
          </a:p>
          <a:p>
            <a:pPr lvl="1">
              <a:defRPr/>
            </a:pPr>
            <a:r>
              <a:rPr lang="en-CA" sz="2400" dirty="0">
                <a:solidFill>
                  <a:schemeClr val="tx1">
                    <a:lumMod val="95000"/>
                  </a:schemeClr>
                </a:solidFill>
              </a:rPr>
              <a:t>Populist programs:  protecting national identity against “them</a:t>
            </a:r>
            <a:r>
              <a:rPr lang="en-CA" sz="2400" dirty="0" smtClean="0">
                <a:solidFill>
                  <a:schemeClr val="tx1">
                    <a:lumMod val="95000"/>
                  </a:schemeClr>
                </a:solidFill>
              </a:rPr>
              <a:t>”</a:t>
            </a:r>
            <a:endParaRPr lang="en-CA" sz="2500" dirty="0"/>
          </a:p>
          <a:p>
            <a:pPr>
              <a:defRPr/>
            </a:pPr>
            <a:r>
              <a:rPr lang="en-CA" sz="2800" dirty="0" smtClean="0"/>
              <a:t>Anti-immigration </a:t>
            </a:r>
            <a:r>
              <a:rPr lang="en-CA" sz="2800" dirty="0"/>
              <a:t>discourses normalised</a:t>
            </a:r>
          </a:p>
          <a:p>
            <a:pPr lvl="1">
              <a:defRPr/>
            </a:pPr>
            <a:r>
              <a:rPr lang="en-CA" sz="2400" dirty="0" smtClean="0"/>
              <a:t>Absence </a:t>
            </a:r>
            <a:r>
              <a:rPr lang="en-CA" sz="2400" dirty="0"/>
              <a:t>of push-back from a </a:t>
            </a:r>
            <a:r>
              <a:rPr lang="en-CA" sz="2400" dirty="0" smtClean="0"/>
              <a:t>constituency</a:t>
            </a:r>
          </a:p>
          <a:p>
            <a:pPr lvl="1">
              <a:defRPr/>
            </a:pPr>
            <a:r>
              <a:rPr lang="en-CA" sz="2400" dirty="0" smtClean="0"/>
              <a:t>Nationalist populist discourse focused on “identity” issue</a:t>
            </a:r>
            <a:endParaRPr lang="en-CA" sz="2400" dirty="0"/>
          </a:p>
          <a:p>
            <a:pPr>
              <a:defRPr/>
            </a:pPr>
            <a:r>
              <a:rPr lang="en-CA" sz="2600" dirty="0" smtClean="0"/>
              <a:t>Words </a:t>
            </a:r>
            <a:r>
              <a:rPr lang="en-CA" sz="2600" dirty="0" smtClean="0"/>
              <a:t>matter as language conveys meaning: </a:t>
            </a:r>
            <a:endParaRPr lang="en-CA" sz="2600" dirty="0" smtClean="0"/>
          </a:p>
          <a:p>
            <a:pPr lvl="1">
              <a:defRPr/>
            </a:pPr>
            <a:r>
              <a:rPr lang="en-CA" sz="2400" dirty="0"/>
              <a:t>Always portrayed as “illegal”, </a:t>
            </a:r>
            <a:r>
              <a:rPr lang="en-CA" sz="2400" dirty="0" smtClean="0"/>
              <a:t>not “worker</a:t>
            </a:r>
            <a:r>
              <a:rPr lang="en-CA" sz="2400" dirty="0"/>
              <a:t>” or “student” or “child”…</a:t>
            </a:r>
          </a:p>
          <a:p>
            <a:pPr lvl="1">
              <a:defRPr/>
            </a:pPr>
            <a:r>
              <a:rPr lang="en-CA" sz="2400" dirty="0" smtClean="0"/>
              <a:t>“</a:t>
            </a:r>
            <a:r>
              <a:rPr lang="en-CA" sz="2400" dirty="0"/>
              <a:t>Liquid</a:t>
            </a:r>
            <a:r>
              <a:rPr lang="en-CA" sz="2400" dirty="0" smtClean="0"/>
              <a:t>” language: flows, waves, tides, floods, trickling, streaming, swelling, pouring, seeping, pooling, drowning, containing…</a:t>
            </a:r>
          </a:p>
          <a:p>
            <a:pPr lvl="1">
              <a:defRPr/>
            </a:pPr>
            <a:r>
              <a:rPr lang="en-CA" sz="2400" dirty="0"/>
              <a:t>A</a:t>
            </a:r>
            <a:r>
              <a:rPr lang="en-CA" sz="2400" dirty="0" smtClean="0"/>
              <a:t>nonymous threatening mass: no individuality, dehumanising</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4654" y="260648"/>
            <a:ext cx="7886700" cy="399577"/>
          </a:xfrm>
        </p:spPr>
        <p:txBody>
          <a:bodyPr>
            <a:normAutofit fontScale="90000"/>
          </a:bodyPr>
          <a:lstStyle/>
          <a:p>
            <a:pPr algn="ctr"/>
            <a:r>
              <a:rPr lang="fr-CA" b="1" dirty="0" smtClean="0">
                <a:latin typeface="+mn-lt"/>
              </a:rPr>
              <a:t>Migrants’ </a:t>
            </a:r>
            <a:r>
              <a:rPr lang="fr-CA" b="1" dirty="0" err="1" smtClean="0">
                <a:latin typeface="+mn-lt"/>
              </a:rPr>
              <a:t>precariousness</a:t>
            </a:r>
            <a:r>
              <a:rPr lang="fr-CA" b="1" dirty="0" smtClean="0">
                <a:latin typeface="+mn-lt"/>
              </a:rPr>
              <a:t> </a:t>
            </a:r>
            <a:r>
              <a:rPr lang="fr-CA" b="1" dirty="0" err="1" smtClean="0">
                <a:latin typeface="+mn-lt"/>
              </a:rPr>
              <a:t>is</a:t>
            </a:r>
            <a:r>
              <a:rPr lang="fr-CA" b="1" dirty="0" smtClean="0">
                <a:latin typeface="+mn-lt"/>
              </a:rPr>
              <a:t> </a:t>
            </a:r>
            <a:r>
              <a:rPr lang="fr-CA" b="1" dirty="0" err="1" smtClean="0">
                <a:latin typeface="+mn-lt"/>
              </a:rPr>
              <a:t>constructed</a:t>
            </a:r>
            <a:endParaRPr lang="en-US" b="1" dirty="0">
              <a:latin typeface="+mn-lt"/>
            </a:endParaRPr>
          </a:p>
        </p:txBody>
      </p:sp>
      <p:sp>
        <p:nvSpPr>
          <p:cNvPr id="3" name="Content Placeholder 2"/>
          <p:cNvSpPr>
            <a:spLocks noGrp="1"/>
          </p:cNvSpPr>
          <p:nvPr>
            <p:ph idx="1"/>
          </p:nvPr>
        </p:nvSpPr>
        <p:spPr>
          <a:xfrm>
            <a:off x="251520" y="836712"/>
            <a:ext cx="8712968" cy="5904655"/>
          </a:xfrm>
        </p:spPr>
        <p:txBody>
          <a:bodyPr>
            <a:normAutofit fontScale="85000" lnSpcReduction="10000"/>
          </a:bodyPr>
          <a:lstStyle/>
          <a:p>
            <a:pPr marL="0" indent="0">
              <a:buNone/>
            </a:pPr>
            <a:r>
              <a:rPr lang="en-CA" sz="3300" dirty="0"/>
              <a:t>Migrants come because there’s a labour market </a:t>
            </a:r>
            <a:r>
              <a:rPr lang="en-CA" sz="3300" dirty="0" smtClean="0"/>
              <a:t>(underground </a:t>
            </a:r>
            <a:r>
              <a:rPr lang="en-CA" sz="3300" dirty="0"/>
              <a:t>or regular</a:t>
            </a:r>
            <a:r>
              <a:rPr lang="en-CA" sz="3300" dirty="0" smtClean="0"/>
              <a:t>): unacknowledged pull factor</a:t>
            </a:r>
            <a:endParaRPr lang="en-CA" sz="3300" dirty="0"/>
          </a:p>
          <a:p>
            <a:pPr marL="0" indent="0">
              <a:buNone/>
            </a:pPr>
            <a:r>
              <a:rPr lang="en-CA" sz="3300" dirty="0"/>
              <a:t>Competitiveness in agriculture, construction, hospitality, care-giving, extraction, fisheries</a:t>
            </a:r>
            <a:r>
              <a:rPr lang="en-CA" sz="3300" dirty="0" smtClean="0"/>
              <a:t>…</a:t>
            </a:r>
          </a:p>
          <a:p>
            <a:pPr marL="0" indent="0">
              <a:lnSpc>
                <a:spcPct val="110000"/>
              </a:lnSpc>
              <a:spcBef>
                <a:spcPts val="0"/>
              </a:spcBef>
              <a:buNone/>
            </a:pPr>
            <a:endParaRPr lang="en-CA" sz="2400" dirty="0"/>
          </a:p>
          <a:p>
            <a:pPr marL="0" indent="0">
              <a:buNone/>
            </a:pPr>
            <a:r>
              <a:rPr lang="fr-CA" sz="3300" dirty="0" err="1" smtClean="0"/>
              <a:t>Undocumented</a:t>
            </a:r>
            <a:r>
              <a:rPr lang="fr-CA" sz="3300" dirty="0" smtClean="0"/>
              <a:t> migrants:</a:t>
            </a:r>
          </a:p>
          <a:p>
            <a:pPr>
              <a:defRPr/>
            </a:pPr>
            <a:r>
              <a:rPr lang="en-CA" sz="2600" dirty="0"/>
              <a:t>Violation of administrative </a:t>
            </a:r>
            <a:r>
              <a:rPr lang="en-CA" sz="2600" dirty="0" smtClean="0"/>
              <a:t>regulations: not a crime</a:t>
            </a:r>
            <a:endParaRPr lang="en-CA" sz="2600" dirty="0"/>
          </a:p>
          <a:p>
            <a:pPr>
              <a:defRPr/>
            </a:pPr>
            <a:r>
              <a:rPr lang="en-CA" sz="2600" dirty="0" smtClean="0"/>
              <a:t>Trend</a:t>
            </a:r>
            <a:r>
              <a:rPr lang="en-CA" sz="2600" dirty="0"/>
              <a:t>: </a:t>
            </a:r>
            <a:r>
              <a:rPr lang="en-CA" sz="2600" dirty="0" smtClean="0"/>
              <a:t>criminalisation: securitisation, detention, externalisation</a:t>
            </a:r>
            <a:endParaRPr lang="en-CA" sz="2600" dirty="0"/>
          </a:p>
          <a:p>
            <a:pPr>
              <a:defRPr/>
            </a:pPr>
            <a:r>
              <a:rPr lang="en-CA" sz="2600" dirty="0" smtClean="0"/>
              <a:t>Undocumented </a:t>
            </a:r>
            <a:r>
              <a:rPr lang="en-CA" sz="2600" dirty="0"/>
              <a:t>migration is policy-driven: </a:t>
            </a:r>
          </a:p>
          <a:p>
            <a:pPr lvl="1">
              <a:defRPr/>
            </a:pPr>
            <a:r>
              <a:rPr lang="en-CA" sz="2200" dirty="0" smtClean="0"/>
              <a:t>Globalisation: delocalisation of working conditions</a:t>
            </a:r>
          </a:p>
          <a:p>
            <a:pPr lvl="1">
              <a:defRPr/>
            </a:pPr>
            <a:r>
              <a:rPr lang="en-CA" sz="2200" dirty="0" smtClean="0"/>
              <a:t>Repression </a:t>
            </a:r>
            <a:r>
              <a:rPr lang="en-CA" sz="2200" dirty="0"/>
              <a:t>pushes </a:t>
            </a:r>
            <a:r>
              <a:rPr lang="en-CA" sz="2200" dirty="0" smtClean="0"/>
              <a:t>underground</a:t>
            </a:r>
            <a:r>
              <a:rPr lang="en-CA" sz="2200" dirty="0"/>
              <a:t>, increasing </a:t>
            </a:r>
            <a:r>
              <a:rPr lang="en-CA" sz="2200" dirty="0" smtClean="0"/>
              <a:t>vulnerability/pliability</a:t>
            </a:r>
            <a:endParaRPr lang="en-CA" sz="2200" dirty="0"/>
          </a:p>
          <a:p>
            <a:pPr lvl="1">
              <a:defRPr/>
            </a:pPr>
            <a:r>
              <a:rPr lang="en-CA" sz="2200" dirty="0" smtClean="0"/>
              <a:t>From </a:t>
            </a:r>
            <a:r>
              <a:rPr lang="en-CA" sz="2200" dirty="0"/>
              <a:t>“zero-tolerance” to “harm-reduction</a:t>
            </a:r>
            <a:r>
              <a:rPr lang="en-CA" sz="2200" dirty="0" smtClean="0"/>
              <a:t>”</a:t>
            </a:r>
            <a:endParaRPr lang="en-CA" sz="2200" dirty="0"/>
          </a:p>
          <a:p>
            <a:pPr marL="0" indent="0">
              <a:buNone/>
            </a:pPr>
            <a:r>
              <a:rPr lang="fr-CA" sz="3300" dirty="0" err="1" smtClean="0"/>
              <a:t>Temporary</a:t>
            </a:r>
            <a:r>
              <a:rPr lang="fr-CA" sz="3300" dirty="0" smtClean="0"/>
              <a:t> migrant </a:t>
            </a:r>
            <a:r>
              <a:rPr lang="fr-CA" sz="3300" dirty="0" err="1" smtClean="0"/>
              <a:t>workers</a:t>
            </a:r>
            <a:r>
              <a:rPr lang="fr-CA" sz="3300" dirty="0" smtClean="0"/>
              <a:t>:</a:t>
            </a:r>
          </a:p>
          <a:p>
            <a:r>
              <a:rPr lang="en-CA" sz="2600" dirty="0" smtClean="0"/>
              <a:t>Policies shape </a:t>
            </a:r>
            <a:r>
              <a:rPr lang="en-CA" sz="2600" dirty="0"/>
              <a:t>a dangerous employment relationship</a:t>
            </a:r>
            <a:r>
              <a:rPr lang="en-CA" sz="2600" dirty="0" smtClean="0"/>
              <a:t>: sponsorship, unions </a:t>
            </a:r>
            <a:endParaRPr lang="en-CA" sz="2600" dirty="0"/>
          </a:p>
          <a:p>
            <a:r>
              <a:rPr lang="en-CA" sz="2600" dirty="0" smtClean="0"/>
              <a:t>Objective: extracting maximum labour for minimum cost</a:t>
            </a:r>
          </a:p>
          <a:p>
            <a:r>
              <a:rPr lang="en-CA" sz="2600" dirty="0" smtClean="0"/>
              <a:t>States </a:t>
            </a:r>
            <a:r>
              <a:rPr lang="en-CA" sz="2600" dirty="0"/>
              <a:t>can change policy framework: what incentives?</a:t>
            </a:r>
            <a:endParaRPr lang="fr-CA" sz="2600" dirty="0"/>
          </a:p>
          <a:p>
            <a:pPr marL="0" indent="0">
              <a:buNone/>
            </a:pPr>
            <a:endParaRPr lang="fr-CA" dirty="0" smtClean="0"/>
          </a:p>
          <a:p>
            <a:pPr marL="0" indent="0">
              <a:buNone/>
            </a:pPr>
            <a:endParaRPr lang="en-US" dirty="0"/>
          </a:p>
        </p:txBody>
      </p:sp>
    </p:spTree>
    <p:extLst>
      <p:ext uri="{BB962C8B-B14F-4D97-AF65-F5344CB8AC3E}">
        <p14:creationId xmlns:p14="http://schemas.microsoft.com/office/powerpoint/2010/main" val="10060430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7027</TotalTime>
  <Words>1511</Words>
  <Application>Microsoft Office PowerPoint</Application>
  <PresentationFormat>On-screen Show (4:3)</PresentationFormat>
  <Paragraphs>146</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Populism and Migration: The Need for a Principled Response  to Migration Challenges</vt:lpstr>
      <vt:lpstr>A definition of populism</vt:lpstr>
      <vt:lpstr>A definition of populism</vt:lpstr>
      <vt:lpstr>Economic Inequality Perspective</vt:lpstr>
      <vt:lpstr>Cultural Backlash Perspective</vt:lpstr>
      <vt:lpstr>A Challenge to Democratic Governance</vt:lpstr>
      <vt:lpstr>Democracies cannot “represent” foreigners</vt:lpstr>
      <vt:lpstr>Irresponsible political discourses</vt:lpstr>
      <vt:lpstr>Migrants’ precariousness is constructed</vt:lpstr>
      <vt:lpstr>Human rights speech has little traction</vt:lpstr>
      <vt:lpstr>Migrants need empowerment</vt:lpstr>
      <vt:lpstr>Empowerment means having a « voice »</vt:lpstr>
      <vt:lpstr>Towards a Global Compact on Migration</vt:lpstr>
      <vt:lpstr>Agenda 2035 on Facilitating Human Mobility</vt:lpstr>
      <vt:lpstr>Conclusion: Anti-immigration populism is rear-guard battle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Controlling irregular migration in Canada</dc:title>
  <dc:creator>Idil</dc:creator>
  <cp:lastModifiedBy>Francois Crepeau</cp:lastModifiedBy>
  <cp:revision>357</cp:revision>
  <dcterms:created xsi:type="dcterms:W3CDTF">2006-03-10T15:44:47Z</dcterms:created>
  <dcterms:modified xsi:type="dcterms:W3CDTF">2017-06-21T20:31:25Z</dcterms:modified>
</cp:coreProperties>
</file>