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3" r:id="rId21"/>
    <p:sldId id="281" r:id="rId22"/>
    <p:sldId id="283" r:id="rId23"/>
    <p:sldId id="274" r:id="rId24"/>
    <p:sldId id="277" r:id="rId25"/>
    <p:sldId id="278" r:id="rId26"/>
    <p:sldId id="279" r:id="rId27"/>
    <p:sldId id="282" r:id="rId28"/>
  </p:sldIdLst>
  <p:sldSz cx="34290000" cy="11430000"/>
  <p:notesSz cx="6858000" cy="9144000"/>
  <p:defaultTextStyle>
    <a:defPPr>
      <a:defRPr lang="en-US"/>
    </a:defPPr>
    <a:lvl1pPr algn="l" defTabSz="1524000" rtl="0" fontAlgn="base" hangingPunct="0">
      <a:spcBef>
        <a:spcPct val="0"/>
      </a:spcBef>
      <a:spcAft>
        <a:spcPct val="0"/>
      </a:spcAft>
      <a:defRPr sz="60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1pPr>
    <a:lvl2pPr indent="1439863" algn="l" defTabSz="1524000" rtl="0" fontAlgn="base" hangingPunct="0">
      <a:spcBef>
        <a:spcPct val="0"/>
      </a:spcBef>
      <a:spcAft>
        <a:spcPct val="0"/>
      </a:spcAft>
      <a:defRPr sz="60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2pPr>
    <a:lvl3pPr indent="2879725" algn="l" defTabSz="1524000" rtl="0" fontAlgn="base" hangingPunct="0">
      <a:spcBef>
        <a:spcPct val="0"/>
      </a:spcBef>
      <a:spcAft>
        <a:spcPct val="0"/>
      </a:spcAft>
      <a:defRPr sz="60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3pPr>
    <a:lvl4pPr indent="4319588" algn="l" defTabSz="1524000" rtl="0" fontAlgn="base" hangingPunct="0">
      <a:spcBef>
        <a:spcPct val="0"/>
      </a:spcBef>
      <a:spcAft>
        <a:spcPct val="0"/>
      </a:spcAft>
      <a:defRPr sz="60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4pPr>
    <a:lvl5pPr indent="5759450" algn="l" defTabSz="1524000" rtl="0" fontAlgn="base" hangingPunct="0">
      <a:spcBef>
        <a:spcPct val="0"/>
      </a:spcBef>
      <a:spcAft>
        <a:spcPct val="0"/>
      </a:spcAft>
      <a:defRPr sz="60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5pPr>
    <a:lvl6pPr marL="2286000" algn="l" defTabSz="457200" rtl="0" eaLnBrk="1" latinLnBrk="0" hangingPunct="1">
      <a:defRPr sz="60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6pPr>
    <a:lvl7pPr marL="2743200" algn="l" defTabSz="457200" rtl="0" eaLnBrk="1" latinLnBrk="0" hangingPunct="1">
      <a:defRPr sz="60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7pPr>
    <a:lvl8pPr marL="3200400" algn="l" defTabSz="457200" rtl="0" eaLnBrk="1" latinLnBrk="0" hangingPunct="1">
      <a:defRPr sz="60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8pPr>
    <a:lvl9pPr marL="3657600" algn="l" defTabSz="457200" rtl="0" eaLnBrk="1" latinLnBrk="0" hangingPunct="1">
      <a:defRPr sz="60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80" y="136"/>
      </p:cViewPr>
      <p:guideLst>
        <p:guide orient="horz" pos="3600"/>
        <p:guide pos="1080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98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495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5240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1pPr>
    <a:lvl2pPr indent="228600" algn="l" defTabSz="15240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2pPr>
    <a:lvl3pPr indent="457200" algn="l" defTabSz="15240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3pPr>
    <a:lvl4pPr indent="685800" algn="l" defTabSz="15240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4pPr>
    <a:lvl5pPr indent="914400" algn="l" defTabSz="15240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0" y="685800"/>
            <a:ext cx="10287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0" y="685800"/>
            <a:ext cx="10287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0" y="685800"/>
            <a:ext cx="10287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0" y="685800"/>
            <a:ext cx="10287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0" y="685800"/>
            <a:ext cx="10287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0" y="3551238"/>
            <a:ext cx="29146500" cy="2449512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0" y="6477000"/>
            <a:ext cx="24003000" cy="29210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D7E207-9B7E-614C-87F3-BC8B31579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4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1A7C16-A673-7F48-9502-E745D84DA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7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36388" y="3552825"/>
            <a:ext cx="7288212" cy="5846763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3552825"/>
            <a:ext cx="21712238" cy="5846763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AB0F28-57CD-EF42-908C-7738395F75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06194F-FF4C-EE45-A605-E81958A26E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0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275" y="7345363"/>
            <a:ext cx="29146500" cy="2270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8275" y="4845050"/>
            <a:ext cx="29146500" cy="25003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D77E07-BC1D-B146-B246-17222F018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8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0" y="6478588"/>
            <a:ext cx="11928475" cy="292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24375" y="6478588"/>
            <a:ext cx="11928475" cy="292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39794A-E5D3-FA40-90E1-AED0D10BE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6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457200"/>
            <a:ext cx="308610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0" y="2559050"/>
            <a:ext cx="15151100" cy="1065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4500" y="3624263"/>
            <a:ext cx="15151100" cy="6586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419638" y="2559050"/>
            <a:ext cx="15155862" cy="1065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419638" y="3624263"/>
            <a:ext cx="15155862" cy="6586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76CC55-2279-3844-9C41-12BC400EF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F50C21-C3EF-414E-8BE0-06958AF464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67C8E5-CA80-1246-A62E-3D4474C79A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3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455613"/>
            <a:ext cx="11280775" cy="1936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6438" y="455613"/>
            <a:ext cx="19169062" cy="9755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0" y="2392363"/>
            <a:ext cx="11280775" cy="7818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CD5099-7E1D-EB41-BD35-E20E13AC9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2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75" y="8001000"/>
            <a:ext cx="20574000" cy="9445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1475" y="1020763"/>
            <a:ext cx="2057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1475" y="8945563"/>
            <a:ext cx="20574000" cy="134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1BF14-9A3C-6B49-9F84-63DF99086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6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TSOB_Bild.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838" y="293688"/>
            <a:ext cx="28797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571750" y="3552825"/>
            <a:ext cx="2915285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52416" tIns="152416" rIns="152416" bIns="1524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143500" y="6478588"/>
            <a:ext cx="2400935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52416" tIns="152416" rIns="152416" bIns="152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31750000" y="10436225"/>
            <a:ext cx="8334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152416" tIns="152416" rIns="152416" bIns="152416" numCol="1" anchor="ctr" anchorCtr="0" compatLnSpc="1">
            <a:prstTxWarp prst="textNoShape">
              <a:avLst/>
            </a:prstTxWarp>
          </a:bodyPr>
          <a:lstStyle>
            <a:lvl1pPr algn="r">
              <a:defRPr sz="4000">
                <a:solidFill>
                  <a:srgbClr val="888888"/>
                </a:solidFill>
              </a:defRPr>
            </a:lvl1pPr>
          </a:lstStyle>
          <a:p>
            <a:fld id="{B1B25B71-512C-8843-8C99-9DBDEF70CE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24000" rtl="0" fontAlgn="base" hangingPunct="0">
        <a:spcBef>
          <a:spcPct val="0"/>
        </a:spcBef>
        <a:spcAft>
          <a:spcPct val="0"/>
        </a:spcAft>
        <a:defRPr sz="1460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defTabSz="1524000" rtl="0" fontAlgn="base" hangingPunct="0">
        <a:spcBef>
          <a:spcPct val="0"/>
        </a:spcBef>
        <a:spcAft>
          <a:spcPct val="0"/>
        </a:spcAft>
        <a:defRPr sz="146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524000" rtl="0" fontAlgn="base" hangingPunct="0">
        <a:spcBef>
          <a:spcPct val="0"/>
        </a:spcBef>
        <a:spcAft>
          <a:spcPct val="0"/>
        </a:spcAft>
        <a:defRPr sz="146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524000" rtl="0" fontAlgn="base" hangingPunct="0">
        <a:spcBef>
          <a:spcPct val="0"/>
        </a:spcBef>
        <a:spcAft>
          <a:spcPct val="0"/>
        </a:spcAft>
        <a:defRPr sz="146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524000" rtl="0" fontAlgn="base" hangingPunct="0">
        <a:spcBef>
          <a:spcPct val="0"/>
        </a:spcBef>
        <a:spcAft>
          <a:spcPct val="0"/>
        </a:spcAft>
        <a:defRPr sz="146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524000" rtl="0" fontAlgn="base" hangingPunct="0">
        <a:spcBef>
          <a:spcPct val="0"/>
        </a:spcBef>
        <a:spcAft>
          <a:spcPct val="0"/>
        </a:spcAft>
        <a:defRPr sz="146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524000" rtl="0" fontAlgn="base" hangingPunct="0">
        <a:spcBef>
          <a:spcPct val="0"/>
        </a:spcBef>
        <a:spcAft>
          <a:spcPct val="0"/>
        </a:spcAft>
        <a:defRPr sz="146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524000" rtl="0" fontAlgn="base" hangingPunct="0">
        <a:spcBef>
          <a:spcPct val="0"/>
        </a:spcBef>
        <a:spcAft>
          <a:spcPct val="0"/>
        </a:spcAft>
        <a:defRPr sz="146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524000" rtl="0" fontAlgn="base" hangingPunct="0">
        <a:spcBef>
          <a:spcPct val="0"/>
        </a:spcBef>
        <a:spcAft>
          <a:spcPct val="0"/>
        </a:spcAft>
        <a:defRPr sz="146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algn="ctr" defTabSz="1524000" rtl="0" fontAlgn="base" hangingPunct="0">
        <a:spcBef>
          <a:spcPts val="2500"/>
        </a:spcBef>
        <a:spcAft>
          <a:spcPct val="0"/>
        </a:spcAft>
        <a:defRPr sz="10600">
          <a:solidFill>
            <a:srgbClr val="888888"/>
          </a:solidFill>
          <a:latin typeface="+mn-lt"/>
          <a:ea typeface="+mn-ea"/>
          <a:cs typeface="+mn-cs"/>
          <a:sym typeface="Calibri" charset="0"/>
        </a:defRPr>
      </a:lvl1pPr>
      <a:lvl2pPr indent="1439863" algn="ctr" defTabSz="1524000" rtl="0" fontAlgn="base" hangingPunct="0">
        <a:spcBef>
          <a:spcPts val="2500"/>
        </a:spcBef>
        <a:spcAft>
          <a:spcPct val="0"/>
        </a:spcAft>
        <a:defRPr sz="10600">
          <a:solidFill>
            <a:srgbClr val="888888"/>
          </a:solidFill>
          <a:latin typeface="+mn-lt"/>
          <a:ea typeface="Calibri" charset="0"/>
          <a:cs typeface="+mn-cs"/>
          <a:sym typeface="Calibri" charset="0"/>
        </a:defRPr>
      </a:lvl2pPr>
      <a:lvl3pPr indent="2879725" algn="ctr" defTabSz="1524000" rtl="0" fontAlgn="base" hangingPunct="0">
        <a:spcBef>
          <a:spcPts val="2500"/>
        </a:spcBef>
        <a:spcAft>
          <a:spcPct val="0"/>
        </a:spcAft>
        <a:defRPr sz="10600">
          <a:solidFill>
            <a:srgbClr val="888888"/>
          </a:solidFill>
          <a:latin typeface="+mn-lt"/>
          <a:ea typeface="Calibri" charset="0"/>
          <a:cs typeface="+mn-cs"/>
          <a:sym typeface="Calibri" charset="0"/>
        </a:defRPr>
      </a:lvl3pPr>
      <a:lvl4pPr indent="4319588" algn="ctr" defTabSz="1524000" rtl="0" fontAlgn="base" hangingPunct="0">
        <a:spcBef>
          <a:spcPts val="2500"/>
        </a:spcBef>
        <a:spcAft>
          <a:spcPct val="0"/>
        </a:spcAft>
        <a:defRPr sz="10600">
          <a:solidFill>
            <a:srgbClr val="888888"/>
          </a:solidFill>
          <a:latin typeface="+mn-lt"/>
          <a:ea typeface="Calibri" charset="0"/>
          <a:cs typeface="+mn-cs"/>
          <a:sym typeface="Calibri" charset="0"/>
        </a:defRPr>
      </a:lvl4pPr>
      <a:lvl5pPr indent="5759450" algn="ctr" defTabSz="1524000" rtl="0" fontAlgn="base" hangingPunct="0">
        <a:spcBef>
          <a:spcPts val="2500"/>
        </a:spcBef>
        <a:spcAft>
          <a:spcPct val="0"/>
        </a:spcAft>
        <a:defRPr sz="10600">
          <a:solidFill>
            <a:srgbClr val="888888"/>
          </a:solidFill>
          <a:latin typeface="+mn-lt"/>
          <a:ea typeface="Calibri" charset="0"/>
          <a:cs typeface="+mn-cs"/>
          <a:sym typeface="Calibri" charset="0"/>
        </a:defRPr>
      </a:lvl5pPr>
      <a:lvl6pPr marL="457200" indent="5759450" algn="ctr" defTabSz="1524000" rtl="0" fontAlgn="base" hangingPunct="0">
        <a:spcBef>
          <a:spcPts val="2500"/>
        </a:spcBef>
        <a:spcAft>
          <a:spcPct val="0"/>
        </a:spcAft>
        <a:defRPr sz="10600">
          <a:solidFill>
            <a:srgbClr val="888888"/>
          </a:solidFill>
          <a:latin typeface="+mn-lt"/>
          <a:ea typeface="Calibri" charset="0"/>
          <a:cs typeface="+mn-cs"/>
          <a:sym typeface="Calibri" charset="0"/>
        </a:defRPr>
      </a:lvl6pPr>
      <a:lvl7pPr marL="914400" indent="5759450" algn="ctr" defTabSz="1524000" rtl="0" fontAlgn="base" hangingPunct="0">
        <a:spcBef>
          <a:spcPts val="2500"/>
        </a:spcBef>
        <a:spcAft>
          <a:spcPct val="0"/>
        </a:spcAft>
        <a:defRPr sz="10600">
          <a:solidFill>
            <a:srgbClr val="888888"/>
          </a:solidFill>
          <a:latin typeface="+mn-lt"/>
          <a:ea typeface="Calibri" charset="0"/>
          <a:cs typeface="+mn-cs"/>
          <a:sym typeface="Calibri" charset="0"/>
        </a:defRPr>
      </a:lvl7pPr>
      <a:lvl8pPr marL="1371600" indent="5759450" algn="ctr" defTabSz="1524000" rtl="0" fontAlgn="base" hangingPunct="0">
        <a:spcBef>
          <a:spcPts val="2500"/>
        </a:spcBef>
        <a:spcAft>
          <a:spcPct val="0"/>
        </a:spcAft>
        <a:defRPr sz="10600">
          <a:solidFill>
            <a:srgbClr val="888888"/>
          </a:solidFill>
          <a:latin typeface="+mn-lt"/>
          <a:ea typeface="Calibri" charset="0"/>
          <a:cs typeface="+mn-cs"/>
          <a:sym typeface="Calibri" charset="0"/>
        </a:defRPr>
      </a:lvl8pPr>
      <a:lvl9pPr marL="1828800" indent="5759450" algn="ctr" defTabSz="1524000" rtl="0" fontAlgn="base" hangingPunct="0">
        <a:spcBef>
          <a:spcPts val="2500"/>
        </a:spcBef>
        <a:spcAft>
          <a:spcPct val="0"/>
        </a:spcAft>
        <a:defRPr sz="10600">
          <a:solidFill>
            <a:srgbClr val="888888"/>
          </a:solidFill>
          <a:latin typeface="+mn-lt"/>
          <a:ea typeface="Calibri" charset="0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internet as a governance challenge</a:t>
            </a:r>
            <a:endParaRPr lang="en-US" sz="10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700" dirty="0" smtClean="0"/>
              <a:t>mira burri</a:t>
            </a:r>
            <a:r>
              <a:rPr lang="en-US" sz="6700" smtClean="0"/>
              <a:t>, world </a:t>
            </a:r>
            <a:r>
              <a:rPr lang="en-US" sz="6700" dirty="0" smtClean="0"/>
              <a:t>trade institute</a:t>
            </a:r>
            <a:br>
              <a:rPr lang="en-US" sz="6700" dirty="0" smtClean="0"/>
            </a:br>
            <a:r>
              <a:rPr lang="en-US" sz="6700" dirty="0" smtClean="0"/>
              <a:t>university of </a:t>
            </a:r>
            <a:r>
              <a:rPr lang="en-US" sz="6700" dirty="0" err="1" smtClean="0"/>
              <a:t>bern</a:t>
            </a:r>
            <a:endParaRPr lang="en-US" sz="6700" dirty="0"/>
          </a:p>
        </p:txBody>
      </p:sp>
      <p:pic>
        <p:nvPicPr>
          <p:cNvPr id="5" name="Picture 4" descr="C:\Users\m.iseli\Desktop\wti_logo-new_GENER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208" y="9819456"/>
            <a:ext cx="2315711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m.iseli\Desktop\logo-un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600" y="8883352"/>
            <a:ext cx="2187362" cy="1923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63680" y="3266728"/>
            <a:ext cx="24003000" cy="7056784"/>
          </a:xfrm>
        </p:spPr>
        <p:txBody>
          <a:bodyPr/>
          <a:lstStyle/>
          <a:p>
            <a:pPr algn="l"/>
            <a:r>
              <a:rPr lang="en-US" sz="7500" dirty="0" smtClean="0">
                <a:solidFill>
                  <a:srgbClr val="000000"/>
                </a:solidFill>
                <a:latin typeface="Helvetica Neue"/>
                <a:cs typeface="Helvetica Neue"/>
              </a:rPr>
              <a:t>Big companies dominate and control our communications.</a:t>
            </a:r>
          </a:p>
          <a:p>
            <a:pPr algn="l"/>
            <a:r>
              <a:rPr lang="en-US" sz="6400" dirty="0" smtClean="0">
                <a:solidFill>
                  <a:srgbClr val="0099FF"/>
                </a:solidFill>
                <a:latin typeface="Helvetica Neue"/>
                <a:cs typeface="Helvetica Neue"/>
              </a:rPr>
              <a:t>#Facebook #Google #commercialization </a:t>
            </a:r>
            <a:endParaRPr lang="en-US" sz="6400" dirty="0">
              <a:solidFill>
                <a:srgbClr val="0099FF"/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440" y="4706888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63680" y="3266728"/>
            <a:ext cx="24003000" cy="7056784"/>
          </a:xfrm>
        </p:spPr>
        <p:txBody>
          <a:bodyPr/>
          <a:lstStyle/>
          <a:p>
            <a:pPr algn="l"/>
            <a:r>
              <a:rPr lang="en-US" sz="7500" dirty="0" smtClean="0">
                <a:solidFill>
                  <a:srgbClr val="000000"/>
                </a:solidFill>
                <a:latin typeface="Helvetica Neue"/>
                <a:cs typeface="Helvetica Neue"/>
              </a:rPr>
              <a:t>ICANN is not accountable to anyone but the US.</a:t>
            </a:r>
          </a:p>
          <a:p>
            <a:pPr algn="l"/>
            <a:r>
              <a:rPr lang="en-US" sz="6400" dirty="0" smtClean="0">
                <a:solidFill>
                  <a:srgbClr val="0099FF"/>
                </a:solidFill>
                <a:latin typeface="Helvetica Neue"/>
                <a:cs typeface="Helvetica Neue"/>
              </a:rPr>
              <a:t>#</a:t>
            </a:r>
            <a:r>
              <a:rPr lang="en-US" sz="6400" dirty="0" err="1" smtClean="0">
                <a:solidFill>
                  <a:srgbClr val="0099FF"/>
                </a:solidFill>
                <a:latin typeface="Helvetica Neue"/>
                <a:cs typeface="Helvetica Neue"/>
              </a:rPr>
              <a:t>totalcontrol</a:t>
            </a:r>
            <a:r>
              <a:rPr lang="en-US" sz="6400" dirty="0" smtClean="0">
                <a:solidFill>
                  <a:srgbClr val="0099FF"/>
                </a:solidFill>
                <a:latin typeface="Helvetica Neue"/>
                <a:cs typeface="Helvetica Neue"/>
              </a:rPr>
              <a:t> #</a:t>
            </a:r>
            <a:r>
              <a:rPr lang="en-US" sz="6400" dirty="0" err="1" smtClean="0">
                <a:solidFill>
                  <a:srgbClr val="0099FF"/>
                </a:solidFill>
                <a:latin typeface="Helvetica Neue"/>
                <a:cs typeface="Helvetica Neue"/>
              </a:rPr>
              <a:t>theENDofinternationalLAW</a:t>
            </a:r>
            <a:r>
              <a:rPr lang="en-US" sz="6400" dirty="0" smtClean="0">
                <a:solidFill>
                  <a:srgbClr val="0099FF"/>
                </a:solidFill>
                <a:latin typeface="Helvetica Neue"/>
                <a:cs typeface="Helvetica Neue"/>
              </a:rPr>
              <a:t> </a:t>
            </a:r>
            <a:endParaRPr lang="en-US" sz="6400" dirty="0">
              <a:solidFill>
                <a:srgbClr val="0099FF"/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440" y="4706888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63680" y="3266728"/>
            <a:ext cx="24003000" cy="7056784"/>
          </a:xfrm>
        </p:spPr>
        <p:txBody>
          <a:bodyPr/>
          <a:lstStyle/>
          <a:p>
            <a:pPr algn="l"/>
            <a:r>
              <a:rPr lang="en-US" sz="7500" dirty="0">
                <a:solidFill>
                  <a:srgbClr val="000000"/>
                </a:solidFill>
                <a:latin typeface="Helvetica Neue"/>
                <a:cs typeface="Helvetica Neue"/>
              </a:rPr>
              <a:t>Our fundamental citizens’ rights, such as freedom of expression and </a:t>
            </a:r>
            <a:r>
              <a:rPr lang="en-US" sz="7500" dirty="0" smtClean="0">
                <a:solidFill>
                  <a:srgbClr val="000000"/>
                </a:solidFill>
                <a:latin typeface="Helvetica Neue"/>
                <a:cs typeface="Helvetica Neue"/>
              </a:rPr>
              <a:t>privacy, </a:t>
            </a:r>
            <a:r>
              <a:rPr lang="en-US" sz="7500" dirty="0">
                <a:solidFill>
                  <a:srgbClr val="000000"/>
                </a:solidFill>
                <a:latin typeface="Helvetica Neue"/>
                <a:cs typeface="Helvetica Neue"/>
              </a:rPr>
              <a:t>are infringed on a daily </a:t>
            </a:r>
            <a:r>
              <a:rPr lang="en-US" sz="7500" dirty="0" smtClean="0">
                <a:solidFill>
                  <a:srgbClr val="000000"/>
                </a:solidFill>
                <a:latin typeface="Helvetica Neue"/>
                <a:cs typeface="Helvetica Neue"/>
              </a:rPr>
              <a:t>basis.</a:t>
            </a:r>
          </a:p>
          <a:p>
            <a:pPr algn="l"/>
            <a:r>
              <a:rPr lang="en-US" sz="6400" dirty="0" smtClean="0">
                <a:solidFill>
                  <a:srgbClr val="0099FF"/>
                </a:solidFill>
                <a:latin typeface="Helvetica Neue"/>
                <a:cs typeface="Helvetica Neue"/>
              </a:rPr>
              <a:t>#Facebook #Google #</a:t>
            </a:r>
            <a:r>
              <a:rPr lang="en-US" sz="6400" dirty="0" err="1" smtClean="0">
                <a:solidFill>
                  <a:srgbClr val="0099FF"/>
                </a:solidFill>
                <a:latin typeface="Helvetica Neue"/>
                <a:cs typeface="Helvetica Neue"/>
              </a:rPr>
              <a:t>dontforgetsnowden</a:t>
            </a:r>
            <a:endParaRPr lang="en-US" sz="6400" dirty="0">
              <a:solidFill>
                <a:srgbClr val="0099FF"/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1584" y="6219056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63680" y="3266728"/>
            <a:ext cx="24003000" cy="7056784"/>
          </a:xfrm>
        </p:spPr>
        <p:txBody>
          <a:bodyPr/>
          <a:lstStyle/>
          <a:p>
            <a:pPr algn="l"/>
            <a:r>
              <a:rPr lang="en-US" sz="7500" dirty="0" smtClean="0">
                <a:solidFill>
                  <a:srgbClr val="000000"/>
                </a:solidFill>
                <a:latin typeface="Helvetica Neue"/>
                <a:cs typeface="Helvetica Neue"/>
              </a:rPr>
              <a:t>Our </a:t>
            </a:r>
            <a:r>
              <a:rPr lang="en-US" sz="7500" dirty="0">
                <a:solidFill>
                  <a:srgbClr val="000000"/>
                </a:solidFill>
                <a:latin typeface="Helvetica Neue"/>
                <a:cs typeface="Helvetica Neue"/>
              </a:rPr>
              <a:t>citizens are getting too much of </a:t>
            </a:r>
            <a:r>
              <a:rPr lang="en-US" sz="7500" u="sng" dirty="0">
                <a:solidFill>
                  <a:srgbClr val="0099FF"/>
                </a:solidFill>
                <a:latin typeface="Helvetica Neue"/>
                <a:cs typeface="Helvetica Neue"/>
              </a:rPr>
              <a:t>this</a:t>
            </a:r>
            <a:r>
              <a:rPr lang="en-US" sz="7500" dirty="0">
                <a:solidFill>
                  <a:srgbClr val="000000"/>
                </a:solidFill>
                <a:latin typeface="Helvetica Neue"/>
                <a:cs typeface="Helvetica Neue"/>
              </a:rPr>
              <a:t> and </a:t>
            </a:r>
            <a:r>
              <a:rPr lang="en-US" sz="7500" u="sng" dirty="0">
                <a:solidFill>
                  <a:srgbClr val="0099FF"/>
                </a:solidFill>
                <a:latin typeface="Helvetica Neue"/>
                <a:cs typeface="Helvetica Neue"/>
              </a:rPr>
              <a:t>this</a:t>
            </a:r>
            <a:r>
              <a:rPr lang="en-US" sz="7500" dirty="0">
                <a:solidFill>
                  <a:srgbClr val="000000"/>
                </a:solidFill>
                <a:latin typeface="Helvetica Neue"/>
                <a:cs typeface="Helvetica Neue"/>
              </a:rPr>
              <a:t>, and not engaging in meaningful political </a:t>
            </a:r>
            <a:r>
              <a:rPr lang="en-US" sz="7500" dirty="0" smtClean="0">
                <a:solidFill>
                  <a:srgbClr val="000000"/>
                </a:solidFill>
                <a:latin typeface="Helvetica Neue"/>
                <a:cs typeface="Helvetica Neue"/>
              </a:rPr>
              <a:t>deliberation.</a:t>
            </a:r>
          </a:p>
          <a:p>
            <a:pPr algn="l"/>
            <a:r>
              <a:rPr lang="en-US" sz="6400" dirty="0" smtClean="0">
                <a:solidFill>
                  <a:srgbClr val="0099FF"/>
                </a:solidFill>
                <a:latin typeface="Helvetica Neue"/>
                <a:cs typeface="Helvetica Neue"/>
              </a:rPr>
              <a:t>#mainstream #</a:t>
            </a:r>
            <a:r>
              <a:rPr lang="en-US" sz="6400" dirty="0" err="1" smtClean="0">
                <a:solidFill>
                  <a:srgbClr val="0099FF"/>
                </a:solidFill>
                <a:latin typeface="Helvetica Neue"/>
                <a:cs typeface="Helvetica Neue"/>
              </a:rPr>
              <a:t>digotaleyeballs</a:t>
            </a:r>
            <a:r>
              <a:rPr lang="en-US" sz="6400" dirty="0" smtClean="0">
                <a:solidFill>
                  <a:srgbClr val="0099FF"/>
                </a:solidFill>
                <a:latin typeface="Helvetica Neue"/>
                <a:cs typeface="Helvetica Neue"/>
              </a:rPr>
              <a:t> #</a:t>
            </a:r>
            <a:r>
              <a:rPr lang="en-US" sz="6400" dirty="0" err="1" smtClean="0">
                <a:solidFill>
                  <a:srgbClr val="0099FF"/>
                </a:solidFill>
                <a:latin typeface="Helvetica Neue"/>
                <a:cs typeface="Helvetica Neue"/>
              </a:rPr>
              <a:t>forgetdigitaldemocracy</a:t>
            </a:r>
            <a:endParaRPr lang="en-US" sz="6400" dirty="0">
              <a:solidFill>
                <a:srgbClr val="0099FF"/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664" y="7227168"/>
            <a:ext cx="597666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52" y="1898576"/>
            <a:ext cx="19202133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632" y="-549696"/>
            <a:ext cx="10498082" cy="14325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4880" y="0"/>
            <a:ext cx="10369152" cy="138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192" y="-477688"/>
            <a:ext cx="13537504" cy="187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63680" y="3266728"/>
            <a:ext cx="24003000" cy="7056784"/>
          </a:xfrm>
        </p:spPr>
        <p:txBody>
          <a:bodyPr/>
          <a:lstStyle/>
          <a:p>
            <a:pPr algn="l"/>
            <a:r>
              <a:rPr lang="en-US" sz="7500" dirty="0" smtClean="0">
                <a:solidFill>
                  <a:srgbClr val="000000"/>
                </a:solidFill>
                <a:latin typeface="Helvetica Neue"/>
                <a:cs typeface="Helvetica Neue"/>
              </a:rPr>
              <a:t>Our </a:t>
            </a:r>
            <a:r>
              <a:rPr lang="en-US" sz="7500" dirty="0">
                <a:solidFill>
                  <a:srgbClr val="000000"/>
                </a:solidFill>
                <a:latin typeface="Helvetica Neue"/>
                <a:cs typeface="Helvetica Neue"/>
              </a:rPr>
              <a:t>citizens are getting too much of </a:t>
            </a:r>
            <a:r>
              <a:rPr lang="en-US" sz="7500" u="sng" dirty="0">
                <a:solidFill>
                  <a:srgbClr val="0099FF"/>
                </a:solidFill>
                <a:latin typeface="Helvetica Neue"/>
                <a:cs typeface="Helvetica Neue"/>
              </a:rPr>
              <a:t>this</a:t>
            </a:r>
            <a:r>
              <a:rPr lang="en-US" sz="7500" dirty="0">
                <a:solidFill>
                  <a:srgbClr val="000000"/>
                </a:solidFill>
                <a:latin typeface="Helvetica Neue"/>
                <a:cs typeface="Helvetica Neue"/>
              </a:rPr>
              <a:t> and </a:t>
            </a:r>
            <a:r>
              <a:rPr lang="en-US" sz="7500" u="sng" dirty="0">
                <a:solidFill>
                  <a:srgbClr val="0099FF"/>
                </a:solidFill>
                <a:latin typeface="Helvetica Neue"/>
                <a:cs typeface="Helvetica Neue"/>
              </a:rPr>
              <a:t>this</a:t>
            </a:r>
            <a:r>
              <a:rPr lang="en-US" sz="7500" dirty="0">
                <a:solidFill>
                  <a:srgbClr val="000000"/>
                </a:solidFill>
                <a:latin typeface="Helvetica Neue"/>
                <a:cs typeface="Helvetica Neue"/>
              </a:rPr>
              <a:t>, and not engaging in meaningful political </a:t>
            </a:r>
            <a:r>
              <a:rPr lang="en-US" sz="7500" dirty="0" smtClean="0">
                <a:solidFill>
                  <a:srgbClr val="000000"/>
                </a:solidFill>
                <a:latin typeface="Helvetica Neue"/>
                <a:cs typeface="Helvetica Neue"/>
              </a:rPr>
              <a:t>deliberation.</a:t>
            </a:r>
          </a:p>
          <a:p>
            <a:pPr algn="l"/>
            <a:r>
              <a:rPr lang="en-US" sz="6400" dirty="0" smtClean="0">
                <a:solidFill>
                  <a:srgbClr val="0099FF"/>
                </a:solidFill>
                <a:latin typeface="Helvetica Neue"/>
                <a:cs typeface="Helvetica Neue"/>
              </a:rPr>
              <a:t>#mainstream #</a:t>
            </a:r>
            <a:r>
              <a:rPr lang="en-US" sz="6400" dirty="0" err="1" smtClean="0">
                <a:solidFill>
                  <a:srgbClr val="0099FF"/>
                </a:solidFill>
                <a:latin typeface="Helvetica Neue"/>
                <a:cs typeface="Helvetica Neue"/>
              </a:rPr>
              <a:t>digotaleyeballs</a:t>
            </a:r>
            <a:r>
              <a:rPr lang="en-US" sz="6400" dirty="0" smtClean="0">
                <a:solidFill>
                  <a:srgbClr val="0099FF"/>
                </a:solidFill>
                <a:latin typeface="Helvetica Neue"/>
                <a:cs typeface="Helvetica Neue"/>
              </a:rPr>
              <a:t> #</a:t>
            </a:r>
            <a:r>
              <a:rPr lang="en-US" sz="6400" dirty="0" err="1" smtClean="0">
                <a:solidFill>
                  <a:srgbClr val="0099FF"/>
                </a:solidFill>
                <a:latin typeface="Helvetica Neue"/>
                <a:cs typeface="Helvetica Neue"/>
              </a:rPr>
              <a:t>forgetdigitaldemocracy</a:t>
            </a:r>
            <a:endParaRPr lang="en-US" sz="6400" dirty="0">
              <a:solidFill>
                <a:srgbClr val="0099FF"/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664" y="7227168"/>
            <a:ext cx="597666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028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big Q: </a:t>
            </a:r>
            <a:r>
              <a:rPr lang="en-US" sz="10000" b="1" dirty="0" smtClean="0">
                <a:solidFill>
                  <a:schemeClr val="bg1">
                    <a:lumMod val="50000"/>
                  </a:schemeClr>
                </a:solidFill>
              </a:rPr>
              <a:t>who controls the internet?</a:t>
            </a:r>
            <a:endParaRPr lang="en-US" sz="10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305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big Q: </a:t>
            </a:r>
            <a:r>
              <a:rPr lang="en-US" sz="10000" b="1" strike="sngStrike" dirty="0" smtClean="0">
                <a:solidFill>
                  <a:srgbClr val="FF0000"/>
                </a:solidFill>
              </a:rPr>
              <a:t>who controls the internet?</a:t>
            </a:r>
            <a:endParaRPr lang="en-US" sz="10000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838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big Q: </a:t>
            </a:r>
            <a:r>
              <a:rPr lang="en-US" sz="10000" b="1" dirty="0" smtClean="0">
                <a:solidFill>
                  <a:srgbClr val="FF0000"/>
                </a:solidFill>
              </a:rPr>
              <a:t>who controls the internet?</a:t>
            </a:r>
            <a:endParaRPr lang="en-US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internet is not </a:t>
            </a:r>
            <a:r>
              <a:rPr lang="en-US" sz="10000" b="1" dirty="0" smtClean="0">
                <a:solidFill>
                  <a:srgbClr val="FF0000"/>
                </a:solidFill>
              </a:rPr>
              <a:t>A</a:t>
            </a:r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thing</a:t>
            </a:r>
            <a:endParaRPr lang="en-US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383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935" y="-333672"/>
            <a:ext cx="31539504" cy="13537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49656" y="10539536"/>
            <a:ext cx="2599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7F7F7F"/>
                </a:solidFill>
              </a:rPr>
              <a:t>icann</a:t>
            </a:r>
            <a:r>
              <a:rPr lang="en-US" sz="3500" dirty="0" smtClean="0">
                <a:solidFill>
                  <a:srgbClr val="7F7F7F"/>
                </a:solidFill>
              </a:rPr>
              <a:t>, 2014</a:t>
            </a:r>
            <a:endParaRPr lang="en-US" sz="35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57768" y="10467528"/>
            <a:ext cx="2599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7F7F7F"/>
                </a:solidFill>
              </a:rPr>
              <a:t>diplo, 2014</a:t>
            </a:r>
            <a:endParaRPr lang="en-US" sz="3500" dirty="0">
              <a:solidFill>
                <a:srgbClr val="7F7F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672" y="-333672"/>
            <a:ext cx="18691950" cy="125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99384" y="1034480"/>
            <a:ext cx="29146500" cy="8712968"/>
          </a:xfrm>
        </p:spPr>
        <p:txBody>
          <a:bodyPr/>
          <a:lstStyle/>
          <a:p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deal with complexity</a:t>
            </a:r>
            <a:b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376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1750" y="1826568"/>
            <a:ext cx="29146500" cy="6552728"/>
          </a:xfrm>
        </p:spPr>
        <p:txBody>
          <a:bodyPr/>
          <a:lstStyle/>
          <a:p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deal with complexity</a:t>
            </a:r>
            <a:b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cooperate</a:t>
            </a:r>
            <a:r>
              <a:rPr lang="en-US" sz="10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0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3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1750" y="1826568"/>
            <a:ext cx="29146500" cy="6552728"/>
          </a:xfrm>
        </p:spPr>
        <p:txBody>
          <a:bodyPr/>
          <a:lstStyle/>
          <a:p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deal with complexity</a:t>
            </a:r>
            <a:b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cooperate</a:t>
            </a:r>
            <a:br>
              <a:rPr lang="en-US" sz="10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take </a:t>
            </a:r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long-term perspective</a:t>
            </a:r>
            <a:b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1750" y="1826568"/>
            <a:ext cx="29146500" cy="6552728"/>
          </a:xfrm>
        </p:spPr>
        <p:txBody>
          <a:bodyPr/>
          <a:lstStyle/>
          <a:p>
            <a:r>
              <a:rPr lang="en-US" sz="10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deal with complexity</a:t>
            </a:r>
            <a:br>
              <a:rPr lang="en-US" sz="10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cooperate</a:t>
            </a:r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take the long-term perspective</a:t>
            </a:r>
            <a:b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no harm</a:t>
            </a:r>
            <a:endParaRPr lang="en-US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1750" y="1826568"/>
            <a:ext cx="29146500" cy="6552728"/>
          </a:xfrm>
        </p:spPr>
        <p:txBody>
          <a:bodyPr/>
          <a:lstStyle/>
          <a:p>
            <a: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0" b="1" dirty="0" smtClean="0">
                <a:solidFill>
                  <a:srgbClr val="FF0000"/>
                </a:solidFill>
              </a:rPr>
              <a:t>thank you.</a:t>
            </a:r>
            <a:br>
              <a:rPr lang="en-US" sz="10000" b="1" dirty="0" smtClean="0">
                <a:solidFill>
                  <a:srgbClr val="FF0000"/>
                </a:solidFill>
              </a:rPr>
            </a:br>
            <a:r>
              <a:rPr lang="en-US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contact: </a:t>
            </a:r>
            <a:r>
              <a:rPr lang="en-US" sz="8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mira.burri@wti.org</a:t>
            </a:r>
            <a:endParaRPr lang="en-US" sz="8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33832" y="10035480"/>
            <a:ext cx="8792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peace of </a:t>
            </a:r>
            <a:r>
              <a:rPr lang="en-US" dirty="0" err="1" smtClean="0">
                <a:solidFill>
                  <a:schemeClr val="bg2"/>
                </a:solidFill>
              </a:rPr>
              <a:t>westphalia</a:t>
            </a:r>
            <a:r>
              <a:rPr lang="en-US" dirty="0" smtClean="0">
                <a:solidFill>
                  <a:schemeClr val="bg2"/>
                </a:solidFill>
              </a:rPr>
              <a:t>, 1648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832" y="0"/>
            <a:ext cx="17655396" cy="118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63680" y="2402632"/>
            <a:ext cx="24003000" cy="7056784"/>
          </a:xfrm>
        </p:spPr>
        <p:txBody>
          <a:bodyPr/>
          <a:lstStyle/>
          <a:p>
            <a:pPr algn="l"/>
            <a:r>
              <a:rPr lang="en-US" sz="6700" dirty="0"/>
              <a:t>‘the first and foremost restriction imposed by international law upon a state is that – failing the existence of a permissive rule to the contrary </a:t>
            </a:r>
            <a:r>
              <a:rPr lang="en-US" sz="6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6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may not exercise its power in any form in the territory of another state</a:t>
            </a:r>
            <a:r>
              <a:rPr lang="en-US" sz="6700" dirty="0"/>
              <a:t>’. </a:t>
            </a:r>
            <a:endParaRPr lang="en-US" sz="6700" dirty="0" smtClean="0"/>
          </a:p>
          <a:p>
            <a:pPr algn="l"/>
            <a:r>
              <a:rPr lang="en-US" sz="6400" i="1" dirty="0" smtClean="0"/>
              <a:t>Lotus</a:t>
            </a:r>
            <a:r>
              <a:rPr lang="en-US" sz="6400" dirty="0" smtClean="0"/>
              <a:t> </a:t>
            </a:r>
            <a:r>
              <a:rPr lang="en-US" sz="6400" dirty="0"/>
              <a:t>(1927) PCIJ Ser. A No. 10 </a:t>
            </a:r>
          </a:p>
        </p:txBody>
      </p:sp>
    </p:spTree>
    <p:extLst>
      <p:ext uri="{BB962C8B-B14F-4D97-AF65-F5344CB8AC3E}">
        <p14:creationId xmlns:p14="http://schemas.microsoft.com/office/powerpoint/2010/main" val="31972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168" y="-6648"/>
            <a:ext cx="13987438" cy="12158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5760" y="1039552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www.open-site.org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63680" y="2402632"/>
            <a:ext cx="24003000" cy="7056784"/>
          </a:xfrm>
        </p:spPr>
        <p:txBody>
          <a:bodyPr/>
          <a:lstStyle/>
          <a:p>
            <a:pPr algn="l"/>
            <a:r>
              <a:rPr lang="en-US" sz="6700" dirty="0"/>
              <a:t>‘Governments of the Industrial World, you weary giants of flesh and steel, I come from Cyberspace, the new home of Mind. On behalf of the future, I ask you of the past to leave us alone. You are not welcome among us. </a:t>
            </a:r>
            <a:r>
              <a:rPr lang="en-US" sz="6700" b="1" dirty="0">
                <a:solidFill>
                  <a:srgbClr val="595959"/>
                </a:solidFill>
              </a:rPr>
              <a:t>You have no sovereignty where we </a:t>
            </a:r>
            <a:r>
              <a:rPr lang="en-US" sz="6700" b="1" dirty="0" smtClean="0">
                <a:solidFill>
                  <a:srgbClr val="595959"/>
                </a:solidFill>
              </a:rPr>
              <a:t>gather</a:t>
            </a:r>
            <a:r>
              <a:rPr lang="en-US" sz="6700" dirty="0" smtClean="0"/>
              <a:t>’. </a:t>
            </a:r>
          </a:p>
          <a:p>
            <a:pPr algn="l"/>
            <a:r>
              <a:rPr lang="en-US" sz="6400" i="1" dirty="0" smtClean="0"/>
              <a:t>John Perry Barlow, A Declaration of the Independence of Cyberspace </a:t>
            </a:r>
            <a:r>
              <a:rPr lang="en-US" sz="6400" dirty="0" smtClean="0"/>
              <a:t> (Davos 1996)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846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184" y="-79987"/>
            <a:ext cx="11449272" cy="127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616" y="-317068"/>
            <a:ext cx="21602400" cy="117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64" y="0"/>
            <a:ext cx="23043171" cy="114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78248" y="8811344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partial map of the internet based on 15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jan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2005 data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project, via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wikimedia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commons)</a:t>
            </a:r>
          </a:p>
        </p:txBody>
      </p:sp>
    </p:spTree>
    <p:extLst>
      <p:ext uri="{BB962C8B-B14F-4D97-AF65-F5344CB8AC3E}">
        <p14:creationId xmlns:p14="http://schemas.microsoft.com/office/powerpoint/2010/main" val="36306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ＭＳ Ｐゴシック"/>
        <a:cs typeface="Calibri"/>
      </a:majorFont>
      <a:minorFont>
        <a:latin typeface="Calibri"/>
        <a:ea typeface="ＭＳ Ｐゴシック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12700" dir="5400000" algn="ctr" rotWithShape="0">
            <a:srgbClr val="000000">
              <a:alpha val="34999"/>
            </a:srgbClr>
          </a:outerShdw>
        </a:effectLst>
      </a:spPr>
      <a:bodyPr vert="horz" wrap="square" lIns="48390" tIns="48390" rIns="48390" bIns="48390" numCol="1" anchor="ctr" anchorCtr="0" compatLnSpc="1">
        <a:prstTxWarp prst="textNoShape">
          <a:avLst/>
        </a:prstTxWarp>
        <a:spAutoFit/>
      </a:bodyPr>
      <a:lstStyle>
        <a:defPPr marL="0" marR="0" indent="0" algn="l" defTabSz="15240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12700" dir="5400000" algn="ctr" rotWithShape="0">
            <a:srgbClr val="000000">
              <a:alpha val="34999"/>
            </a:srgbClr>
          </a:outerShdw>
        </a:effectLst>
      </a:spPr>
      <a:bodyPr vert="horz" wrap="square" lIns="48390" tIns="48390" rIns="48390" bIns="48390" numCol="1" anchor="ctr" anchorCtr="0" compatLnSpc="1">
        <a:prstTxWarp prst="textNoShape">
          <a:avLst/>
        </a:prstTxWarp>
        <a:spAutoFit/>
      </a:bodyPr>
      <a:lstStyle>
        <a:defPPr marL="0" marR="0" indent="0" algn="l" defTabSz="15240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324</Words>
  <Application>Microsoft Macintosh PowerPoint</Application>
  <PresentationFormat>Custom</PresentationFormat>
  <Paragraphs>30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internet as a governance challenge</vt:lpstr>
      <vt:lpstr>the big Q: who controls the internet?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big Q: who controls the internet?</vt:lpstr>
      <vt:lpstr>the big Q: who controls the internet?</vt:lpstr>
      <vt:lpstr>the internet is not A thing</vt:lpstr>
      <vt:lpstr>PowerPoint Presentation</vt:lpstr>
      <vt:lpstr>PowerPoint Presentation</vt:lpstr>
      <vt:lpstr>deal with complexity </vt:lpstr>
      <vt:lpstr>deal with complexity cooperate </vt:lpstr>
      <vt:lpstr>deal with complexity cooperate take the long-term perspective </vt:lpstr>
      <vt:lpstr>deal with complexity cooperate take the long-term perspective do no harm</vt:lpstr>
      <vt:lpstr> thank you. contact: mira.burri@wti.org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mira burri</cp:lastModifiedBy>
  <cp:revision>49</cp:revision>
  <dcterms:modified xsi:type="dcterms:W3CDTF">2016-01-17T13:28:03Z</dcterms:modified>
</cp:coreProperties>
</file>