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60" r:id="rId2"/>
    <p:sldId id="402" r:id="rId3"/>
    <p:sldId id="824" r:id="rId4"/>
    <p:sldId id="506" r:id="rId5"/>
    <p:sldId id="713" r:id="rId6"/>
    <p:sldId id="825" r:id="rId7"/>
    <p:sldId id="515" r:id="rId8"/>
    <p:sldId id="813" r:id="rId9"/>
    <p:sldId id="760" r:id="rId10"/>
    <p:sldId id="707" r:id="rId11"/>
    <p:sldId id="762" r:id="rId12"/>
    <p:sldId id="763" r:id="rId13"/>
    <p:sldId id="797" r:id="rId14"/>
    <p:sldId id="801" r:id="rId15"/>
    <p:sldId id="799" r:id="rId16"/>
    <p:sldId id="805" r:id="rId17"/>
    <p:sldId id="804" r:id="rId18"/>
    <p:sldId id="808" r:id="rId19"/>
    <p:sldId id="456" r:id="rId20"/>
    <p:sldId id="806" r:id="rId21"/>
    <p:sldId id="472" r:id="rId22"/>
    <p:sldId id="468" r:id="rId23"/>
    <p:sldId id="534" r:id="rId24"/>
    <p:sldId id="800" r:id="rId25"/>
    <p:sldId id="747" r:id="rId26"/>
    <p:sldId id="748" r:id="rId27"/>
    <p:sldId id="749" r:id="rId28"/>
    <p:sldId id="764" r:id="rId29"/>
    <p:sldId id="765" r:id="rId30"/>
    <p:sldId id="766" r:id="rId31"/>
    <p:sldId id="779" r:id="rId32"/>
    <p:sldId id="746" r:id="rId33"/>
    <p:sldId id="539" r:id="rId34"/>
    <p:sldId id="720" r:id="rId35"/>
    <p:sldId id="793" r:id="rId36"/>
    <p:sldId id="794" r:id="rId37"/>
    <p:sldId id="727" r:id="rId38"/>
    <p:sldId id="751" r:id="rId39"/>
    <p:sldId id="829" r:id="rId40"/>
    <p:sldId id="752" r:id="rId41"/>
    <p:sldId id="828" r:id="rId42"/>
    <p:sldId id="753" r:id="rId43"/>
    <p:sldId id="835" r:id="rId44"/>
    <p:sldId id="470" r:id="rId45"/>
    <p:sldId id="471" r:id="rId46"/>
    <p:sldId id="474" r:id="rId47"/>
    <p:sldId id="529" r:id="rId48"/>
    <p:sldId id="459" r:id="rId49"/>
    <p:sldId id="406" r:id="rId50"/>
    <p:sldId id="525" r:id="rId51"/>
    <p:sldId id="314" r:id="rId52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CCECFF"/>
    <a:srgbClr val="0096D7"/>
    <a:srgbClr val="0399CD"/>
    <a:srgbClr val="B9E1FF"/>
    <a:srgbClr val="225D9E"/>
    <a:srgbClr val="008FFA"/>
    <a:srgbClr val="2AADFE"/>
    <a:srgbClr val="5EBAE8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wr.wto.org\dfsroot\DIV\Tsd\Tsd\Missions%20-%20Training\Missions%20-%20previous%20years\2016\2016%2008%203-5%20AC%20JosMag%20Togo\charts%20Services%20trad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cwr.wto.org\dfsroot\DIV\Tsd\%23Tsd\ITIP-ASAP\ITIP\Regular%20work\Requests\Pierre%20Sauve\Results.xls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wr.wto.org\dfsroot\DIV\Tsd\%23Tsd\Missions%20-%20Training\2015\2015%2011%202-4%20JosMag-%20RTPC%20Thailand\charts%20Services%20trade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wr.wto.org\dfsroot\DIV\Tsd\%23Tsd\Missions%20-%20Training\2015\2015%2011%202-4%20JosMag-%20RTPC%20Thailand\charts%20Services%20trade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wr.wto.org\dfsroot\DIV\Tsd\Tsd\Missions%20-%20Training\Missions%20-%20previous%20years\2016\2016%2008%203-5%20AC%20JosMag%20Togo\charts%20Services%20trad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ES-3\DATOS\CI\DAT\shared\2016%20PANINSAL\Gr&#225;ficos%20Capitulo%201%20Paninsal%202016%20FINAL%20INGL&#201;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wr.wto.org\dfsroot\home\Maurer\ITSS\ongoing%20papers_ppt_work\Highlights\2014\charts%20andreas%20fina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gdeleine\AppData\Local\Temp\DropOL\41\3SectorsSharesinWorldExports-VAvsGROSS(TiVA2011)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6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cwr.wto.org\dfsroot\DIV\Ersd\_Stat\Its\Training\Services\Nairobi\TiVA%20indicator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1426071741034"/>
          <c:y val="5.5972222222222236E-2"/>
          <c:w val="0.86486351706036746"/>
          <c:h val="0.69713728492271798"/>
        </c:manualLayout>
      </c:layout>
      <c:lineChart>
        <c:grouping val="standard"/>
        <c:varyColors val="0"/>
        <c:ser>
          <c:idx val="0"/>
          <c:order val="0"/>
          <c:tx>
            <c:strRef>
              <c:f>'Trend Goods and CS 952017'!$C$48</c:f>
              <c:strCache>
                <c:ptCount val="1"/>
                <c:pt idx="0">
                  <c:v>Goods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'Trend Goods and CS 952017'!$D$47:$Z$47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'Trend Goods and CS 952017'!$D$48:$Z$48</c:f>
              <c:numCache>
                <c:formatCode>General</c:formatCode>
                <c:ptCount val="23"/>
                <c:pt idx="0">
                  <c:v>4936.3840047001686</c:v>
                </c:pt>
                <c:pt idx="1">
                  <c:v>5208.9578314552364</c:v>
                </c:pt>
                <c:pt idx="2">
                  <c:v>5406.0209841899759</c:v>
                </c:pt>
                <c:pt idx="3">
                  <c:v>5309.1154770431704</c:v>
                </c:pt>
                <c:pt idx="4">
                  <c:v>5539.1060713728066</c:v>
                </c:pt>
                <c:pt idx="5">
                  <c:v>6266.5954589710309</c:v>
                </c:pt>
                <c:pt idx="6">
                  <c:v>6016.8143592396973</c:v>
                </c:pt>
                <c:pt idx="7">
                  <c:v>6231.6806597528403</c:v>
                </c:pt>
                <c:pt idx="8">
                  <c:v>7265.1980799812809</c:v>
                </c:pt>
                <c:pt idx="9">
                  <c:v>8851.333836239095</c:v>
                </c:pt>
                <c:pt idx="10" formatCode="0">
                  <c:v>10104.049999999999</c:v>
                </c:pt>
                <c:pt idx="11" formatCode="0">
                  <c:v>11664.65</c:v>
                </c:pt>
                <c:pt idx="12" formatCode="0">
                  <c:v>13500.75</c:v>
                </c:pt>
                <c:pt idx="13" formatCode="0">
                  <c:v>15628.7</c:v>
                </c:pt>
                <c:pt idx="14" formatCode="0">
                  <c:v>12093.25</c:v>
                </c:pt>
                <c:pt idx="15" formatCode="0">
                  <c:v>14734.15</c:v>
                </c:pt>
                <c:pt idx="16" formatCode="0">
                  <c:v>17744.95</c:v>
                </c:pt>
                <c:pt idx="17" formatCode="0">
                  <c:v>17968.25</c:v>
                </c:pt>
                <c:pt idx="18" formatCode="0">
                  <c:v>18317.55</c:v>
                </c:pt>
                <c:pt idx="19" formatCode="0">
                  <c:v>18392.650000000001</c:v>
                </c:pt>
                <c:pt idx="20" formatCode="0">
                  <c:v>16037.5</c:v>
                </c:pt>
                <c:pt idx="21" formatCode="0">
                  <c:v>15542.4</c:v>
                </c:pt>
                <c:pt idx="22" formatCode="0">
                  <c:v>17203.978999999999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C9-4FDB-A246-492AC4B5D86D}"/>
            </c:ext>
          </c:extLst>
        </c:ser>
        <c:ser>
          <c:idx val="1"/>
          <c:order val="1"/>
          <c:tx>
            <c:strRef>
              <c:f>'Trend Goods and CS 952017'!$C$49</c:f>
              <c:strCache>
                <c:ptCount val="1"/>
                <c:pt idx="0">
                  <c:v>Commercial services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'Trend Goods and CS 952017'!$D$47:$Z$47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'Trend Goods and CS 952017'!$D$49:$Z$49</c:f>
              <c:numCache>
                <c:formatCode>General</c:formatCode>
                <c:ptCount val="23"/>
                <c:pt idx="0">
                  <c:v>1241.0790239001292</c:v>
                </c:pt>
                <c:pt idx="1">
                  <c:v>1328.7432748571648</c:v>
                </c:pt>
                <c:pt idx="2">
                  <c:v>1377.2118529979593</c:v>
                </c:pt>
                <c:pt idx="3">
                  <c:v>1390.0107591623539</c:v>
                </c:pt>
                <c:pt idx="4">
                  <c:v>1458.5778441222146</c:v>
                </c:pt>
                <c:pt idx="5">
                  <c:v>1548.1249811293078</c:v>
                </c:pt>
                <c:pt idx="6">
                  <c:v>1558.70578180916</c:v>
                </c:pt>
                <c:pt idx="7">
                  <c:v>1654.8309989120703</c:v>
                </c:pt>
                <c:pt idx="8">
                  <c:v>1908.9662732665909</c:v>
                </c:pt>
                <c:pt idx="9">
                  <c:v>2302.8174479774052</c:v>
                </c:pt>
                <c:pt idx="10" formatCode="0">
                  <c:v>2566.71495</c:v>
                </c:pt>
                <c:pt idx="11" formatCode="0">
                  <c:v>2884.6817999999998</c:v>
                </c:pt>
                <c:pt idx="12" formatCode="0">
                  <c:v>3437.3033</c:v>
                </c:pt>
                <c:pt idx="13" formatCode="0">
                  <c:v>3882.46045</c:v>
                </c:pt>
                <c:pt idx="14" formatCode="0">
                  <c:v>3454.58095</c:v>
                </c:pt>
                <c:pt idx="15" formatCode="0">
                  <c:v>3782.3296</c:v>
                </c:pt>
                <c:pt idx="16" formatCode="0">
                  <c:v>4251.1446500000002</c:v>
                </c:pt>
                <c:pt idx="17" formatCode="0">
                  <c:v>4405.1223499999996</c:v>
                </c:pt>
                <c:pt idx="18" formatCode="0">
                  <c:v>4685.7668000000003</c:v>
                </c:pt>
                <c:pt idx="19" formatCode="0">
                  <c:v>5063.4804999999997</c:v>
                </c:pt>
                <c:pt idx="20" formatCode="0">
                  <c:v>4799.0059499999988</c:v>
                </c:pt>
                <c:pt idx="21" formatCode="0">
                  <c:v>4832.1279000000004</c:v>
                </c:pt>
                <c:pt idx="22" formatCode="0">
                  <c:v>5176.9436999999998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9-4FDB-A246-492AC4B5D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088656"/>
        <c:axId val="673088984"/>
      </c:lineChart>
      <c:catAx>
        <c:axId val="67308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088984"/>
        <c:crosses val="autoZero"/>
        <c:auto val="1"/>
        <c:lblAlgn val="ctr"/>
        <c:lblOffset val="100"/>
        <c:tickLblSkip val="1"/>
        <c:noMultiLvlLbl val="0"/>
      </c:catAx>
      <c:valAx>
        <c:axId val="67308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08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34424555386425E-2"/>
          <c:y val="0.90743466008265561"/>
          <c:w val="0.69743672806797818"/>
          <c:h val="7.815525149386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5360141976562"/>
          <c:y val="4.1171298939025922E-2"/>
          <c:w val="0.85032105655329537"/>
          <c:h val="0.530087019083931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Sheet1!$C$177</c:f>
              <c:strCache>
                <c:ptCount val="1"/>
                <c:pt idx="0">
                  <c:v>Developing</c:v>
                </c:pt>
              </c:strCache>
            </c:strRef>
          </c:tx>
          <c:invertIfNegative val="0"/>
          <c:cat>
            <c:strRef>
              <c:f>Sheet1!$B$178:$B$191</c:f>
              <c:strCache>
                <c:ptCount val="14"/>
                <c:pt idx="0">
                  <c:v>Tourism and travel</c:v>
                </c:pt>
                <c:pt idx="1">
                  <c:v>Finance</c:v>
                </c:pt>
                <c:pt idx="2">
                  <c:v>Business services</c:v>
                </c:pt>
                <c:pt idx="3">
                  <c:v>Telecommunications</c:v>
                </c:pt>
                <c:pt idx="4">
                  <c:v>Construction</c:v>
                </c:pt>
                <c:pt idx="5">
                  <c:v>Other transport</c:v>
                </c:pt>
                <c:pt idx="6">
                  <c:v>Other communications</c:v>
                </c:pt>
                <c:pt idx="7">
                  <c:v>Recreational, cultural, sporting</c:v>
                </c:pt>
                <c:pt idx="8">
                  <c:v>Environnement</c:v>
                </c:pt>
                <c:pt idx="9">
                  <c:v>Air transport</c:v>
                </c:pt>
                <c:pt idx="10">
                  <c:v>Distribution</c:v>
                </c:pt>
                <c:pt idx="11">
                  <c:v>Maritime transport</c:v>
                </c:pt>
                <c:pt idx="12">
                  <c:v>Education</c:v>
                </c:pt>
                <c:pt idx="13">
                  <c:v>Health and social</c:v>
                </c:pt>
              </c:strCache>
            </c:strRef>
          </c:cat>
          <c:val>
            <c:numRef>
              <c:f>Sheet1!$C$178:$C$191</c:f>
              <c:numCache>
                <c:formatCode>General</c:formatCode>
                <c:ptCount val="14"/>
                <c:pt idx="0">
                  <c:v>116</c:v>
                </c:pt>
                <c:pt idx="1">
                  <c:v>95</c:v>
                </c:pt>
                <c:pt idx="2">
                  <c:v>91</c:v>
                </c:pt>
                <c:pt idx="3">
                  <c:v>81</c:v>
                </c:pt>
                <c:pt idx="4">
                  <c:v>65</c:v>
                </c:pt>
                <c:pt idx="5">
                  <c:v>55</c:v>
                </c:pt>
                <c:pt idx="6">
                  <c:v>60</c:v>
                </c:pt>
                <c:pt idx="7">
                  <c:v>54</c:v>
                </c:pt>
                <c:pt idx="8">
                  <c:v>44</c:v>
                </c:pt>
                <c:pt idx="9">
                  <c:v>43</c:v>
                </c:pt>
                <c:pt idx="10">
                  <c:v>41</c:v>
                </c:pt>
                <c:pt idx="11">
                  <c:v>40</c:v>
                </c:pt>
                <c:pt idx="12">
                  <c:v>44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6-4B39-9478-0971FAAA622E}"/>
            </c:ext>
          </c:extLst>
        </c:ser>
        <c:ser>
          <c:idx val="1"/>
          <c:order val="1"/>
          <c:tx>
            <c:strRef>
              <c:f>Sheet1!$D$177</c:f>
              <c:strCache>
                <c:ptCount val="1"/>
                <c:pt idx="0">
                  <c:v>Developed</c:v>
                </c:pt>
              </c:strCache>
            </c:strRef>
          </c:tx>
          <c:invertIfNegative val="0"/>
          <c:cat>
            <c:strRef>
              <c:f>Sheet1!$B$178:$B$191</c:f>
              <c:strCache>
                <c:ptCount val="14"/>
                <c:pt idx="0">
                  <c:v>Tourism and travel</c:v>
                </c:pt>
                <c:pt idx="1">
                  <c:v>Finance</c:v>
                </c:pt>
                <c:pt idx="2">
                  <c:v>Business services</c:v>
                </c:pt>
                <c:pt idx="3">
                  <c:v>Telecommunications</c:v>
                </c:pt>
                <c:pt idx="4">
                  <c:v>Construction</c:v>
                </c:pt>
                <c:pt idx="5">
                  <c:v>Other transport</c:v>
                </c:pt>
                <c:pt idx="6">
                  <c:v>Other communications</c:v>
                </c:pt>
                <c:pt idx="7">
                  <c:v>Recreational, cultural, sporting</c:v>
                </c:pt>
                <c:pt idx="8">
                  <c:v>Environnement</c:v>
                </c:pt>
                <c:pt idx="9">
                  <c:v>Air transport</c:v>
                </c:pt>
                <c:pt idx="10">
                  <c:v>Distribution</c:v>
                </c:pt>
                <c:pt idx="11">
                  <c:v>Maritime transport</c:v>
                </c:pt>
                <c:pt idx="12">
                  <c:v>Education</c:v>
                </c:pt>
                <c:pt idx="13">
                  <c:v>Health and social</c:v>
                </c:pt>
              </c:strCache>
            </c:strRef>
          </c:cat>
          <c:val>
            <c:numRef>
              <c:f>Sheet1!$D$178:$D$191</c:f>
              <c:numCache>
                <c:formatCode>General</c:formatCode>
                <c:ptCount val="14"/>
                <c:pt idx="0">
                  <c:v>25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  <c:pt idx="4">
                  <c:v>22</c:v>
                </c:pt>
                <c:pt idx="5">
                  <c:v>23</c:v>
                </c:pt>
                <c:pt idx="6">
                  <c:v>14</c:v>
                </c:pt>
                <c:pt idx="7">
                  <c:v>18</c:v>
                </c:pt>
                <c:pt idx="8">
                  <c:v>23</c:v>
                </c:pt>
                <c:pt idx="9">
                  <c:v>23</c:v>
                </c:pt>
                <c:pt idx="10">
                  <c:v>24</c:v>
                </c:pt>
                <c:pt idx="11">
                  <c:v>19</c:v>
                </c:pt>
                <c:pt idx="12">
                  <c:v>15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6-4B39-9478-0971FAAA6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528512"/>
        <c:axId val="168542592"/>
      </c:barChart>
      <c:catAx>
        <c:axId val="1685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/>
          <a:lstStyle/>
          <a:p>
            <a:pPr>
              <a:defRPr b="1"/>
            </a:pPr>
            <a:endParaRPr lang="en-US"/>
          </a:p>
        </c:txPr>
        <c:crossAx val="168542592"/>
        <c:crosses val="autoZero"/>
        <c:auto val="1"/>
        <c:lblAlgn val="ctr"/>
        <c:lblOffset val="100"/>
        <c:noMultiLvlLbl val="0"/>
      </c:catAx>
      <c:valAx>
        <c:axId val="1685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5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819855743997793"/>
          <c:y val="6.9624651463704917E-2"/>
          <c:w val="0.56044179957016271"/>
          <c:h val="0.17727808880387885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'[Chart in Services PTAs - advanced course 2018.ppt (Compatibility Mode)]Sheet1'!$C$52:$U$52</c:f>
              <c:strCache>
                <c:ptCount val="19"/>
                <c:pt idx="0">
                  <c:v>1995-2000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'[Chart in Services PTAs - advanced course 2018.ppt (Compatibility Mode)]Sheet1'!$C$53:$U$53</c:f>
              <c:numCache>
                <c:formatCode>General</c:formatCode>
                <c:ptCount val="19"/>
                <c:pt idx="0">
                  <c:v>6</c:v>
                </c:pt>
                <c:pt idx="1">
                  <c:v>9</c:v>
                </c:pt>
                <c:pt idx="2">
                  <c:v>14</c:v>
                </c:pt>
                <c:pt idx="3">
                  <c:v>21</c:v>
                </c:pt>
                <c:pt idx="4">
                  <c:v>27</c:v>
                </c:pt>
                <c:pt idx="5">
                  <c:v>32</c:v>
                </c:pt>
                <c:pt idx="6">
                  <c:v>39</c:v>
                </c:pt>
                <c:pt idx="7">
                  <c:v>45</c:v>
                </c:pt>
                <c:pt idx="8">
                  <c:v>53</c:v>
                </c:pt>
                <c:pt idx="9">
                  <c:v>69</c:v>
                </c:pt>
                <c:pt idx="10">
                  <c:v>78</c:v>
                </c:pt>
                <c:pt idx="11">
                  <c:v>88</c:v>
                </c:pt>
                <c:pt idx="12">
                  <c:v>102</c:v>
                </c:pt>
                <c:pt idx="13">
                  <c:v>116</c:v>
                </c:pt>
                <c:pt idx="14">
                  <c:v>128</c:v>
                </c:pt>
                <c:pt idx="15">
                  <c:v>135</c:v>
                </c:pt>
                <c:pt idx="16">
                  <c:v>143</c:v>
                </c:pt>
                <c:pt idx="17">
                  <c:v>150</c:v>
                </c:pt>
                <c:pt idx="18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0-4B5B-A0C3-D5F017F48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882504"/>
        <c:axId val="1"/>
      </c:barChart>
      <c:catAx>
        <c:axId val="39888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882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741315991369768"/>
          <c:y val="9.2791828473939741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'[charts Services trade.xls]Sheet1'!$N$23</c:f>
              <c:strCache>
                <c:ptCount val="1"/>
                <c:pt idx="0">
                  <c:v>2005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DF-46AC-8905-5043137BB3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DF-46AC-8905-5043137BB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'[charts Services trade.xls]Sheet1'!$A$24:$A$25</c:f>
              <c:strCache>
                <c:ptCount val="2"/>
                <c:pt idx="0">
                  <c:v>Developing economies + CIS</c:v>
                </c:pt>
                <c:pt idx="1">
                  <c:v>Developed economies</c:v>
                </c:pt>
              </c:strCache>
            </c:strRef>
          </c:cat>
          <c:val>
            <c:numRef>
              <c:f>'[charts Services trade.xls]Sheet1'!$N$24:$N$25</c:f>
              <c:numCache>
                <c:formatCode>0</c:formatCode>
                <c:ptCount val="2"/>
                <c:pt idx="0">
                  <c:v>1461048.9556</c:v>
                </c:pt>
                <c:pt idx="1">
                  <c:v>3660385.58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DF-46AC-8905-5043137BB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5235784658506117"/>
          <c:y val="9.700963885911882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'[charts Services trade.xls]Sheet1'!$D$23</c:f>
              <c:strCache>
                <c:ptCount val="1"/>
                <c:pt idx="0">
                  <c:v>1995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'[charts Services trade.xls]Sheet1'!$A$24:$A$25</c:f>
              <c:strCache>
                <c:ptCount val="2"/>
                <c:pt idx="0">
                  <c:v>Developing economies + CIS</c:v>
                </c:pt>
                <c:pt idx="1">
                  <c:v>Developed economies</c:v>
                </c:pt>
              </c:strCache>
            </c:strRef>
          </c:cat>
          <c:val>
            <c:numRef>
              <c:f>'[charts Services trade.xls]Sheet1'!$D$24:$D$25</c:f>
              <c:numCache>
                <c:formatCode>0</c:formatCode>
                <c:ptCount val="2"/>
                <c:pt idx="0">
                  <c:v>634339.69439999992</c:v>
                </c:pt>
                <c:pt idx="1">
                  <c:v>1734218.4580000001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F-45EC-8061-2C3BFA2B4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191442005502211E-3"/>
          <c:y val="1.3116505573454802E-2"/>
          <c:w val="0.98112050638441295"/>
          <c:h val="0.95965744546902199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65F-4E4C-8216-67D2089A06C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F-4E4C-8216-67D2089A06C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5F-4E4C-8216-67D2089A06C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F-4E4C-8216-67D2089A06C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5F-4E4C-8216-67D2089A06C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F-4E4C-8216-67D2089A06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5F-4E4C-8216-67D2089A06C1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5F-4E4C-8216-67D2089A06C1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5F-4E4C-8216-67D2089A06C1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5F-4E4C-8216-67D2089A06C1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5F-4E4C-8216-67D2089A06C1}"/>
              </c:ext>
            </c:extLst>
          </c:dPt>
          <c:dLbls>
            <c:dLbl>
              <c:idx val="3"/>
              <c:layout>
                <c:manualLayout>
                  <c:x val="-1.7735905991612986E-2"/>
                  <c:y val="3.2859867422138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5F-4E4C-8216-67D2089A06C1}"/>
                </c:ext>
              </c:extLst>
            </c:dLbl>
            <c:dLbl>
              <c:idx val="4"/>
              <c:layout>
                <c:manualLayout>
                  <c:x val="-8.6714176296795592E-2"/>
                  <c:y val="-4.8061882013109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5F-4E4C-8216-67D2089A06C1}"/>
                </c:ext>
              </c:extLst>
            </c:dLbl>
            <c:dLbl>
              <c:idx val="9"/>
              <c:layout>
                <c:manualLayout>
                  <c:x val="0.10105680348134577"/>
                  <c:y val="6.5493834018442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5F-4E4C-8216-67D2089A0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'sectors (2)'!$Q$27:$Q$36</c:f>
              <c:strCache>
                <c:ptCount val="10"/>
                <c:pt idx="0">
                  <c:v>Goods-related services</c:v>
                </c:pt>
                <c:pt idx="1">
                  <c:v>Transport</c:v>
                </c:pt>
                <c:pt idx="2">
                  <c:v>Travel</c:v>
                </c:pt>
                <c:pt idx="3">
                  <c:v>Construction</c:v>
                </c:pt>
                <c:pt idx="4">
                  <c:v>Insurance serv.</c:v>
                </c:pt>
                <c:pt idx="5">
                  <c:v>Financial serv.</c:v>
                </c:pt>
                <c:pt idx="6">
                  <c:v>Charges for use of intellectual property</c:v>
                </c:pt>
                <c:pt idx="7">
                  <c:v>Telecom and computer</c:v>
                </c:pt>
                <c:pt idx="8">
                  <c:v>Other business services</c:v>
                </c:pt>
                <c:pt idx="9">
                  <c:v>Personal, rec. and cult. services</c:v>
                </c:pt>
              </c:strCache>
            </c:strRef>
          </c:cat>
          <c:val>
            <c:numRef>
              <c:f>'sectors (2)'!$R$27:$R$36</c:f>
              <c:numCache>
                <c:formatCode>0</c:formatCode>
                <c:ptCount val="10"/>
                <c:pt idx="0">
                  <c:v>183856.565</c:v>
                </c:pt>
                <c:pt idx="1">
                  <c:v>931450.68099999998</c:v>
                </c:pt>
                <c:pt idx="2">
                  <c:v>1309537.3999999999</c:v>
                </c:pt>
                <c:pt idx="3">
                  <c:v>101138.376</c:v>
                </c:pt>
                <c:pt idx="4">
                  <c:v>126222.211</c:v>
                </c:pt>
                <c:pt idx="5">
                  <c:v>463693.53499999997</c:v>
                </c:pt>
                <c:pt idx="6">
                  <c:v>380580.42099999997</c:v>
                </c:pt>
                <c:pt idx="7">
                  <c:v>527339.30500000005</c:v>
                </c:pt>
                <c:pt idx="8">
                  <c:v>1186641</c:v>
                </c:pt>
                <c:pt idx="9">
                  <c:v>50824.446499999998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5F-4E4C-8216-67D2089A0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7"/>
        <c:secondPieSize val="75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627296587927737E-2"/>
          <c:y val="2.3273809523809523E-2"/>
          <c:w val="0.77549454344522761"/>
          <c:h val="0.66957419385076866"/>
        </c:manualLayout>
      </c:layout>
      <c:lineChart>
        <c:grouping val="standard"/>
        <c:varyColors val="0"/>
        <c:ser>
          <c:idx val="0"/>
          <c:order val="0"/>
          <c:tx>
            <c:strRef>
              <c:f>'Graf I1'!$A$9</c:f>
              <c:strCache>
                <c:ptCount val="1"/>
                <c:pt idx="0">
                  <c:v>Goods exports</c:v>
                </c:pt>
              </c:strCache>
            </c:strRef>
          </c:tx>
          <c:marker>
            <c:symbol val="none"/>
          </c:marker>
          <c:cat>
            <c:numRef>
              <c:f>'Graf I1'!$B$8:$AA$8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'Graf I1'!$B$9:$AA$9</c:f>
              <c:numCache>
                <c:formatCode>_(* #,##0_);_(* \(#,##0\);_(* "-"??_);_(@_)</c:formatCode>
                <c:ptCount val="26"/>
                <c:pt idx="0">
                  <c:v>45.981554677206809</c:v>
                </c:pt>
                <c:pt idx="1">
                  <c:v>46.258234519104086</c:v>
                </c:pt>
                <c:pt idx="2">
                  <c:v>49.789196310935466</c:v>
                </c:pt>
                <c:pt idx="3">
                  <c:v>50</c:v>
                </c:pt>
                <c:pt idx="4">
                  <c:v>57.022397891963109</c:v>
                </c:pt>
                <c:pt idx="5">
                  <c:v>68.089591567852409</c:v>
                </c:pt>
                <c:pt idx="6">
                  <c:v>71.22529644268775</c:v>
                </c:pt>
                <c:pt idx="7">
                  <c:v>73.675889328063164</c:v>
                </c:pt>
                <c:pt idx="8">
                  <c:v>72.50329380764164</c:v>
                </c:pt>
                <c:pt idx="9">
                  <c:v>75.349143610013229</c:v>
                </c:pt>
                <c:pt idx="10">
                  <c:v>85.085638998682441</c:v>
                </c:pt>
                <c:pt idx="11">
                  <c:v>81.62055335968374</c:v>
                </c:pt>
                <c:pt idx="12">
                  <c:v>85.625823451910406</c:v>
                </c:pt>
                <c:pt idx="13">
                  <c:v>100</c:v>
                </c:pt>
                <c:pt idx="14">
                  <c:v>121.51515151515147</c:v>
                </c:pt>
                <c:pt idx="15">
                  <c:v>138.45849802371549</c:v>
                </c:pt>
                <c:pt idx="16">
                  <c:v>159.82872200263526</c:v>
                </c:pt>
                <c:pt idx="17">
                  <c:v>184.75625823451912</c:v>
                </c:pt>
                <c:pt idx="18">
                  <c:v>212.91172595520428</c:v>
                </c:pt>
                <c:pt idx="19">
                  <c:v>165.41501976284573</c:v>
                </c:pt>
                <c:pt idx="20">
                  <c:v>201.59420289855072</c:v>
                </c:pt>
                <c:pt idx="21">
                  <c:v>241.60737812911717</c:v>
                </c:pt>
                <c:pt idx="22">
                  <c:v>243.68906455862981</c:v>
                </c:pt>
                <c:pt idx="23">
                  <c:v>249.64426877470345</c:v>
                </c:pt>
                <c:pt idx="24">
                  <c:v>250.26350461133057</c:v>
                </c:pt>
                <c:pt idx="25">
                  <c:v>217.15415019762838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0-4C73-900E-AB1DB1B97CBC}"/>
            </c:ext>
          </c:extLst>
        </c:ser>
        <c:ser>
          <c:idx val="1"/>
          <c:order val="1"/>
          <c:tx>
            <c:strRef>
              <c:f>'Graf I1'!$A$10</c:f>
              <c:strCache>
                <c:ptCount val="1"/>
                <c:pt idx="0">
                  <c:v>Services exports</c:v>
                </c:pt>
              </c:strCache>
            </c:strRef>
          </c:tx>
          <c:marker>
            <c:symbol val="none"/>
          </c:marker>
          <c:cat>
            <c:numRef>
              <c:f>'Graf I1'!$B$8:$AA$8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'Graf I1'!$B$10:$AA$10</c:f>
              <c:numCache>
                <c:formatCode>_(* #,##0_);_(* \(#,##0\);_(* "-"??_);_(@_)</c:formatCode>
                <c:ptCount val="26"/>
                <c:pt idx="0">
                  <c:v>42.438494414139591</c:v>
                </c:pt>
                <c:pt idx="1">
                  <c:v>44.801300517737879</c:v>
                </c:pt>
                <c:pt idx="2">
                  <c:v>50.141963368617638</c:v>
                </c:pt>
                <c:pt idx="3">
                  <c:v>51.121847202517124</c:v>
                </c:pt>
                <c:pt idx="4">
                  <c:v>56.098753067281571</c:v>
                </c:pt>
                <c:pt idx="5">
                  <c:v>63.465908240218113</c:v>
                </c:pt>
                <c:pt idx="6">
                  <c:v>68.504695840786184</c:v>
                </c:pt>
                <c:pt idx="7">
                  <c:v>71.555734466931071</c:v>
                </c:pt>
                <c:pt idx="8">
                  <c:v>72.474812769127837</c:v>
                </c:pt>
                <c:pt idx="9">
                  <c:v>75.649076764829559</c:v>
                </c:pt>
                <c:pt idx="10">
                  <c:v>80.248234990166566</c:v>
                </c:pt>
                <c:pt idx="11">
                  <c:v>80.413268023136297</c:v>
                </c:pt>
                <c:pt idx="12">
                  <c:v>86.158315713991854</c:v>
                </c:pt>
                <c:pt idx="13">
                  <c:v>100</c:v>
                </c:pt>
                <c:pt idx="14">
                  <c:v>121.39418640823799</c:v>
                </c:pt>
                <c:pt idx="15">
                  <c:v>135.6761345361939</c:v>
                </c:pt>
                <c:pt idx="16">
                  <c:v>153.36472300286303</c:v>
                </c:pt>
                <c:pt idx="17">
                  <c:v>184.02712236171234</c:v>
                </c:pt>
                <c:pt idx="18">
                  <c:v>206.48637818400402</c:v>
                </c:pt>
                <c:pt idx="19">
                  <c:v>187.47225283271561</c:v>
                </c:pt>
                <c:pt idx="20">
                  <c:v>205.4350175841906</c:v>
                </c:pt>
                <c:pt idx="21">
                  <c:v>230.56591039708118</c:v>
                </c:pt>
                <c:pt idx="22">
                  <c:v>235.88703937066023</c:v>
                </c:pt>
                <c:pt idx="23">
                  <c:v>248.87719538751139</c:v>
                </c:pt>
                <c:pt idx="24">
                  <c:v>265.09630705480191</c:v>
                </c:pt>
                <c:pt idx="25">
                  <c:v>248.93909448747237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30-4C73-900E-AB1DB1B97CBC}"/>
            </c:ext>
          </c:extLst>
        </c:ser>
        <c:ser>
          <c:idx val="2"/>
          <c:order val="2"/>
          <c:tx>
            <c:strRef>
              <c:f>'Graf I1'!$A$11</c:f>
              <c:strCache>
                <c:ptCount val="1"/>
                <c:pt idx="0">
                  <c:v>Foreign direct investment</c:v>
                </c:pt>
              </c:strCache>
            </c:strRef>
          </c:tx>
          <c:marker>
            <c:symbol val="none"/>
          </c:marker>
          <c:cat>
            <c:numRef>
              <c:f>'Graf I1'!$B$8:$AA$8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'Graf I1'!$B$11:$AA$11</c:f>
              <c:numCache>
                <c:formatCode>_(* #,##0_);_(* \(#,##0\);_(* "-"??_);_(@_)</c:formatCode>
                <c:ptCount val="26"/>
                <c:pt idx="0">
                  <c:v>37.119340663635775</c:v>
                </c:pt>
                <c:pt idx="1">
                  <c:v>27.923926924935046</c:v>
                </c:pt>
                <c:pt idx="2">
                  <c:v>29.53065146980558</c:v>
                </c:pt>
                <c:pt idx="3">
                  <c:v>39.882059043303748</c:v>
                </c:pt>
                <c:pt idx="4">
                  <c:v>46.179245330337068</c:v>
                </c:pt>
                <c:pt idx="5">
                  <c:v>61.873478507321636</c:v>
                </c:pt>
                <c:pt idx="6">
                  <c:v>70.424318344720149</c:v>
                </c:pt>
                <c:pt idx="7">
                  <c:v>87.180522350662955</c:v>
                </c:pt>
                <c:pt idx="8">
                  <c:v>125.42487817087174</c:v>
                </c:pt>
                <c:pt idx="9">
                  <c:v>194.98686605741386</c:v>
                </c:pt>
                <c:pt idx="10">
                  <c:v>246.96262741344503</c:v>
                </c:pt>
                <c:pt idx="11">
                  <c:v>123.92756315780886</c:v>
                </c:pt>
                <c:pt idx="12">
                  <c:v>107.13653354169415</c:v>
                </c:pt>
                <c:pt idx="13">
                  <c:v>100</c:v>
                </c:pt>
                <c:pt idx="14">
                  <c:v>123.68813690674666</c:v>
                </c:pt>
                <c:pt idx="15">
                  <c:v>168.00992727756019</c:v>
                </c:pt>
                <c:pt idx="16">
                  <c:v>252.36455654178042</c:v>
                </c:pt>
                <c:pt idx="17">
                  <c:v>339.08094208336547</c:v>
                </c:pt>
                <c:pt idx="18">
                  <c:v>269.882637017668</c:v>
                </c:pt>
                <c:pt idx="19">
                  <c:v>214.95087519469502</c:v>
                </c:pt>
                <c:pt idx="20">
                  <c:v>240.62195778630317</c:v>
                </c:pt>
                <c:pt idx="21">
                  <c:v>283.50647748817818</c:v>
                </c:pt>
                <c:pt idx="22">
                  <c:v>254.19100888191099</c:v>
                </c:pt>
                <c:pt idx="23">
                  <c:v>265.79144730715893</c:v>
                </c:pt>
                <c:pt idx="24">
                  <c:v>222.51809254722167</c:v>
                </c:pt>
                <c:pt idx="25">
                  <c:v>318.84487529282683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30-4C73-900E-AB1DB1B97CBC}"/>
            </c:ext>
          </c:extLst>
        </c:ser>
        <c:ser>
          <c:idx val="3"/>
          <c:order val="3"/>
          <c:tx>
            <c:strRef>
              <c:f>'Graf I1'!$A$12</c:f>
              <c:strCache>
                <c:ptCount val="1"/>
                <c:pt idx="0">
                  <c:v>Other financial flows</c:v>
                </c:pt>
              </c:strCache>
            </c:strRef>
          </c:tx>
          <c:marker>
            <c:symbol val="none"/>
          </c:marker>
          <c:cat>
            <c:numRef>
              <c:f>'Graf I1'!$B$8:$AA$8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'Graf I1'!$B$12:$AA$12</c:f>
              <c:numCache>
                <c:formatCode>_(* #,##0_);_(* \(#,##0\);_(* "-"??_);_(@_)</c:formatCode>
                <c:ptCount val="26"/>
                <c:pt idx="0">
                  <c:v>18.949648812239296</c:v>
                </c:pt>
                <c:pt idx="1">
                  <c:v>9.1206708813572011</c:v>
                </c:pt>
                <c:pt idx="2">
                  <c:v>17.085902676174236</c:v>
                </c:pt>
                <c:pt idx="3">
                  <c:v>25.593903193092011</c:v>
                </c:pt>
                <c:pt idx="4">
                  <c:v>16.934069857684598</c:v>
                </c:pt>
                <c:pt idx="5">
                  <c:v>29.763693857952429</c:v>
                </c:pt>
                <c:pt idx="6">
                  <c:v>44.624758417811051</c:v>
                </c:pt>
                <c:pt idx="7">
                  <c:v>63.865784809639948</c:v>
                </c:pt>
                <c:pt idx="8">
                  <c:v>48.423642811541953</c:v>
                </c:pt>
                <c:pt idx="9">
                  <c:v>87.132080741816353</c:v>
                </c:pt>
                <c:pt idx="10">
                  <c:v>118.28054446264622</c:v>
                </c:pt>
                <c:pt idx="11">
                  <c:v>80.912218335696778</c:v>
                </c:pt>
                <c:pt idx="12">
                  <c:v>66.710884366168216</c:v>
                </c:pt>
                <c:pt idx="13">
                  <c:v>100</c:v>
                </c:pt>
                <c:pt idx="14">
                  <c:v>167.48169903983131</c:v>
                </c:pt>
                <c:pt idx="15">
                  <c:v>232.29965531869988</c:v>
                </c:pt>
                <c:pt idx="16">
                  <c:v>286.19671782697804</c:v>
                </c:pt>
                <c:pt idx="17">
                  <c:v>371.91121824518223</c:v>
                </c:pt>
                <c:pt idx="18">
                  <c:v>52.299302485242194</c:v>
                </c:pt>
                <c:pt idx="19">
                  <c:v>29.624927371609257</c:v>
                </c:pt>
                <c:pt idx="20">
                  <c:v>168.83757941852411</c:v>
                </c:pt>
                <c:pt idx="21">
                  <c:v>151.32971964630556</c:v>
                </c:pt>
                <c:pt idx="22">
                  <c:v>125.51567573591856</c:v>
                </c:pt>
                <c:pt idx="23">
                  <c:v>130.19187096244116</c:v>
                </c:pt>
                <c:pt idx="24">
                  <c:v>183.09938465567774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30-4C73-900E-AB1DB1B9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25024"/>
        <c:axId val="96626560"/>
      </c:lineChart>
      <c:lineChart>
        <c:grouping val="standard"/>
        <c:varyColors val="0"/>
        <c:ser>
          <c:idx val="4"/>
          <c:order val="4"/>
          <c:tx>
            <c:strRef>
              <c:f>'Graf I1'!$A$13</c:f>
              <c:strCache>
                <c:ptCount val="1"/>
                <c:pt idx="0">
                  <c:v>Cross-border bandwidth use (right axis)</c:v>
                </c:pt>
              </c:strCache>
            </c:strRef>
          </c:tx>
          <c:marker>
            <c:symbol val="none"/>
          </c:marker>
          <c:cat>
            <c:numRef>
              <c:f>'Graf I1'!$B$8:$AA$8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'Graf I1'!$B$13:$AA$13</c:f>
              <c:numCache>
                <c:formatCode>_(* #,##0_);_(* \(#,##0\);_(* "-"??_);_(@_)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</c:v>
                </c:pt>
                <c:pt idx="14">
                  <c:v>100</c:v>
                </c:pt>
                <c:pt idx="15">
                  <c:v>500</c:v>
                </c:pt>
                <c:pt idx="16">
                  <c:v>700</c:v>
                </c:pt>
                <c:pt idx="17">
                  <c:v>1100</c:v>
                </c:pt>
                <c:pt idx="18">
                  <c:v>1900</c:v>
                </c:pt>
                <c:pt idx="19">
                  <c:v>3000</c:v>
                </c:pt>
                <c:pt idx="20">
                  <c:v>4600</c:v>
                </c:pt>
                <c:pt idx="21">
                  <c:v>7000</c:v>
                </c:pt>
                <c:pt idx="22">
                  <c:v>10100</c:v>
                </c:pt>
                <c:pt idx="23">
                  <c:v>14700</c:v>
                </c:pt>
                <c:pt idx="24">
                  <c:v>21100</c:v>
                </c:pt>
                <c:pt idx="25">
                  <c:v>29000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30-4C73-900E-AB1DB1B9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42176"/>
        <c:axId val="96628096"/>
      </c:lineChart>
      <c:catAx>
        <c:axId val="9662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626560"/>
        <c:crosses val="autoZero"/>
        <c:auto val="1"/>
        <c:lblAlgn val="ctr"/>
        <c:lblOffset val="100"/>
        <c:tickLblSkip val="3"/>
        <c:noMultiLvlLbl val="0"/>
      </c:catAx>
      <c:valAx>
        <c:axId val="9662656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96625024"/>
        <c:crosses val="autoZero"/>
        <c:crossBetween val="between"/>
      </c:valAx>
      <c:valAx>
        <c:axId val="96628096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crossAx val="96642176"/>
        <c:crosses val="max"/>
        <c:crossBetween val="between"/>
      </c:valAx>
      <c:catAx>
        <c:axId val="9664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66280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7777777777778295E-3"/>
          <c:y val="0.83935062804649452"/>
          <c:w val="0.97500000000000064"/>
          <c:h val="0.125201068616422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GB" sz="2800" dirty="0">
                <a:solidFill>
                  <a:schemeClr val="tx1"/>
                </a:solidFill>
              </a:rPr>
              <a:t>Structure</a:t>
            </a:r>
            <a:r>
              <a:rPr lang="en-GB" sz="2800" baseline="0" dirty="0">
                <a:solidFill>
                  <a:schemeClr val="tx1"/>
                </a:solidFill>
              </a:rPr>
              <a:t> of world exports in gross terms, 2009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 rtl="0">
            <a:defRPr sz="2000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2000" b="1" i="0" u="none" strike="noStrike" baseline="0" dirty="0">
                <a:effectLst/>
              </a:rPr>
              <a:t>Structure of world exports in </a:t>
            </a:r>
            <a:r>
              <a:rPr lang="en-GB" sz="2000" b="1" i="0" u="none" strike="noStrike" baseline="0" dirty="0">
                <a:solidFill>
                  <a:srgbClr val="FF0000"/>
                </a:solidFill>
                <a:effectLst/>
              </a:rPr>
              <a:t>VA terms</a:t>
            </a:r>
            <a:r>
              <a:rPr lang="en-US" sz="2000" dirty="0"/>
              <a:t>, 2011</a:t>
            </a:r>
          </a:p>
        </c:rich>
      </c:tx>
      <c:layout>
        <c:manualLayout>
          <c:xMode val="edge"/>
          <c:yMode val="edge"/>
          <c:x val="5.4255765199161421E-2"/>
          <c:y val="1.78754098011982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247715104794293E-2"/>
          <c:y val="0.31199909168521323"/>
          <c:w val="0.81350456979041141"/>
          <c:h val="0.57803367051600507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C1C-4D24-82D6-6D1FA9A439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C1C-4D24-82D6-6D1FA9A4390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C1C-4D24-82D6-6D1FA9A4390C}"/>
              </c:ext>
            </c:extLst>
          </c:dPt>
          <c:dLbls>
            <c:dLbl>
              <c:idx val="0"/>
              <c:layout>
                <c:manualLayout>
                  <c:x val="5.6381529463125725E-2"/>
                  <c:y val="1.7488038100590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1C-4D24-82D6-6D1FA9A4390C}"/>
                </c:ext>
              </c:extLst>
            </c:dLbl>
            <c:dLbl>
              <c:idx val="1"/>
              <c:layout>
                <c:manualLayout>
                  <c:x val="-3.6968806572134458E-2"/>
                  <c:y val="6.0175583373333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C-4D24-82D6-6D1FA9A4390C}"/>
                </c:ext>
              </c:extLst>
            </c:dLbl>
            <c:dLbl>
              <c:idx val="2"/>
              <c:layout>
                <c:manualLayout>
                  <c:x val="-5.0205187277442026E-2"/>
                  <c:y val="1.2287820890035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1C-4D24-82D6-6D1FA9A43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'Graphs 2011'!$D$2:$D$4</c:f>
              <c:strCache>
                <c:ptCount val="3"/>
                <c:pt idx="0">
                  <c:v>PRIMARY</c:v>
                </c:pt>
                <c:pt idx="1">
                  <c:v>MANUFACTURING</c:v>
                </c:pt>
                <c:pt idx="2">
                  <c:v>SERVICES</c:v>
                </c:pt>
              </c:strCache>
            </c:strRef>
          </c:cat>
          <c:val>
            <c:numRef>
              <c:f>'Graphs 2011'!$J$2:$J$4</c:f>
              <c:numCache>
                <c:formatCode>0</c:formatCode>
                <c:ptCount val="3"/>
                <c:pt idx="0">
                  <c:v>18</c:v>
                </c:pt>
                <c:pt idx="1">
                  <c:v>33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1C-4D24-82D6-6D1FA9A4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45D-461E-9A2C-6279472FA92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45D-461E-9A2C-6279472FA92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845D-461E-9A2C-6279472FA925}"/>
              </c:ext>
            </c:extLst>
          </c:dPt>
          <c:dLbls>
            <c:dLbl>
              <c:idx val="0"/>
              <c:layout>
                <c:manualLayout>
                  <c:x val="1.0263779527559054E-2"/>
                  <c:y val="2.990777194517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5D-461E-9A2C-6279472FA925}"/>
                </c:ext>
              </c:extLst>
            </c:dLbl>
            <c:dLbl>
              <c:idx val="1"/>
              <c:layout>
                <c:manualLayout>
                  <c:x val="-3.9728783902012246E-3"/>
                  <c:y val="1.567585301837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5D-461E-9A2C-6279472FA925}"/>
                </c:ext>
              </c:extLst>
            </c:dLbl>
            <c:dLbl>
              <c:idx val="2"/>
              <c:layout>
                <c:manualLayout>
                  <c:x val="1.8543307086614173E-2"/>
                  <c:y val="-9.1348102748717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5D-461E-9A2C-6279472FA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11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5D-461E-9A2C-6279472FA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'serv VA in tot manuf'!$B$5</c:f>
              <c:strCache>
                <c:ptCount val="1"/>
                <c:pt idx="0">
                  <c:v>Domestic services
value added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cat>
            <c:strRef>
              <c:f>'serv VA in tot manuf'!$A$7:$A$26</c:f>
              <c:strCache>
                <c:ptCount val="20"/>
                <c:pt idx="0">
                  <c:v>Switzerland</c:v>
                </c:pt>
                <c:pt idx="1">
                  <c:v>Costa Rica</c:v>
                </c:pt>
                <c:pt idx="2">
                  <c:v>Ireland</c:v>
                </c:pt>
                <c:pt idx="3">
                  <c:v>Turkey</c:v>
                </c:pt>
                <c:pt idx="4">
                  <c:v>Brazil</c:v>
                </c:pt>
                <c:pt idx="5">
                  <c:v>Germany</c:v>
                </c:pt>
                <c:pt idx="6">
                  <c:v>Russia</c:v>
                </c:pt>
                <c:pt idx="7">
                  <c:v>South Africa</c:v>
                </c:pt>
                <c:pt idx="8">
                  <c:v>Cambodia</c:v>
                </c:pt>
                <c:pt idx="9">
                  <c:v>India</c:v>
                </c:pt>
                <c:pt idx="10">
                  <c:v>Tunisia</c:v>
                </c:pt>
                <c:pt idx="11">
                  <c:v>Japan</c:v>
                </c:pt>
                <c:pt idx="12">
                  <c:v>USA</c:v>
                </c:pt>
                <c:pt idx="13">
                  <c:v>China</c:v>
                </c:pt>
                <c:pt idx="14">
                  <c:v>Korea</c:v>
                </c:pt>
                <c:pt idx="15">
                  <c:v>Philippines</c:v>
                </c:pt>
                <c:pt idx="16">
                  <c:v>Colombia</c:v>
                </c:pt>
                <c:pt idx="17">
                  <c:v>Chile</c:v>
                </c:pt>
                <c:pt idx="18">
                  <c:v>Indonesia</c:v>
                </c:pt>
                <c:pt idx="19">
                  <c:v>Saudi Arabia</c:v>
                </c:pt>
              </c:strCache>
            </c:strRef>
          </c:cat>
          <c:val>
            <c:numRef>
              <c:f>'serv VA in tot manuf'!$B$7:$B$26</c:f>
              <c:numCache>
                <c:formatCode>0</c:formatCode>
                <c:ptCount val="20"/>
                <c:pt idx="0">
                  <c:v>28.75</c:v>
                </c:pt>
                <c:pt idx="1">
                  <c:v>25.69</c:v>
                </c:pt>
                <c:pt idx="2">
                  <c:v>7.65</c:v>
                </c:pt>
                <c:pt idx="3">
                  <c:v>23.72</c:v>
                </c:pt>
                <c:pt idx="4">
                  <c:v>31.77</c:v>
                </c:pt>
                <c:pt idx="5">
                  <c:v>22.85</c:v>
                </c:pt>
                <c:pt idx="6">
                  <c:v>28.13</c:v>
                </c:pt>
                <c:pt idx="7">
                  <c:v>27.72</c:v>
                </c:pt>
                <c:pt idx="8">
                  <c:v>6.36</c:v>
                </c:pt>
                <c:pt idx="9">
                  <c:v>20.88</c:v>
                </c:pt>
                <c:pt idx="10">
                  <c:v>10.24</c:v>
                </c:pt>
                <c:pt idx="11">
                  <c:v>26.52</c:v>
                </c:pt>
                <c:pt idx="12">
                  <c:v>24.11</c:v>
                </c:pt>
                <c:pt idx="13">
                  <c:v>13.33</c:v>
                </c:pt>
                <c:pt idx="14">
                  <c:v>13.33</c:v>
                </c:pt>
                <c:pt idx="15">
                  <c:v>15.65</c:v>
                </c:pt>
                <c:pt idx="16">
                  <c:v>16.84</c:v>
                </c:pt>
                <c:pt idx="17">
                  <c:v>14.35</c:v>
                </c:pt>
                <c:pt idx="18">
                  <c:v>13.46</c:v>
                </c:pt>
                <c:pt idx="19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A-4961-B67B-969EAE3A876A}"/>
            </c:ext>
          </c:extLst>
        </c:ser>
        <c:ser>
          <c:idx val="1"/>
          <c:order val="1"/>
          <c:tx>
            <c:strRef>
              <c:f>'serv VA in tot manuf'!$C$5</c:f>
              <c:strCache>
                <c:ptCount val="1"/>
                <c:pt idx="0">
                  <c:v>Foreign services 
value added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cat>
            <c:strRef>
              <c:f>'serv VA in tot manuf'!$A$7:$A$26</c:f>
              <c:strCache>
                <c:ptCount val="20"/>
                <c:pt idx="0">
                  <c:v>Switzerland</c:v>
                </c:pt>
                <c:pt idx="1">
                  <c:v>Costa Rica</c:v>
                </c:pt>
                <c:pt idx="2">
                  <c:v>Ireland</c:v>
                </c:pt>
                <c:pt idx="3">
                  <c:v>Turkey</c:v>
                </c:pt>
                <c:pt idx="4">
                  <c:v>Brazil</c:v>
                </c:pt>
                <c:pt idx="5">
                  <c:v>Germany</c:v>
                </c:pt>
                <c:pt idx="6">
                  <c:v>Russia</c:v>
                </c:pt>
                <c:pt idx="7">
                  <c:v>South Africa</c:v>
                </c:pt>
                <c:pt idx="8">
                  <c:v>Cambodia</c:v>
                </c:pt>
                <c:pt idx="9">
                  <c:v>India</c:v>
                </c:pt>
                <c:pt idx="10">
                  <c:v>Tunisia</c:v>
                </c:pt>
                <c:pt idx="11">
                  <c:v>Japan</c:v>
                </c:pt>
                <c:pt idx="12">
                  <c:v>USA</c:v>
                </c:pt>
                <c:pt idx="13">
                  <c:v>China</c:v>
                </c:pt>
                <c:pt idx="14">
                  <c:v>Korea</c:v>
                </c:pt>
                <c:pt idx="15">
                  <c:v>Philippines</c:v>
                </c:pt>
                <c:pt idx="16">
                  <c:v>Colombia</c:v>
                </c:pt>
                <c:pt idx="17">
                  <c:v>Chile</c:v>
                </c:pt>
                <c:pt idx="18">
                  <c:v>Indonesia</c:v>
                </c:pt>
                <c:pt idx="19">
                  <c:v>Saudi Arabia</c:v>
                </c:pt>
              </c:strCache>
            </c:strRef>
          </c:cat>
          <c:val>
            <c:numRef>
              <c:f>'serv VA in tot manuf'!$C$7:$C$26</c:f>
              <c:numCache>
                <c:formatCode>0</c:formatCode>
                <c:ptCount val="20"/>
                <c:pt idx="0">
                  <c:v>14.44</c:v>
                </c:pt>
                <c:pt idx="1">
                  <c:v>14.68</c:v>
                </c:pt>
                <c:pt idx="2">
                  <c:v>32.33</c:v>
                </c:pt>
                <c:pt idx="3">
                  <c:v>14.46</c:v>
                </c:pt>
                <c:pt idx="4">
                  <c:v>5.97</c:v>
                </c:pt>
                <c:pt idx="5">
                  <c:v>14.64</c:v>
                </c:pt>
                <c:pt idx="6">
                  <c:v>9.34</c:v>
                </c:pt>
                <c:pt idx="7">
                  <c:v>8.94</c:v>
                </c:pt>
                <c:pt idx="8">
                  <c:v>30.26</c:v>
                </c:pt>
                <c:pt idx="9">
                  <c:v>12.93</c:v>
                </c:pt>
                <c:pt idx="10">
                  <c:v>22.99</c:v>
                </c:pt>
                <c:pt idx="11">
                  <c:v>6.63</c:v>
                </c:pt>
                <c:pt idx="12">
                  <c:v>8.0399999999999991</c:v>
                </c:pt>
                <c:pt idx="13">
                  <c:v>17.79</c:v>
                </c:pt>
                <c:pt idx="14">
                  <c:v>16.37</c:v>
                </c:pt>
                <c:pt idx="15">
                  <c:v>11.01</c:v>
                </c:pt>
                <c:pt idx="16">
                  <c:v>6.61</c:v>
                </c:pt>
                <c:pt idx="17">
                  <c:v>7.95</c:v>
                </c:pt>
                <c:pt idx="18">
                  <c:v>7.2</c:v>
                </c:pt>
                <c:pt idx="19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A-4961-B67B-969EAE3A8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058112"/>
        <c:axId val="110064000"/>
      </c:barChart>
      <c:catAx>
        <c:axId val="11005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064000"/>
        <c:crosses val="autoZero"/>
        <c:auto val="1"/>
        <c:lblAlgn val="ctr"/>
        <c:lblOffset val="100"/>
        <c:noMultiLvlLbl val="0"/>
      </c:catAx>
      <c:valAx>
        <c:axId val="110064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/>
                  <a:t>percentage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0058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</cdr:x>
      <cdr:y>0.01297</cdr:y>
    </cdr:from>
    <cdr:to>
      <cdr:x>0.93169</cdr:x>
      <cdr:y>0.29761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4965" y="78734"/>
          <a:ext cx="4104460" cy="1728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solidFill>
                <a:schemeClr val="tx1"/>
              </a:solidFill>
            </a:rPr>
            <a:t>Structure of world exports in gross terms, </a:t>
          </a:r>
          <a:r>
            <a:rPr lang="fr-FR" sz="2000" b="1" dirty="0">
              <a:solidFill>
                <a:schemeClr val="tx1"/>
              </a:solidFill>
            </a:rPr>
            <a:t>2011</a:t>
          </a:r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0.02805</cdr:x>
      <cdr:y>0.06656</cdr:y>
    </cdr:from>
    <cdr:to>
      <cdr:x>0.06436</cdr:x>
      <cdr:y>0.47781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917" y="260350"/>
          <a:ext cx="232834" cy="1608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GB" sz="1800" b="1" dirty="0"/>
            <a:t>Number of Members</a:t>
          </a:r>
        </a:p>
      </cdr:txBody>
    </cdr:sp>
  </cdr:relSizeAnchor>
  <cdr:relSizeAnchor xmlns:cdr="http://schemas.openxmlformats.org/drawingml/2006/chartDrawing">
    <cdr:from>
      <cdr:x>0.12706</cdr:x>
      <cdr:y>0.04931</cdr:y>
    </cdr:from>
    <cdr:to>
      <cdr:x>0.19802</cdr:x>
      <cdr:y>0.10612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4918" y="212906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93%</a:t>
          </a:r>
        </a:p>
      </cdr:txBody>
    </cdr:sp>
  </cdr:relSizeAnchor>
  <cdr:relSizeAnchor xmlns:cdr="http://schemas.openxmlformats.org/drawingml/2006/chartDrawing">
    <cdr:from>
      <cdr:x>0.18779</cdr:x>
      <cdr:y>0.10963</cdr:y>
    </cdr:from>
    <cdr:to>
      <cdr:x>0.25875</cdr:x>
      <cdr:y>0.16644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04384" y="473364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80%</a:t>
          </a:r>
        </a:p>
      </cdr:txBody>
    </cdr:sp>
  </cdr:relSizeAnchor>
  <cdr:relSizeAnchor xmlns:cdr="http://schemas.openxmlformats.org/drawingml/2006/chartDrawing">
    <cdr:from>
      <cdr:x>0.24917</cdr:x>
      <cdr:y>0.12392</cdr:y>
    </cdr:from>
    <cdr:to>
      <cdr:x>0.3165</cdr:x>
      <cdr:y>0.19102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98084" y="484716"/>
          <a:ext cx="431799" cy="262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76%</a:t>
          </a:r>
        </a:p>
      </cdr:txBody>
    </cdr:sp>
  </cdr:relSizeAnchor>
  <cdr:relSizeAnchor xmlns:cdr="http://schemas.openxmlformats.org/drawingml/2006/chartDrawing">
    <cdr:from>
      <cdr:x>0.3099</cdr:x>
      <cdr:y>0.1618</cdr:y>
    </cdr:from>
    <cdr:to>
      <cdr:x>0.38086</cdr:x>
      <cdr:y>0.21861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87550" y="632884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70%</a:t>
          </a:r>
        </a:p>
      </cdr:txBody>
    </cdr:sp>
  </cdr:relSizeAnchor>
  <cdr:relSizeAnchor xmlns:cdr="http://schemas.openxmlformats.org/drawingml/2006/chartDrawing">
    <cdr:from>
      <cdr:x>0.37261</cdr:x>
      <cdr:y>0.22673</cdr:y>
    </cdr:from>
    <cdr:to>
      <cdr:x>0.44356</cdr:x>
      <cdr:y>0.28355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89716" y="886883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57%</a:t>
          </a:r>
        </a:p>
      </cdr:txBody>
    </cdr:sp>
  </cdr:relSizeAnchor>
  <cdr:relSizeAnchor xmlns:cdr="http://schemas.openxmlformats.org/drawingml/2006/chartDrawing">
    <cdr:from>
      <cdr:x>0.43201</cdr:x>
      <cdr:y>0.25328</cdr:y>
    </cdr:from>
    <cdr:to>
      <cdr:x>0.50297</cdr:x>
      <cdr:y>0.3101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770717" y="1093656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51%</a:t>
          </a:r>
        </a:p>
      </cdr:txBody>
    </cdr:sp>
  </cdr:relSizeAnchor>
  <cdr:relSizeAnchor xmlns:cdr="http://schemas.openxmlformats.org/drawingml/2006/chartDrawing">
    <cdr:from>
      <cdr:x>0.49307</cdr:x>
      <cdr:y>0.25726</cdr:y>
    </cdr:from>
    <cdr:to>
      <cdr:x>0.56403</cdr:x>
      <cdr:y>0.31408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62300" y="1110838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49%</a:t>
          </a:r>
        </a:p>
      </cdr:txBody>
    </cdr:sp>
  </cdr:relSizeAnchor>
  <cdr:relSizeAnchor xmlns:cdr="http://schemas.openxmlformats.org/drawingml/2006/chartDrawing">
    <cdr:from>
      <cdr:x>0.55248</cdr:x>
      <cdr:y>0.28228</cdr:y>
    </cdr:from>
    <cdr:to>
      <cdr:x>0.62343</cdr:x>
      <cdr:y>0.33909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43300" y="1218869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47%</a:t>
          </a:r>
        </a:p>
      </cdr:txBody>
    </cdr:sp>
  </cdr:relSizeAnchor>
  <cdr:relSizeAnchor xmlns:cdr="http://schemas.openxmlformats.org/drawingml/2006/chartDrawing">
    <cdr:from>
      <cdr:x>0.61188</cdr:x>
      <cdr:y>0.29167</cdr:y>
    </cdr:from>
    <cdr:to>
      <cdr:x>0.68284</cdr:x>
      <cdr:y>0.34849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24300" y="1140884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44%</a:t>
          </a:r>
        </a:p>
      </cdr:txBody>
    </cdr:sp>
  </cdr:relSizeAnchor>
  <cdr:relSizeAnchor xmlns:cdr="http://schemas.openxmlformats.org/drawingml/2006/chartDrawing">
    <cdr:from>
      <cdr:x>0.67294</cdr:x>
      <cdr:y>0.29708</cdr:y>
    </cdr:from>
    <cdr:to>
      <cdr:x>0.74389</cdr:x>
      <cdr:y>0.3539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315884" y="1162050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43%</a:t>
          </a:r>
        </a:p>
      </cdr:txBody>
    </cdr:sp>
  </cdr:relSizeAnchor>
  <cdr:relSizeAnchor xmlns:cdr="http://schemas.openxmlformats.org/drawingml/2006/chartDrawing">
    <cdr:from>
      <cdr:x>0.73729</cdr:x>
      <cdr:y>0.30325</cdr:y>
    </cdr:from>
    <cdr:to>
      <cdr:x>0.80825</cdr:x>
      <cdr:y>0.36007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728633" y="1309447"/>
          <a:ext cx="455083" cy="24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43%</a:t>
          </a:r>
        </a:p>
      </cdr:txBody>
    </cdr:sp>
  </cdr:relSizeAnchor>
  <cdr:relSizeAnchor xmlns:cdr="http://schemas.openxmlformats.org/drawingml/2006/chartDrawing">
    <cdr:from>
      <cdr:x>0.79505</cdr:x>
      <cdr:y>0.31602</cdr:y>
    </cdr:from>
    <cdr:to>
      <cdr:x>0.86601</cdr:x>
      <cdr:y>0.37284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099050" y="1236133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39%</a:t>
          </a:r>
        </a:p>
      </cdr:txBody>
    </cdr:sp>
  </cdr:relSizeAnchor>
  <cdr:relSizeAnchor xmlns:cdr="http://schemas.openxmlformats.org/drawingml/2006/chartDrawing">
    <cdr:from>
      <cdr:x>0.85446</cdr:x>
      <cdr:y>0.31872</cdr:y>
    </cdr:from>
    <cdr:to>
      <cdr:x>0.92541</cdr:x>
      <cdr:y>0.37554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480050" y="1246716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39%</a:t>
          </a:r>
        </a:p>
      </cdr:txBody>
    </cdr:sp>
  </cdr:relSizeAnchor>
  <cdr:relSizeAnchor xmlns:cdr="http://schemas.openxmlformats.org/drawingml/2006/chartDrawing">
    <cdr:from>
      <cdr:x>0.91716</cdr:x>
      <cdr:y>0.31872</cdr:y>
    </cdr:from>
    <cdr:to>
      <cdr:x>0.98812</cdr:x>
      <cdr:y>0.37554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882216" y="1246717"/>
          <a:ext cx="455083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38%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7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7317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EA532A4-CC23-4E6C-85BB-6DABFBDB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1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7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7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D79120E-14C6-4B76-8C7B-FCDDB8262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60CCA4E-E476-40D0-85AE-F4DAC3725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F277BD0-8A9F-4D7B-953A-D9BDC11AE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/>
          </a:p>
        </p:txBody>
      </p:sp>
      <p:sp>
        <p:nvSpPr>
          <p:cNvPr id="24580" name="Header Placeholder 3">
            <a:extLst>
              <a:ext uri="{FF2B5EF4-FFF2-40B4-BE49-F238E27FC236}">
                <a16:creationId xmlns:a16="http://schemas.microsoft.com/office/drawing/2014/main" id="{11857334-F435-4A74-B09C-A55E1AEE0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fr-FR" sz="1200"/>
              <a:t>GATS:  KEY CONCEPTS</a:t>
            </a: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88412BF0-8096-487F-9C75-1410840BDB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fr-FR" sz="1200"/>
              <a:t>December 2010</a:t>
            </a:r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73375EA1-AE9C-49FE-B3C5-45E7597D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DF6282-8732-494E-9D73-89DD9A701335}" type="slidenum">
              <a:rPr lang="en-GB" altLang="fr-FR" sz="1200" smtClean="0"/>
              <a:pPr/>
              <a:t>10</a:t>
            </a:fld>
            <a:endParaRPr lang="en-GB" altLang="fr-FR" sz="1200"/>
          </a:p>
        </p:txBody>
      </p:sp>
    </p:spTree>
    <p:extLst>
      <p:ext uri="{BB962C8B-B14F-4D97-AF65-F5344CB8AC3E}">
        <p14:creationId xmlns:p14="http://schemas.microsoft.com/office/powerpoint/2010/main" val="314536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3490FE4-DBA2-4968-9174-2E3826A98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60CF595-4689-4C0D-A0E7-73C10DD28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de-DE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62372E0-27F3-4AD6-B27C-BB81CF357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0E260-FA4A-4CB6-95F1-4CA865006E45}" type="slidenum">
              <a:rPr lang="en-US" altLang="de-D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de-DE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266F503-BE83-491D-94FE-D54CFF26A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B8DBA6F-5196-4A7D-8F3E-49A8AD0D6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1988" name="Header Placeholder 3">
            <a:extLst>
              <a:ext uri="{FF2B5EF4-FFF2-40B4-BE49-F238E27FC236}">
                <a16:creationId xmlns:a16="http://schemas.microsoft.com/office/drawing/2014/main" id="{3DE2F02A-BDFF-485A-AAA3-A7CD4947B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41989" name="Date Placeholder 4">
            <a:extLst>
              <a:ext uri="{FF2B5EF4-FFF2-40B4-BE49-F238E27FC236}">
                <a16:creationId xmlns:a16="http://schemas.microsoft.com/office/drawing/2014/main" id="{35551B63-4814-4D3B-A2D0-A87A185C8C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41990" name="Slide Number Placeholder 5">
            <a:extLst>
              <a:ext uri="{FF2B5EF4-FFF2-40B4-BE49-F238E27FC236}">
                <a16:creationId xmlns:a16="http://schemas.microsoft.com/office/drawing/2014/main" id="{6FE1861F-48CC-48E3-802D-02E8C5BA9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80C8BB-F813-4325-8274-354837144FA5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5910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E1D381E-FF17-443B-BD84-6FF65E191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3A6F869-6D21-4A4D-99D8-A3E59E33B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4756" name="Header Placeholder 3">
            <a:extLst>
              <a:ext uri="{FF2B5EF4-FFF2-40B4-BE49-F238E27FC236}">
                <a16:creationId xmlns:a16="http://schemas.microsoft.com/office/drawing/2014/main" id="{2C9D9483-0463-4FF3-8AEB-59B5FD515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74757" name="Date Placeholder 4">
            <a:extLst>
              <a:ext uri="{FF2B5EF4-FFF2-40B4-BE49-F238E27FC236}">
                <a16:creationId xmlns:a16="http://schemas.microsoft.com/office/drawing/2014/main" id="{18AA290C-492D-4C38-8D18-16054E61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74758" name="Slide Number Placeholder 5">
            <a:extLst>
              <a:ext uri="{FF2B5EF4-FFF2-40B4-BE49-F238E27FC236}">
                <a16:creationId xmlns:a16="http://schemas.microsoft.com/office/drawing/2014/main" id="{ACB6EEE7-C45C-47F1-A1B4-E30FF1B98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311C3F-FCB9-4AD0-B75C-B1CF394AC7CC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5597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2F41358-0155-4E80-86E4-9A1A3A7F3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29339E0-65A8-4538-84F7-9FC4F13D8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6804" name="Header Placeholder 3">
            <a:extLst>
              <a:ext uri="{FF2B5EF4-FFF2-40B4-BE49-F238E27FC236}">
                <a16:creationId xmlns:a16="http://schemas.microsoft.com/office/drawing/2014/main" id="{7ADBFF6F-673B-430A-A140-9ECE3AB957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76805" name="Date Placeholder 4">
            <a:extLst>
              <a:ext uri="{FF2B5EF4-FFF2-40B4-BE49-F238E27FC236}">
                <a16:creationId xmlns:a16="http://schemas.microsoft.com/office/drawing/2014/main" id="{C3DD7006-9BA1-4F18-99A6-703CF7E29F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76806" name="Slide Number Placeholder 5">
            <a:extLst>
              <a:ext uri="{FF2B5EF4-FFF2-40B4-BE49-F238E27FC236}">
                <a16:creationId xmlns:a16="http://schemas.microsoft.com/office/drawing/2014/main" id="{322F75CB-0A55-4FDB-BF50-06A9213CE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AC8970-AC04-4F84-8B95-D67C28E2269D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99566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A445984-17D2-4627-992A-01A8F01EA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CBB22D4D-4C97-40E9-A3E3-8CA07CD36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8852" name="Header Placeholder 3">
            <a:extLst>
              <a:ext uri="{FF2B5EF4-FFF2-40B4-BE49-F238E27FC236}">
                <a16:creationId xmlns:a16="http://schemas.microsoft.com/office/drawing/2014/main" id="{AA99B52F-5E23-4935-AE68-7287F6B07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78853" name="Date Placeholder 4">
            <a:extLst>
              <a:ext uri="{FF2B5EF4-FFF2-40B4-BE49-F238E27FC236}">
                <a16:creationId xmlns:a16="http://schemas.microsoft.com/office/drawing/2014/main" id="{4ABFE650-C880-41B3-B630-C55FE02F70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78854" name="Slide Number Placeholder 5">
            <a:extLst>
              <a:ext uri="{FF2B5EF4-FFF2-40B4-BE49-F238E27FC236}">
                <a16:creationId xmlns:a16="http://schemas.microsoft.com/office/drawing/2014/main" id="{77A15140-3FE3-4393-82A8-642C35C03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116785-B889-42D3-9F72-5BFA75CFB226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168963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CF7D037-5C3C-41D4-A7A4-D013D7897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A1F0B88-0B11-44C2-A58B-9F73CECB1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DCB6D57-AE34-42B5-8F2D-7D364D2B2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663" indent="-2794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775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0038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7713" indent="-223838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4913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2113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9313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6513" indent="-223838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0B393F-3AB9-45B7-B206-5FE298413BA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43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EC0C12E-074D-47D6-92D3-6C2A55586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F80E6FC-86EE-457B-936D-83B2BDEC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AC75E44-4843-4415-8453-529D4AA7F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DFA824-9576-422A-B7F0-CDDFAA486636}" type="slidenum">
              <a:rPr lang="en-GB" altLang="en-US" sz="1200" smtClean="0">
                <a:latin typeface="Calibri" panose="020F0502020204030204" pitchFamily="34" charset="0"/>
              </a:rPr>
              <a:pPr/>
              <a:t>29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7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7ECAAC3C-6A07-4309-9DF3-5947ABE2D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28569CDF-E832-47D8-B23A-E428E342B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Header Placeholder 3">
            <a:extLst>
              <a:ext uri="{FF2B5EF4-FFF2-40B4-BE49-F238E27FC236}">
                <a16:creationId xmlns:a16="http://schemas.microsoft.com/office/drawing/2014/main" id="{947826BB-184A-43ED-A0F7-F53A64E24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50181" name="Date Placeholder 4">
            <a:extLst>
              <a:ext uri="{FF2B5EF4-FFF2-40B4-BE49-F238E27FC236}">
                <a16:creationId xmlns:a16="http://schemas.microsoft.com/office/drawing/2014/main" id="{FF8F0AC3-CB69-4323-8481-483EBE246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50182" name="Slide Number Placeholder 5">
            <a:extLst>
              <a:ext uri="{FF2B5EF4-FFF2-40B4-BE49-F238E27FC236}">
                <a16:creationId xmlns:a16="http://schemas.microsoft.com/office/drawing/2014/main" id="{4E34E66A-B756-40A0-96C2-46A3A0872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81B7C7-7A88-47A2-B79F-CA6869E8CA16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43136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D8CF623-A057-43BD-831C-A56A51AC6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09F537-7832-4F8D-8F29-619DC3A9D87D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0F58DAB3-E566-49FD-B670-6196EA5574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63770" y="10014279"/>
            <a:ext cx="2802950" cy="5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7" tIns="46883" rIns="93767" bIns="46883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2E1ACF-0F20-4B58-88C4-025EF1930F32}" type="slidenum">
              <a:rPr lang="en-GB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3DF061B4-B1AB-4380-BBCF-BD4215BC1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790575"/>
            <a:ext cx="5267325" cy="3951288"/>
          </a:xfrm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4100E79B-64E8-4F80-8538-97DA8FCB4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9310" y="4889126"/>
            <a:ext cx="4748101" cy="5123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767" tIns="46883" rIns="93767" bIns="46883"/>
          <a:lstStyle/>
          <a:p>
            <a:pPr algn="just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8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8BB91846-FBC6-4EB3-8C4E-D4FB8AF69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91B3DB77-5A72-4E2D-8764-93AEAF001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2708" name="Header Placeholder 3">
            <a:extLst>
              <a:ext uri="{FF2B5EF4-FFF2-40B4-BE49-F238E27FC236}">
                <a16:creationId xmlns:a16="http://schemas.microsoft.com/office/drawing/2014/main" id="{6826756E-F5FA-43CF-8B6A-658FD7D92A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72709" name="Date Placeholder 4">
            <a:extLst>
              <a:ext uri="{FF2B5EF4-FFF2-40B4-BE49-F238E27FC236}">
                <a16:creationId xmlns:a16="http://schemas.microsoft.com/office/drawing/2014/main" id="{C7A3FEEA-EE4D-449F-85BC-F41732F7E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72710" name="Slide Number Placeholder 5">
            <a:extLst>
              <a:ext uri="{FF2B5EF4-FFF2-40B4-BE49-F238E27FC236}">
                <a16:creationId xmlns:a16="http://schemas.microsoft.com/office/drawing/2014/main" id="{BA18C093-7EDB-4F2B-87AC-6A76F531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D769DE-B560-4D30-989E-227CFB0D1512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83860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94C5F83-C120-40B3-9D06-D3148AB7EB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62260" y="10012594"/>
            <a:ext cx="2804460" cy="5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11" tIns="46456" rIns="92911" bIns="46456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71DF06-8D8C-4529-93DA-CB1A5A272428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D18A326-6642-4689-8A59-D0437AC5E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0D27C65-AF97-4663-B697-3F074E9C8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206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8F3BCF7-149B-4FEF-A3E1-72E8DA1DCB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CE71D80-E479-4568-A635-EB41B7B97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3513" indent="-163513">
              <a:buFontTx/>
              <a:buChar char="-"/>
            </a:pPr>
            <a:endParaRPr lang="es-GT" altLang="es-GT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3E16B50F-8E44-404F-BAB3-03694B3F0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3D830-2BE8-4928-ABA8-FE32E38013B5}" type="slidenum">
              <a:rPr lang="de-CH" altLang="es-GT" smtClean="0"/>
              <a:pPr>
                <a:spcBef>
                  <a:spcPct val="0"/>
                </a:spcBef>
              </a:pPr>
              <a:t>33</a:t>
            </a:fld>
            <a:endParaRPr lang="de-CH" altLang="es-G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77A62225-C994-4E2C-884C-680A7C357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40CBFFA-E3A8-489C-8E66-258D3B9BD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0900" name="Header Placeholder 3">
            <a:extLst>
              <a:ext uri="{FF2B5EF4-FFF2-40B4-BE49-F238E27FC236}">
                <a16:creationId xmlns:a16="http://schemas.microsoft.com/office/drawing/2014/main" id="{A6F6BAC0-ADFC-4475-A1E3-13E61116C6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80901" name="Date Placeholder 4">
            <a:extLst>
              <a:ext uri="{FF2B5EF4-FFF2-40B4-BE49-F238E27FC236}">
                <a16:creationId xmlns:a16="http://schemas.microsoft.com/office/drawing/2014/main" id="{5571A328-DD88-4127-B870-E699EBE3EC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80902" name="Slide Number Placeholder 5">
            <a:extLst>
              <a:ext uri="{FF2B5EF4-FFF2-40B4-BE49-F238E27FC236}">
                <a16:creationId xmlns:a16="http://schemas.microsoft.com/office/drawing/2014/main" id="{9DC4B6A9-4D41-4740-A40A-65D8EE020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1F98FE-6AB3-4BE6-A4B7-89BD1CDB9C43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11569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27967F4-606C-46CD-BF2D-217AE63A0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59B68D4E-6D1B-4A5E-BFFC-499E75B2A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A6A2E9CF-15DB-4405-8CD5-FCEFAA787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FEE0DB-638C-4CBA-B8CE-F780B3678BD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01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26DE09D-CD94-4E0E-BEB2-939B32D46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E3623A0-81CA-442F-A5F7-83906A9A9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2C01F863-3FDB-4F51-9FA5-A111A0FE8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D4769-B164-44AE-B5AD-BA66EBB5CA80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68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9AFBEA4E-4C3E-4628-8BB1-0E51D1E89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A0DAE98-DECD-422C-8B57-9BBD18610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9092" name="Header Placeholder 3">
            <a:extLst>
              <a:ext uri="{FF2B5EF4-FFF2-40B4-BE49-F238E27FC236}">
                <a16:creationId xmlns:a16="http://schemas.microsoft.com/office/drawing/2014/main" id="{D484E9AF-4D2B-431D-BF4C-3F8BEC9ED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89093" name="Date Placeholder 4">
            <a:extLst>
              <a:ext uri="{FF2B5EF4-FFF2-40B4-BE49-F238E27FC236}">
                <a16:creationId xmlns:a16="http://schemas.microsoft.com/office/drawing/2014/main" id="{AEA5EA68-C37F-42A9-9ABF-10F101E25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89094" name="Slide Number Placeholder 5">
            <a:extLst>
              <a:ext uri="{FF2B5EF4-FFF2-40B4-BE49-F238E27FC236}">
                <a16:creationId xmlns:a16="http://schemas.microsoft.com/office/drawing/2014/main" id="{3D7063F9-9104-4823-992A-F079AAE1E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ED1C42-A246-4F08-82E6-E2E0CFC7DFEC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229298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5D4F0A05-E735-47AB-A49F-1DDD3984A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AC5B0E2-8447-4A6F-8080-862859FA8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Header Placeholder 3">
            <a:extLst>
              <a:ext uri="{FF2B5EF4-FFF2-40B4-BE49-F238E27FC236}">
                <a16:creationId xmlns:a16="http://schemas.microsoft.com/office/drawing/2014/main" id="{9177E2AB-A710-478F-BF8F-F3FB122529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93189" name="Date Placeholder 4">
            <a:extLst>
              <a:ext uri="{FF2B5EF4-FFF2-40B4-BE49-F238E27FC236}">
                <a16:creationId xmlns:a16="http://schemas.microsoft.com/office/drawing/2014/main" id="{18B8AC0B-3FE6-4EF5-BBFE-7CBF1AC89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93190" name="Slide Number Placeholder 5">
            <a:extLst>
              <a:ext uri="{FF2B5EF4-FFF2-40B4-BE49-F238E27FC236}">
                <a16:creationId xmlns:a16="http://schemas.microsoft.com/office/drawing/2014/main" id="{4CEBBB3B-A62C-4D41-A954-78DC00AF6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4687B-8DDB-4529-950A-B69E695E27D3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081803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EDF1ECF-0DCA-42D1-99F1-907817F413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594300" y="10012594"/>
            <a:ext cx="2748582" cy="5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2EE7B8-BCC6-41EA-91DE-3A5EFF6F426C}" type="slidenum">
              <a:rPr lang="fr-FR" altLang="de-DE"/>
              <a:pPr algn="r" eaLnBrk="1" hangingPunct="1">
                <a:spcBef>
                  <a:spcPct val="0"/>
                </a:spcBef>
              </a:pPr>
              <a:t>39</a:t>
            </a:fld>
            <a:endParaRPr lang="fr-FR" altLang="de-DE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C671D9E-790D-47A1-A38D-618999BE8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9F4B9FF-C3B6-4434-8466-B211E8BB9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7228" y="5007140"/>
            <a:ext cx="4649937" cy="474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b="1"/>
          </a:p>
        </p:txBody>
      </p:sp>
    </p:spTree>
    <p:extLst>
      <p:ext uri="{BB962C8B-B14F-4D97-AF65-F5344CB8AC3E}">
        <p14:creationId xmlns:p14="http://schemas.microsoft.com/office/powerpoint/2010/main" val="1225574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ACA4E84A-4675-4C4D-B590-9A919FA91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C2B56BDC-DC09-4FD7-AAA3-CA443F97C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95236" name="Header Placeholder 3">
            <a:extLst>
              <a:ext uri="{FF2B5EF4-FFF2-40B4-BE49-F238E27FC236}">
                <a16:creationId xmlns:a16="http://schemas.microsoft.com/office/drawing/2014/main" id="{7D14FDE0-FD8A-4AD0-8FC2-FD86056DD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95237" name="Date Placeholder 4">
            <a:extLst>
              <a:ext uri="{FF2B5EF4-FFF2-40B4-BE49-F238E27FC236}">
                <a16:creationId xmlns:a16="http://schemas.microsoft.com/office/drawing/2014/main" id="{5C911030-2CAA-4FCA-9D3B-123C0E8B7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95238" name="Slide Number Placeholder 5">
            <a:extLst>
              <a:ext uri="{FF2B5EF4-FFF2-40B4-BE49-F238E27FC236}">
                <a16:creationId xmlns:a16="http://schemas.microsoft.com/office/drawing/2014/main" id="{08FF0DE0-F4DC-4CE1-AEE7-8859252A1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6A1DDA-1936-473E-93A5-449E56A310BB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25134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ED20771-6D57-46AD-ADF6-7FDFA71ACC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594300" y="10012594"/>
            <a:ext cx="2748582" cy="5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9DFEF4-5613-4B4D-B8E3-1D3C023D1C86}" type="slidenum">
              <a:rPr lang="fr-FR" altLang="de-DE"/>
              <a:pPr algn="r" eaLnBrk="1" hangingPunct="1">
                <a:spcBef>
                  <a:spcPct val="0"/>
                </a:spcBef>
              </a:pPr>
              <a:t>41</a:t>
            </a:fld>
            <a:endParaRPr lang="fr-FR" altLang="de-DE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B3F5CDC-4DDC-4B55-806B-3BC464D5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FA1D2BC-BD56-4229-AB31-A13A664BF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7228" y="5007140"/>
            <a:ext cx="4649937" cy="474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68888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116293F-AB07-4E53-8DDB-8C44C437F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90860D-FD93-4819-911E-36F9BCC2B4E9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46AF042-D3BE-45C9-9E7F-39A1EA0B9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815975"/>
            <a:ext cx="5224463" cy="3919538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A9B32C7-04A2-465D-B82B-D2E1835B8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5922" y="4976793"/>
            <a:ext cx="4742060" cy="47357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94297D2-B7E6-4CEB-9A33-026277D71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59C5023-9738-4BAB-A6F1-B4736E79E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1748" name="Header Placeholder 3">
            <a:extLst>
              <a:ext uri="{FF2B5EF4-FFF2-40B4-BE49-F238E27FC236}">
                <a16:creationId xmlns:a16="http://schemas.microsoft.com/office/drawing/2014/main" id="{BABB4A6C-BF30-4AF2-865A-2308A9FB7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95EFEED1-2ECE-420F-A03E-CB0B1A8B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31750" name="Slide Number Placeholder 5">
            <a:extLst>
              <a:ext uri="{FF2B5EF4-FFF2-40B4-BE49-F238E27FC236}">
                <a16:creationId xmlns:a16="http://schemas.microsoft.com/office/drawing/2014/main" id="{D66B9158-8F6F-486E-81C7-58A35CA8A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05626C-E7A6-44ED-9DA0-3DE482C67A8F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76380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7C0FA080-4CCE-4C8B-B446-7069E3049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30CC6511-E25D-4DA2-AAD0-6071E5B32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32927454-FCC4-44DF-AC83-F35373C17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A27FB-5F64-4531-B01A-F0971B9344D4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39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2DDD369A-9F26-46A2-BF45-1E058EC32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887AA513-E743-46B7-88CE-C18F857CCD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C1C09E8E-5E9B-4F46-8F1E-C1AB371B6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1AE17-ED69-4C0B-8A18-EE0EC488C0B5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114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ACE14494-A91A-464A-8B4E-B821B4BD5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33E5D66D-2A3B-43EE-9E3C-5E710CB09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23A1BB19-414E-4BF2-88F7-D578DD65B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1A47F-23CF-4E99-B041-6CEDF37A3697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6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DF2449E-6501-4003-A73E-4D18BB9DC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C73A284-62F0-4FFB-8F75-52EBD5CC2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A report by UNCTAD identifies a list of "ICT-enabled</a:t>
            </a:r>
          </a:p>
          <a:p>
            <a:r>
              <a:rPr lang="en-GB" altLang="en-US"/>
              <a:t>services", which is aggregated into different services</a:t>
            </a:r>
          </a:p>
          <a:p>
            <a:r>
              <a:rPr lang="en-GB" altLang="en-US"/>
              <a:t>sectors in Figure C.9. Consistent with what has long</a:t>
            </a:r>
          </a:p>
          <a:p>
            <a:r>
              <a:rPr lang="en-GB" altLang="en-US"/>
              <a:t>been observed in services trade, the services that</a:t>
            </a:r>
          </a:p>
          <a:p>
            <a:r>
              <a:rPr lang="en-GB" altLang="en-US"/>
              <a:t>can be delivered remotely over ICT networks are</a:t>
            </a:r>
          </a:p>
          <a:p>
            <a:r>
              <a:rPr lang="en-GB" altLang="en-US"/>
              <a:t>telecommunications, sales and marketing, insurance</a:t>
            </a:r>
          </a:p>
          <a:p>
            <a:r>
              <a:rPr lang="en-GB" altLang="en-US"/>
              <a:t>and pensions, finance, and intellectual property (IP)</a:t>
            </a:r>
          </a:p>
          <a:p>
            <a:r>
              <a:rPr lang="en-GB" altLang="en-US"/>
              <a:t>services. Many of these service sectors have indeed</a:t>
            </a:r>
          </a:p>
          <a:p>
            <a:r>
              <a:rPr lang="en-GB" altLang="en-US"/>
              <a:t>been leaders in adopting ICT technologies in the past</a:t>
            </a:r>
          </a:p>
          <a:p>
            <a:r>
              <a:rPr lang="en-GB" altLang="en-US"/>
              <a:t>decades.</a:t>
            </a:r>
          </a:p>
          <a:p>
            <a:r>
              <a:rPr lang="en-GB" altLang="en-US"/>
              <a:t>Technological advances and increased crossborder</a:t>
            </a:r>
          </a:p>
          <a:p>
            <a:r>
              <a:rPr lang="en-GB" altLang="en-US"/>
              <a:t>tradability have led to significant changes</a:t>
            </a:r>
          </a:p>
          <a:p>
            <a:r>
              <a:rPr lang="en-GB" altLang="en-US"/>
              <a:t>in the composition of trade in services. The fastest</a:t>
            </a:r>
          </a:p>
          <a:p>
            <a:r>
              <a:rPr lang="en-GB" altLang="en-US"/>
              <a:t>growing service exports since 2005 are digitallyenabled</a:t>
            </a:r>
          </a:p>
          <a:p>
            <a:r>
              <a:rPr lang="en-GB" altLang="en-US"/>
              <a:t>services such as telecommunications,</a:t>
            </a:r>
          </a:p>
          <a:p>
            <a:r>
              <a:rPr lang="en-GB" altLang="en-US"/>
              <a:t>computer and information services, other business</a:t>
            </a:r>
          </a:p>
          <a:p>
            <a:r>
              <a:rPr lang="en-GB" altLang="en-US"/>
              <a:t>services and financial services. Figure C.10 shows</a:t>
            </a:r>
          </a:p>
          <a:p>
            <a:r>
              <a:rPr lang="en-GB" altLang="en-US"/>
              <a:t>that trade in these service sectors is growing much</a:t>
            </a:r>
          </a:p>
          <a:p>
            <a:r>
              <a:rPr lang="en-GB" altLang="en-US"/>
              <a:t>faster than traditionally traded services such as</a:t>
            </a:r>
          </a:p>
          <a:p>
            <a:r>
              <a:rPr lang="en-GB" altLang="en-US"/>
              <a:t>travel or transport. This is not surprising, as digitallyenabled</a:t>
            </a:r>
          </a:p>
          <a:p>
            <a:r>
              <a:rPr lang="en-GB" altLang="en-US"/>
              <a:t>services have benefited significantly from the</a:t>
            </a:r>
          </a:p>
          <a:p>
            <a:r>
              <a:rPr lang="en-GB" altLang="en-US"/>
              <a:t>increased efficiency of digital networks arising from</a:t>
            </a:r>
          </a:p>
          <a:p>
            <a:r>
              <a:rPr lang="en-GB" altLang="en-US"/>
              <a:t>technological advances. The cross-border supply</a:t>
            </a:r>
          </a:p>
          <a:p>
            <a:r>
              <a:rPr lang="en-GB" altLang="en-US"/>
              <a:t>of these services offers potential for new export</a:t>
            </a:r>
          </a:p>
          <a:p>
            <a:r>
              <a:rPr lang="en-GB" altLang="en-US"/>
              <a:t>opportunities and for export diversification. Figure</a:t>
            </a:r>
          </a:p>
          <a:p>
            <a:r>
              <a:rPr lang="en-GB" altLang="en-US"/>
              <a:t>C.11 illustrates the evolution of services trade: since</a:t>
            </a:r>
          </a:p>
          <a:p>
            <a:r>
              <a:rPr lang="en-GB" altLang="en-US"/>
              <a:t>2014, trade in potentially digitally-enabled services</a:t>
            </a:r>
          </a:p>
          <a:p>
            <a:r>
              <a:rPr lang="en-GB" altLang="en-US"/>
              <a:t>has accounted for more than half of total trade in</a:t>
            </a:r>
          </a:p>
          <a:p>
            <a:r>
              <a:rPr lang="en-GB" altLang="en-US"/>
              <a:t>services.</a:t>
            </a:r>
          </a:p>
          <a:p>
            <a:r>
              <a:rPr lang="en-GB" altLang="en-US"/>
              <a:t>Beyond the effect of lowering communications costs,</a:t>
            </a:r>
          </a:p>
          <a:p>
            <a:r>
              <a:rPr lang="en-GB" altLang="en-US"/>
              <a:t>digital technology opens up new channels through</a:t>
            </a:r>
          </a:p>
          <a:p>
            <a:r>
              <a:rPr lang="en-GB" altLang="en-US"/>
              <a:t>which services can be delivered. Services that</a:t>
            </a:r>
          </a:p>
          <a:p>
            <a:r>
              <a:rPr lang="en-GB" altLang="en-US"/>
              <a:t>require more than just timely communication over the</a:t>
            </a:r>
          </a:p>
          <a:p>
            <a:r>
              <a:rPr lang="en-GB" altLang="en-US"/>
              <a:t>internet or phone are now tradable across borders</a:t>
            </a:r>
          </a:p>
          <a:p>
            <a:r>
              <a:rPr lang="en-GB" altLang="en-US"/>
              <a:t>through innovative business models that leverage</a:t>
            </a:r>
          </a:p>
          <a:p>
            <a:r>
              <a:rPr lang="en-GB" altLang="en-US"/>
              <a:t>digital technology.</a:t>
            </a:r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6462F0DB-86A4-4169-82B4-42235F6D8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GATS:  KEY CONCEPTS</a:t>
            </a:r>
          </a:p>
        </p:txBody>
      </p:sp>
      <p:sp>
        <p:nvSpPr>
          <p:cNvPr id="33797" name="Date Placeholder 4">
            <a:extLst>
              <a:ext uri="{FF2B5EF4-FFF2-40B4-BE49-F238E27FC236}">
                <a16:creationId xmlns:a16="http://schemas.microsoft.com/office/drawing/2014/main" id="{06554B5A-FABA-4851-94ED-7421C68AF5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December 2010</a:t>
            </a:r>
          </a:p>
        </p:txBody>
      </p:sp>
      <p:sp>
        <p:nvSpPr>
          <p:cNvPr id="33798" name="Slide Number Placeholder 5">
            <a:extLst>
              <a:ext uri="{FF2B5EF4-FFF2-40B4-BE49-F238E27FC236}">
                <a16:creationId xmlns:a16="http://schemas.microsoft.com/office/drawing/2014/main" id="{7122B519-3F93-4BAD-AEE6-F5B808368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066146-CA50-4281-9A3D-049B8E196C55}" type="slidenum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3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F4732A0-1AD4-4326-8A4B-873ADEE57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E0AB1CD-6F42-443E-9EF1-A5BB7ECF6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A report by UNCTAD identifies a list of "ICT-enabled</a:t>
            </a:r>
          </a:p>
          <a:p>
            <a:r>
              <a:rPr lang="en-GB" altLang="en-US"/>
              <a:t>services", which is aggregated into different services</a:t>
            </a:r>
          </a:p>
          <a:p>
            <a:r>
              <a:rPr lang="en-GB" altLang="en-US"/>
              <a:t>sectors in Figure C.9. Consistent with what has long</a:t>
            </a:r>
          </a:p>
          <a:p>
            <a:r>
              <a:rPr lang="en-GB" altLang="en-US"/>
              <a:t>been observed in services trade, the services that</a:t>
            </a:r>
          </a:p>
          <a:p>
            <a:r>
              <a:rPr lang="en-GB" altLang="en-US"/>
              <a:t>can be delivered remotely over ICT networks are</a:t>
            </a:r>
          </a:p>
          <a:p>
            <a:r>
              <a:rPr lang="en-GB" altLang="en-US"/>
              <a:t>telecommunications, sales and marketing, insurance</a:t>
            </a:r>
          </a:p>
          <a:p>
            <a:r>
              <a:rPr lang="en-GB" altLang="en-US"/>
              <a:t>and pensions, finance, and intellectual property (IP)</a:t>
            </a:r>
          </a:p>
          <a:p>
            <a:r>
              <a:rPr lang="en-GB" altLang="en-US"/>
              <a:t>services. Many of these service sectors have indeed</a:t>
            </a:r>
          </a:p>
          <a:p>
            <a:r>
              <a:rPr lang="en-GB" altLang="en-US"/>
              <a:t>been leaders in adopting ICT technologies in the past</a:t>
            </a:r>
          </a:p>
          <a:p>
            <a:r>
              <a:rPr lang="en-GB" altLang="en-US"/>
              <a:t>decades.</a:t>
            </a:r>
          </a:p>
          <a:p>
            <a:r>
              <a:rPr lang="en-GB" altLang="en-US"/>
              <a:t>Technological advances and increased crossborder</a:t>
            </a:r>
          </a:p>
          <a:p>
            <a:r>
              <a:rPr lang="en-GB" altLang="en-US"/>
              <a:t>tradability have led to significant changes</a:t>
            </a:r>
          </a:p>
          <a:p>
            <a:r>
              <a:rPr lang="en-GB" altLang="en-US"/>
              <a:t>in the composition of trade in services. The fastest</a:t>
            </a:r>
          </a:p>
          <a:p>
            <a:r>
              <a:rPr lang="en-GB" altLang="en-US"/>
              <a:t>growing service exports since 2005 are digitallyenabled</a:t>
            </a:r>
          </a:p>
          <a:p>
            <a:r>
              <a:rPr lang="en-GB" altLang="en-US"/>
              <a:t>services such as telecommunications,</a:t>
            </a:r>
          </a:p>
          <a:p>
            <a:r>
              <a:rPr lang="en-GB" altLang="en-US"/>
              <a:t>computer and information services, other business</a:t>
            </a:r>
          </a:p>
          <a:p>
            <a:r>
              <a:rPr lang="en-GB" altLang="en-US"/>
              <a:t>services and financial services. Figure C.10 shows</a:t>
            </a:r>
          </a:p>
          <a:p>
            <a:r>
              <a:rPr lang="en-GB" altLang="en-US"/>
              <a:t>that trade in these service sectors is growing much</a:t>
            </a:r>
          </a:p>
          <a:p>
            <a:r>
              <a:rPr lang="en-GB" altLang="en-US"/>
              <a:t>faster than traditionally traded services such as</a:t>
            </a:r>
          </a:p>
          <a:p>
            <a:r>
              <a:rPr lang="en-GB" altLang="en-US"/>
              <a:t>travel or transport. This is not surprising, as digitallyenabled</a:t>
            </a:r>
          </a:p>
          <a:p>
            <a:r>
              <a:rPr lang="en-GB" altLang="en-US"/>
              <a:t>services have benefited significantly from the</a:t>
            </a:r>
          </a:p>
          <a:p>
            <a:r>
              <a:rPr lang="en-GB" altLang="en-US"/>
              <a:t>increased efficiency of digital networks arising from</a:t>
            </a:r>
          </a:p>
          <a:p>
            <a:r>
              <a:rPr lang="en-GB" altLang="en-US"/>
              <a:t>technological advances. The cross-border supply</a:t>
            </a:r>
          </a:p>
          <a:p>
            <a:r>
              <a:rPr lang="en-GB" altLang="en-US"/>
              <a:t>of these services offers potential for new export</a:t>
            </a:r>
          </a:p>
          <a:p>
            <a:r>
              <a:rPr lang="en-GB" altLang="en-US"/>
              <a:t>opportunities and for export diversification. Figure</a:t>
            </a:r>
          </a:p>
          <a:p>
            <a:r>
              <a:rPr lang="en-GB" altLang="en-US"/>
              <a:t>C.11 illustrates the evolution of services trade: since</a:t>
            </a:r>
          </a:p>
          <a:p>
            <a:r>
              <a:rPr lang="en-GB" altLang="en-US"/>
              <a:t>2014, trade in potentially digitally-enabled services</a:t>
            </a:r>
          </a:p>
          <a:p>
            <a:r>
              <a:rPr lang="en-GB" altLang="en-US"/>
              <a:t>has accounted for more than half of total trade in</a:t>
            </a:r>
          </a:p>
          <a:p>
            <a:r>
              <a:rPr lang="en-GB" altLang="en-US"/>
              <a:t>services.</a:t>
            </a:r>
          </a:p>
          <a:p>
            <a:r>
              <a:rPr lang="en-GB" altLang="en-US"/>
              <a:t>Beyond the effect of lowering communications costs,</a:t>
            </a:r>
          </a:p>
          <a:p>
            <a:r>
              <a:rPr lang="en-GB" altLang="en-US"/>
              <a:t>digital technology opens up new channels through</a:t>
            </a:r>
          </a:p>
          <a:p>
            <a:r>
              <a:rPr lang="en-GB" altLang="en-US"/>
              <a:t>which services can be delivered. Services that</a:t>
            </a:r>
          </a:p>
          <a:p>
            <a:r>
              <a:rPr lang="en-GB" altLang="en-US"/>
              <a:t>require more than just timely communication over the</a:t>
            </a:r>
          </a:p>
          <a:p>
            <a:r>
              <a:rPr lang="en-GB" altLang="en-US"/>
              <a:t>internet or phone are now tradable across borders</a:t>
            </a:r>
          </a:p>
          <a:p>
            <a:r>
              <a:rPr lang="en-GB" altLang="en-US"/>
              <a:t>through innovative business models that leverage</a:t>
            </a:r>
          </a:p>
          <a:p>
            <a:r>
              <a:rPr lang="en-GB" altLang="en-US"/>
              <a:t>digital technology.</a:t>
            </a:r>
          </a:p>
        </p:txBody>
      </p:sp>
      <p:sp>
        <p:nvSpPr>
          <p:cNvPr id="35844" name="Header Placeholder 3">
            <a:extLst>
              <a:ext uri="{FF2B5EF4-FFF2-40B4-BE49-F238E27FC236}">
                <a16:creationId xmlns:a16="http://schemas.microsoft.com/office/drawing/2014/main" id="{06FCD5AE-EEA7-443C-93BA-9938E8ABA0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GATS:  KEY CONCEPTS</a:t>
            </a: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E296F2D1-69FD-46B1-842F-7FE55BC922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December 2010</a:t>
            </a:r>
          </a:p>
        </p:txBody>
      </p:sp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405A731D-4461-4506-8F1E-1934CB99C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C1F9BA-73DB-4D2E-B537-A78FD4E6F8AA}" type="slidenum">
              <a:rPr lang="en-GB" altLang="en-US" sz="1200" smtClean="0">
                <a:solidFill>
                  <a:srgbClr val="000000"/>
                </a:solidFill>
              </a:rPr>
              <a:pPr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9EE2F79-4AFE-47F1-A1F2-77DC5E07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90BF250-6F20-4ED5-9B90-C0BDB5CC9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37892" name="Header Placeholder 3">
            <a:extLst>
              <a:ext uri="{FF2B5EF4-FFF2-40B4-BE49-F238E27FC236}">
                <a16:creationId xmlns:a16="http://schemas.microsoft.com/office/drawing/2014/main" id="{379103C6-BEFD-49C4-8ACD-9CD6C7EF7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37893" name="Date Placeholder 4">
            <a:extLst>
              <a:ext uri="{FF2B5EF4-FFF2-40B4-BE49-F238E27FC236}">
                <a16:creationId xmlns:a16="http://schemas.microsoft.com/office/drawing/2014/main" id="{0F836EFE-6203-40C6-8BA4-987D52C68B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37894" name="Slide Number Placeholder 5">
            <a:extLst>
              <a:ext uri="{FF2B5EF4-FFF2-40B4-BE49-F238E27FC236}">
                <a16:creationId xmlns:a16="http://schemas.microsoft.com/office/drawing/2014/main" id="{F6BB8B22-3A3B-498A-9181-8D6DF257D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587548-1ECD-4BCF-9B84-D6962DC70ED7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pic>
        <p:nvPicPr>
          <p:cNvPr id="37895" name="Picture 6">
            <a:extLst>
              <a:ext uri="{FF2B5EF4-FFF2-40B4-BE49-F238E27FC236}">
                <a16:creationId xmlns:a16="http://schemas.microsoft.com/office/drawing/2014/main" id="{0DE740B8-83E5-437C-8DC1-44C4B75E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0" y="6543000"/>
            <a:ext cx="3391932" cy="16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6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96CC521-97BB-4373-B778-A02786D05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1AC2BA-62E0-4ACE-AEC6-C512A2038B55}" type="slidenum">
              <a:rPr lang="en-GB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GB" altLang="de-DE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AADAE72-EB80-4B5C-9A79-6953E9D1B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C3CDD6E-15D2-4DD0-B656-96CB272D9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C77A966-1F76-4D18-8EAC-1AF4740FC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A84B7E3-BE84-4E29-9EB8-E2D5931C4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9940" name="Header Placeholder 3">
            <a:extLst>
              <a:ext uri="{FF2B5EF4-FFF2-40B4-BE49-F238E27FC236}">
                <a16:creationId xmlns:a16="http://schemas.microsoft.com/office/drawing/2014/main" id="{9EF69B2E-92C4-410D-BFF8-C8CAF8A410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GATS:  KEY CONCEPTS</a:t>
            </a: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3B65614F-DD15-4E85-8E7D-7685FF560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200"/>
              <a:t>December 2010</a:t>
            </a:r>
          </a:p>
        </p:txBody>
      </p:sp>
      <p:sp>
        <p:nvSpPr>
          <p:cNvPr id="39942" name="Slide Number Placeholder 5">
            <a:extLst>
              <a:ext uri="{FF2B5EF4-FFF2-40B4-BE49-F238E27FC236}">
                <a16:creationId xmlns:a16="http://schemas.microsoft.com/office/drawing/2014/main" id="{E0F2A034-AC5B-426A-9AC9-24DD28666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FF134D-F4C0-4E8B-BF87-4F7816277AEC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9862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BDB5A7-F594-40D7-BB5E-19BA12833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25488"/>
            <a:ext cx="4826000" cy="36210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F6FB19D-2F50-40CE-A31B-479C4C768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5D0762B-E888-43A5-A2B5-76DAC2402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66CE0-0658-4E07-A535-A035AB92A9EC}" type="slidenum">
              <a:rPr lang="en-US" altLang="en-US" smtClean="0">
                <a:cs typeface="Arial" panose="020B0604020202020204" pitchFamily="34" charset="0"/>
              </a:rPr>
              <a:pPr/>
              <a:t>21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07850B6C-0F70-4E6A-AA43-7CF81E2BC6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50A2E-541F-457E-9657-1CAAA954CF99}" type="datetime4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March 13, 2019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9942" name="Footer Placeholder 5">
            <a:extLst>
              <a:ext uri="{FF2B5EF4-FFF2-40B4-BE49-F238E27FC236}">
                <a16:creationId xmlns:a16="http://schemas.microsoft.com/office/drawing/2014/main" id="{EAA8BE7B-12C4-40AB-B987-6F9F8C0E11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James Zhan,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Director, Investment and Enterprise Division</a:t>
            </a:r>
          </a:p>
        </p:txBody>
      </p:sp>
      <p:sp>
        <p:nvSpPr>
          <p:cNvPr id="39943" name="Header Placeholder 6">
            <a:extLst>
              <a:ext uri="{FF2B5EF4-FFF2-40B4-BE49-F238E27FC236}">
                <a16:creationId xmlns:a16="http://schemas.microsoft.com/office/drawing/2014/main" id="{AD001378-BEBC-43AD-9B41-B6BECED7C4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UNCTAD World Investment Report 2016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513C95-CB89-4CBE-91F2-B08EBD25E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3" y="2471737"/>
            <a:ext cx="4012665" cy="790575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1981200"/>
            <a:ext cx="2476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2133600"/>
            <a:ext cx="3962400" cy="1466850"/>
          </a:xfrm>
        </p:spPr>
        <p:txBody>
          <a:bodyPr/>
          <a:lstStyle>
            <a:lvl1pPr>
              <a:defRPr baseline="0">
                <a:solidFill>
                  <a:srgbClr val="225D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5D9E"/>
              </a:buClr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371600" cy="2286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7353386-23D3-4FD6-95F2-730F31BFC000}" type="datetime1">
              <a:rPr lang="en-US" smtClean="0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 i="1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r>
              <a:rPr lang="en-US"/>
              <a:t>This is a test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29401"/>
            <a:ext cx="2362200" cy="228599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225D9E"/>
              </a:buClr>
              <a:defRPr sz="2800"/>
            </a:lvl1pPr>
            <a:lvl2pPr>
              <a:buClr>
                <a:srgbClr val="225D9E"/>
              </a:buClr>
              <a:defRPr sz="2400"/>
            </a:lvl2pPr>
            <a:lvl3pPr>
              <a:buClr>
                <a:srgbClr val="225D9E"/>
              </a:buClr>
              <a:defRPr sz="2000"/>
            </a:lvl3pPr>
            <a:lvl4pPr>
              <a:buClr>
                <a:srgbClr val="225D9E"/>
              </a:buClr>
              <a:defRPr sz="1800"/>
            </a:lvl4pPr>
            <a:lvl5pPr>
              <a:buClr>
                <a:srgbClr val="225D9E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txBody>
          <a:bodyPr/>
          <a:lstStyle>
            <a:lvl1pPr>
              <a:buClr>
                <a:srgbClr val="225D9E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371600" cy="2286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7353386-23D3-4FD6-95F2-730F31BFC000}" type="datetime1">
              <a:rPr lang="en-US" smtClean="0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 i="1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r>
              <a:rPr lang="en-US"/>
              <a:t>This is a test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29401"/>
            <a:ext cx="2362200" cy="228599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002060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225D9E"/>
              </a:buClr>
              <a:defRPr sz="2400"/>
            </a:lvl1pPr>
            <a:lvl2pPr>
              <a:buClr>
                <a:srgbClr val="225D9E"/>
              </a:buClr>
              <a:defRPr sz="2000"/>
            </a:lvl2pPr>
            <a:lvl3pPr>
              <a:buClr>
                <a:srgbClr val="225D9E"/>
              </a:buClr>
              <a:defRPr sz="1800"/>
            </a:lvl3pPr>
            <a:lvl4pPr>
              <a:buClr>
                <a:srgbClr val="225D9E"/>
              </a:buClr>
              <a:defRPr sz="1600"/>
            </a:lvl4pPr>
            <a:lvl5pPr>
              <a:buClr>
                <a:srgbClr val="225D9E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002060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225D9E"/>
              </a:buClr>
              <a:defRPr sz="2400"/>
            </a:lvl1pPr>
            <a:lvl2pPr>
              <a:buClr>
                <a:srgbClr val="225D9E"/>
              </a:buClr>
              <a:defRPr sz="2000"/>
            </a:lvl2pPr>
            <a:lvl3pPr>
              <a:buClr>
                <a:srgbClr val="225D9E"/>
              </a:buClr>
              <a:defRPr sz="1800"/>
            </a:lvl3pPr>
            <a:lvl4pPr>
              <a:buClr>
                <a:srgbClr val="225D9E"/>
              </a:buClr>
              <a:defRPr sz="1600"/>
            </a:lvl4pPr>
            <a:lvl5pPr>
              <a:buClr>
                <a:srgbClr val="225D9E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371600" cy="2286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7353386-23D3-4FD6-95F2-730F31BFC000}" type="datetime1">
              <a:rPr lang="en-US" smtClean="0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629400"/>
            <a:ext cx="28956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 i="1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r>
              <a:rPr lang="en-US"/>
              <a:t>This is a test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77789" y="6641433"/>
            <a:ext cx="2362200" cy="228599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D121D9-E53B-452A-9BF7-DF80A843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225D9E"/>
              </a:buClr>
              <a:defRPr sz="3200"/>
            </a:lvl1pPr>
            <a:lvl2pPr>
              <a:buClr>
                <a:srgbClr val="225D9E"/>
              </a:buClr>
              <a:defRPr sz="2800"/>
            </a:lvl2pPr>
            <a:lvl3pPr>
              <a:buClr>
                <a:srgbClr val="225D9E"/>
              </a:buClr>
              <a:defRPr sz="2400"/>
            </a:lvl3pPr>
            <a:lvl4pPr>
              <a:buClr>
                <a:srgbClr val="225D9E"/>
              </a:buClr>
              <a:defRPr sz="2000"/>
            </a:lvl4pPr>
            <a:lvl5pPr>
              <a:buClr>
                <a:srgbClr val="225D9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1300"/>
            <a:ext cx="13716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66E4-5719-4F16-9C6A-7643894B96DA}" type="datetime1">
              <a:rPr lang="en-US" smtClean="0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591300"/>
            <a:ext cx="28956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93832" y="6610350"/>
            <a:ext cx="23622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0A62B067-6D40-4597-8BD9-ACA97F184330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EB9193-BF07-4B87-9465-915C6E946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EAF0EF-CABF-47F8-9527-6DC954AC6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368CBA-E974-4C47-986F-80A83513B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12A5-C87A-4A5D-89C4-8905AA3F8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90954B-917A-4E61-AAF9-A7864800B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20B454-A9B2-4DB0-BCF7-D3B12FB67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E7FBD-12EC-4A4D-8320-C012D94B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4DB9-4B07-497B-97F9-C7DFD22DD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075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WTO10%">
            <a:extLst>
              <a:ext uri="{FF2B5EF4-FFF2-40B4-BE49-F238E27FC236}">
                <a16:creationId xmlns:a16="http://schemas.microsoft.com/office/drawing/2014/main" id="{2A9253FE-CF56-4996-9AC0-8ACA3F6DC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669925"/>
            <a:ext cx="58197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7DF07908-4A81-4F18-AA74-5DFF9F6DD0E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43888" y="115888"/>
          <a:ext cx="7921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Photo Editor Photo" r:id="rId4" imgW="1647619" imgH="2019048" progId="MSPhotoEd.3">
                  <p:embed/>
                </p:oleObj>
              </mc:Choice>
              <mc:Fallback>
                <p:oleObj name="Photo Editor Photo" r:id="rId4" imgW="1647619" imgH="2019048" progId="MSPhotoEd.3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7DF07908-4A81-4F18-AA74-5DFF9F6DD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115888"/>
                        <a:ext cx="7921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5679C75E-B728-4C48-948C-4D2840E6BF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3175"/>
            <a:ext cx="9144000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GB" altLang="en-US" sz="1200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4DA1D41-A739-4ED4-BEEE-5EFC0EC58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6380163"/>
            <a:ext cx="4537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en-GB" altLang="en-US" sz="3600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7292DC9A-0392-4642-AD17-AACD45A6E4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32813" y="6426200"/>
            <a:ext cx="433387" cy="358775"/>
            <a:chOff x="657" y="709"/>
            <a:chExt cx="455" cy="407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C630B98A-2B04-4D34-A437-99216F13A0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2" y="754"/>
              <a:ext cx="317" cy="227"/>
            </a:xfrm>
            <a:prstGeom prst="rect">
              <a:avLst/>
            </a:prstGeom>
            <a:solidFill>
              <a:schemeClr val="bg1">
                <a:alpha val="6196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A6B40727-CB62-422B-9504-CF2E24175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934"/>
              <a:ext cx="362" cy="18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93E6F919-EE2F-4050-A8CD-67D4AA0C8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891"/>
              <a:ext cx="135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1F2A188E-FA29-4B43-8383-C2EEA11A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709"/>
              <a:ext cx="182" cy="182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" name="Rectangle 17">
            <a:extLst>
              <a:ext uri="{FF2B5EF4-FFF2-40B4-BE49-F238E27FC236}">
                <a16:creationId xmlns:a16="http://schemas.microsoft.com/office/drawing/2014/main" id="{070F4F0E-FEBA-43AE-AC47-878DE588CF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28600" cy="1447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553B5845-33B2-412D-80A4-F5284F97F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484313"/>
            <a:ext cx="3733800" cy="0"/>
          </a:xfrm>
          <a:prstGeom prst="line">
            <a:avLst/>
          </a:prstGeom>
          <a:noFill/>
          <a:ln w="539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D0F3D43-7C74-4FA9-9D0F-2CA757A2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B2E5636-9FAE-4C04-AC90-B429AF28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9CF865E-D440-423E-ABA9-09E1E1E3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1005B2-4060-4DE8-9FD0-CD02FE6B2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85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WTO10%">
            <a:extLst>
              <a:ext uri="{FF2B5EF4-FFF2-40B4-BE49-F238E27FC236}">
                <a16:creationId xmlns:a16="http://schemas.microsoft.com/office/drawing/2014/main" id="{AEACD271-B3B3-4DD8-84CE-76EE4DFB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669925"/>
            <a:ext cx="58197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F7297E13-AB5C-473A-AD4A-FD9D2E8F1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3888" y="115888"/>
          <a:ext cx="7921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Photo Editor Photo" r:id="rId4" imgW="1647619" imgH="2019048" progId="MSPhotoEd.3">
                  <p:embed/>
                </p:oleObj>
              </mc:Choice>
              <mc:Fallback>
                <p:oleObj name="Photo Editor Photo" r:id="rId4" imgW="1647619" imgH="2019048" progId="MSPhotoEd.3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F7297E13-AB5C-473A-AD4A-FD9D2E8F1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115888"/>
                        <a:ext cx="7921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D52B205C-E06D-4546-BC72-A3C5D362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3175"/>
            <a:ext cx="9144000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GB" altLang="en-US" sz="1200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0B6C43-B7DA-426C-91DD-E6AD20AF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6380163"/>
            <a:ext cx="4537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en-GB" altLang="en-US" sz="3600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9AACDFC5-C31C-4475-A16D-F304FA462B02}"/>
              </a:ext>
            </a:extLst>
          </p:cNvPr>
          <p:cNvGrpSpPr>
            <a:grpSpLocks/>
          </p:cNvGrpSpPr>
          <p:nvPr/>
        </p:nvGrpSpPr>
        <p:grpSpPr bwMode="auto">
          <a:xfrm>
            <a:off x="8532813" y="6426200"/>
            <a:ext cx="433387" cy="358775"/>
            <a:chOff x="657" y="709"/>
            <a:chExt cx="455" cy="407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C1310299-4250-4145-BBD3-9843E72DC3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2" y="754"/>
              <a:ext cx="317" cy="227"/>
            </a:xfrm>
            <a:prstGeom prst="rect">
              <a:avLst/>
            </a:prstGeom>
            <a:solidFill>
              <a:schemeClr val="bg1">
                <a:alpha val="6196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0C51CD65-392D-44CA-866C-AFA0C4724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934"/>
              <a:ext cx="362" cy="18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66A9030-BEE6-4925-BD32-E0381E45A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891"/>
              <a:ext cx="135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1481E307-5A3D-4462-8B78-389685DB0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709"/>
              <a:ext cx="182" cy="182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" name="Rectangle 17">
            <a:extLst>
              <a:ext uri="{FF2B5EF4-FFF2-40B4-BE49-F238E27FC236}">
                <a16:creationId xmlns:a16="http://schemas.microsoft.com/office/drawing/2014/main" id="{D030DF9E-964E-4219-BEC5-AFB42209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1447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F3019B92-A764-44DC-85E5-CFDC1F73D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84313"/>
            <a:ext cx="3733800" cy="0"/>
          </a:xfrm>
          <a:prstGeom prst="line">
            <a:avLst/>
          </a:prstGeom>
          <a:noFill/>
          <a:ln w="539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A7A7D33-744C-4552-AEA9-9B0F8F1F2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8A9664A-F7EE-481F-9080-C0901ABB7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652DFE0-C970-493B-9ED4-D2B0BF78D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E3B-C74E-47CF-9256-055319222E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1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371600" cy="2286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7353386-23D3-4FD6-95F2-730F31BFC000}" type="datetime1">
              <a:rPr lang="en-US" smtClean="0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629400"/>
            <a:ext cx="28956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 i="1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is a test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29401"/>
            <a:ext cx="2362200" cy="228599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rgbClr val="225D9E"/>
                </a:solidFill>
              </a:defRPr>
            </a:lvl1pPr>
          </a:lstStyle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05000" y="6194259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1119188"/>
            <a:ext cx="9144000" cy="176212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63D4B-880A-46F7-93A1-09233238BD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48400"/>
            <a:ext cx="2298967" cy="45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70" r:id="rId3"/>
    <p:sldLayoutId id="2147483671" r:id="rId4"/>
    <p:sldLayoutId id="2147483674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25D9E"/>
        </a:buClr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psauve@worldbank.or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Understanding the economics of services trade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609600"/>
          </a:xfrm>
        </p:spPr>
        <p:txBody>
          <a:bodyPr>
            <a:normAutofit fontScale="25000" lnSpcReduction="20000"/>
          </a:bodyPr>
          <a:lstStyle/>
          <a:p>
            <a:r>
              <a:rPr lang="en-US" sz="4300" b="1" i="0" dirty="0"/>
              <a:t>Pierre Sauvé</a:t>
            </a:r>
          </a:p>
          <a:p>
            <a:r>
              <a:rPr lang="en-US" sz="4300" b="1" i="0" dirty="0"/>
              <a:t>Macroeconomics, Trade and Investment Global Practice</a:t>
            </a:r>
          </a:p>
          <a:p>
            <a:r>
              <a:rPr lang="en-US" sz="4300" b="1" i="0" dirty="0"/>
              <a:t>psauve@worldbank.org</a:t>
            </a:r>
          </a:p>
          <a:p>
            <a:endParaRPr lang="en-US" sz="3200" i="0" dirty="0"/>
          </a:p>
          <a:p>
            <a:endParaRPr lang="en-US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629400"/>
            <a:ext cx="2362200" cy="228600"/>
          </a:xfrm>
        </p:spPr>
        <p:txBody>
          <a:bodyPr/>
          <a:lstStyle/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723AA-C377-40BD-AE48-03B50114D54C}"/>
              </a:ext>
            </a:extLst>
          </p:cNvPr>
          <p:cNvSpPr txBox="1"/>
          <p:nvPr/>
        </p:nvSpPr>
        <p:spPr>
          <a:xfrm>
            <a:off x="2133600" y="5257800"/>
            <a:ext cx="502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World Trade Institute, Bern</a:t>
            </a:r>
          </a:p>
          <a:p>
            <a:pPr algn="ctr"/>
            <a:r>
              <a:rPr lang="en-US" sz="1050" b="1" dirty="0"/>
              <a:t>13 March 2019</a:t>
            </a:r>
          </a:p>
        </p:txBody>
      </p:sp>
    </p:spTree>
    <p:extLst>
      <p:ext uri="{BB962C8B-B14F-4D97-AF65-F5344CB8AC3E}">
        <p14:creationId xmlns:p14="http://schemas.microsoft.com/office/powerpoint/2010/main" val="184356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63CF5EE-A090-4EE2-B602-1685B6784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" y="327025"/>
            <a:ext cx="8974138" cy="936625"/>
          </a:xfrm>
        </p:spPr>
        <p:txBody>
          <a:bodyPr/>
          <a:lstStyle/>
          <a:p>
            <a:pPr algn="ctr"/>
            <a:r>
              <a:rPr lang="en-GB" altLang="en-US" sz="2800" dirty="0" err="1">
                <a:solidFill>
                  <a:schemeClr val="tx1"/>
                </a:solidFill>
              </a:rPr>
              <a:t>Servicification</a:t>
            </a:r>
            <a:r>
              <a:rPr lang="en-GB" altLang="en-US" sz="2800" dirty="0">
                <a:solidFill>
                  <a:schemeClr val="tx1"/>
                </a:solidFill>
              </a:rPr>
              <a:t>: evolution of services as % of GDP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E481806-D263-48DC-8C98-C54FF2A75F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/>
              <a:t>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B2DEA44-BBFD-4FCD-9C4F-EFDA8EA6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CF29EC-7B7E-4CB2-AE39-E9234C4B6A8D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3557" name="Chart 4">
            <a:extLst>
              <a:ext uri="{FF2B5EF4-FFF2-40B4-BE49-F238E27FC236}">
                <a16:creationId xmlns:a16="http://schemas.microsoft.com/office/drawing/2014/main" id="{E49A21CE-594F-45C7-8A94-92667009E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838662"/>
              </p:ext>
            </p:extLst>
          </p:nvPr>
        </p:nvGraphicFramePr>
        <p:xfrm>
          <a:off x="273050" y="1949450"/>
          <a:ext cx="871855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4" imgW="8601033" imgH="4629150" progId="Excel.Chart.8">
                  <p:embed/>
                </p:oleObj>
              </mc:Choice>
              <mc:Fallback>
                <p:oleObj name="Chart" r:id="rId4" imgW="8601033" imgH="4629150" progId="Excel.Chart.8">
                  <p:embed/>
                  <p:pic>
                    <p:nvPicPr>
                      <p:cNvPr id="23557" name="Chart 4">
                        <a:extLst>
                          <a:ext uri="{FF2B5EF4-FFF2-40B4-BE49-F238E27FC236}">
                            <a16:creationId xmlns:a16="http://schemas.microsoft.com/office/drawing/2014/main" id="{E49A21CE-594F-45C7-8A94-92667009E59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949450"/>
                        <a:ext cx="8718550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74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AD9C23-64C9-4CD3-BC9C-C2E2296AD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38367"/>
              </p:ext>
            </p:extLst>
          </p:nvPr>
        </p:nvGraphicFramePr>
        <p:xfrm>
          <a:off x="611560" y="1417638"/>
          <a:ext cx="8303840" cy="52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Title 1">
            <a:extLst>
              <a:ext uri="{FF2B5EF4-FFF2-40B4-BE49-F238E27FC236}">
                <a16:creationId xmlns:a16="http://schemas.microsoft.com/office/drawing/2014/main" id="{3AA5A1BB-F927-4633-B0FA-1F2CA7A5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altLang="en-US" sz="2800" b="1" dirty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>World trade of </a:t>
            </a:r>
            <a:r>
              <a:rPr lang="en-GB" altLang="en-US" sz="2800" b="1" dirty="0">
                <a:solidFill>
                  <a:schemeClr val="tx1"/>
                </a:solidFill>
              </a:rPr>
              <a:t>goods </a:t>
            </a:r>
            <a:r>
              <a:rPr lang="en-GB" altLang="en-US" sz="2800" b="1" dirty="0">
                <a:solidFill>
                  <a:srgbClr val="000000"/>
                </a:solidFill>
              </a:rPr>
              <a:t>and commercial </a:t>
            </a:r>
            <a:r>
              <a:rPr lang="en-GB" altLang="en-US" sz="2800" b="1" dirty="0">
                <a:solidFill>
                  <a:schemeClr val="tx1"/>
                </a:solidFill>
              </a:rPr>
              <a:t>services</a:t>
            </a:r>
            <a:r>
              <a:rPr lang="en-GB" altLang="en-US" sz="2800" b="1" dirty="0">
                <a:solidFill>
                  <a:srgbClr val="000000"/>
                </a:solidFill>
              </a:rPr>
              <a:t>, billion USD 1995-2017</a:t>
            </a:r>
            <a:br>
              <a:rPr lang="en-GB" altLang="en-US" b="1" dirty="0">
                <a:solidFill>
                  <a:srgbClr val="000000"/>
                </a:solidFill>
              </a:rPr>
            </a:br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7D080-C39F-4597-90FE-3B5764F4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789363"/>
            <a:ext cx="122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23%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A2CF1-4B13-46A7-AD66-86BB729E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508500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31166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5CCF93-89D0-4BFD-B568-8148157FE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36011"/>
              </p:ext>
            </p:extLst>
          </p:nvPr>
        </p:nvGraphicFramePr>
        <p:xfrm>
          <a:off x="4924482" y="933355"/>
          <a:ext cx="5136827" cy="30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D21178-BD0E-4870-8B5B-961DD1204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404240"/>
              </p:ext>
            </p:extLst>
          </p:nvPr>
        </p:nvGraphicFramePr>
        <p:xfrm>
          <a:off x="35496" y="930275"/>
          <a:ext cx="5136827" cy="30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Rectangle 11">
            <a:extLst>
              <a:ext uri="{FF2B5EF4-FFF2-40B4-BE49-F238E27FC236}">
                <a16:creationId xmlns:a16="http://schemas.microsoft.com/office/drawing/2014/main" id="{141B822D-4077-406A-8E7F-375649320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338138"/>
            <a:ext cx="8947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</a:rPr>
              <a:t>The share of developing countries’ services</a:t>
            </a:r>
          </a:p>
          <a:p>
            <a:pPr algn="ctr">
              <a:buClrTx/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</a:rPr>
              <a:t> trade is increasing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D659BC-EEAC-47D2-881D-D60715752E99}"/>
              </a:ext>
            </a:extLst>
          </p:cNvPr>
          <p:cNvSpPr/>
          <p:nvPr/>
        </p:nvSpPr>
        <p:spPr>
          <a:xfrm>
            <a:off x="34925" y="4149725"/>
            <a:ext cx="28067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accent2"/>
                </a:solidFill>
              </a:rPr>
              <a:t>Developing and transition economies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CC7293-42FB-4939-8676-994CABE787A4}"/>
              </a:ext>
            </a:extLst>
          </p:cNvPr>
          <p:cNvSpPr/>
          <p:nvPr/>
        </p:nvSpPr>
        <p:spPr>
          <a:xfrm>
            <a:off x="34925" y="4948238"/>
            <a:ext cx="2806700" cy="504825"/>
          </a:xfrm>
          <a:prstGeom prst="rect">
            <a:avLst/>
          </a:prstGeom>
          <a:solidFill>
            <a:srgbClr val="D26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Developed countries</a:t>
            </a:r>
            <a:endParaRPr lang="en-US" sz="2000" dirty="0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B8028E32-0042-492D-B574-B01CA8B7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44901"/>
            <a:ext cx="45624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F26A2CC3-43DE-4EFB-ADAD-F45361E5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851150"/>
            <a:ext cx="2665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4000" b="1">
                <a:solidFill>
                  <a:srgbClr val="0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607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B7F685D-B195-4485-9E95-B5412A27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-234950"/>
            <a:ext cx="893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900" b="1" dirty="0"/>
              <a:t>Leading services exporters,</a:t>
            </a:r>
            <a:r>
              <a:rPr lang="en-US" altLang="en-US" sz="2800" b="1" dirty="0"/>
              <a:t> 2017 </a:t>
            </a:r>
            <a:r>
              <a:rPr lang="en-US" altLang="en-US" sz="2000" b="1" dirty="0"/>
              <a:t>(billion USD and %)</a:t>
            </a:r>
            <a:endParaRPr lang="en-GB" altLang="en-US" sz="2000" dirty="0"/>
          </a:p>
        </p:txBody>
      </p:sp>
      <p:grpSp>
        <p:nvGrpSpPr>
          <p:cNvPr id="951299" name="Group 3">
            <a:extLst>
              <a:ext uri="{FF2B5EF4-FFF2-40B4-BE49-F238E27FC236}">
                <a16:creationId xmlns:a16="http://schemas.microsoft.com/office/drawing/2014/main" id="{9C98EB83-476B-4526-BE6C-227BE9CB0F7D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981075"/>
            <a:ext cx="2035175" cy="3529013"/>
            <a:chOff x="4468" y="845"/>
            <a:chExt cx="1282" cy="2223"/>
          </a:xfrm>
        </p:grpSpPr>
        <p:sp>
          <p:nvSpPr>
            <p:cNvPr id="27718" name="Text Box 4">
              <a:extLst>
                <a:ext uri="{FF2B5EF4-FFF2-40B4-BE49-F238E27FC236}">
                  <a16:creationId xmlns:a16="http://schemas.microsoft.com/office/drawing/2014/main" id="{FCAE71B0-9C99-4F0B-A91D-C0794F3E8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1581"/>
              <a:ext cx="920" cy="8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FF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3000" b="1" dirty="0"/>
                <a:t>73%</a:t>
              </a:r>
              <a:r>
                <a:rPr lang="en-GB" altLang="en-US" sz="3000" b="1" dirty="0">
                  <a:latin typeface="Century Gothic" panose="020B050202020202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 dirty="0">
                  <a:latin typeface="Century Gothic" panose="020B0502020202020204" pitchFamily="34" charset="0"/>
                </a:rPr>
                <a:t>of world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 dirty="0">
                  <a:latin typeface="Century Gothic" panose="020B0502020202020204" pitchFamily="34" charset="0"/>
                </a:rPr>
                <a:t>exports</a:t>
              </a:r>
            </a:p>
          </p:txBody>
        </p:sp>
        <p:sp>
          <p:nvSpPr>
            <p:cNvPr id="27719" name="AutoShape 5">
              <a:extLst>
                <a:ext uri="{FF2B5EF4-FFF2-40B4-BE49-F238E27FC236}">
                  <a16:creationId xmlns:a16="http://schemas.microsoft.com/office/drawing/2014/main" id="{9F032167-AE27-4208-860B-825CF18C24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8" y="845"/>
              <a:ext cx="317" cy="2223"/>
            </a:xfrm>
            <a:prstGeom prst="leftBrace">
              <a:avLst>
                <a:gd name="adj1" fmla="val 58438"/>
                <a:gd name="adj2" fmla="val 50000"/>
              </a:avLst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FF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FF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b="1"/>
            </a:p>
          </p:txBody>
        </p:sp>
      </p:grpSp>
      <p:sp>
        <p:nvSpPr>
          <p:cNvPr id="27652" name="AutoShape 7">
            <a:extLst>
              <a:ext uri="{FF2B5EF4-FFF2-40B4-BE49-F238E27FC236}">
                <a16:creationId xmlns:a16="http://schemas.microsoft.com/office/drawing/2014/main" id="{32DFC13C-5289-4C7F-8BFB-2BA37712CE0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449" y="1005365"/>
            <a:ext cx="5913439" cy="5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8">
            <a:extLst>
              <a:ext uri="{FF2B5EF4-FFF2-40B4-BE49-F238E27FC236}">
                <a16:creationId xmlns:a16="http://schemas.microsoft.com/office/drawing/2014/main" id="{C851FAE3-0ABC-4A15-804B-747C7171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6842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0000"/>
                </a:solidFill>
              </a:rPr>
              <a:t>Rank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B774D0B4-6F90-4BA5-BF5E-90830B16F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23888"/>
            <a:ext cx="13049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rgbClr val="000000"/>
                </a:solidFill>
              </a:rPr>
              <a:t>Exporters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84029B9B-BC29-476C-8EAF-980F891C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3" y="623888"/>
            <a:ext cx="746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rgbClr val="000000"/>
                </a:solidFill>
              </a:rPr>
              <a:t>Value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72BDDE23-237D-4349-A0BD-450F326A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623888"/>
            <a:ext cx="7762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rgbClr val="000000"/>
                </a:solidFill>
              </a:rPr>
              <a:t>Share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Rectangle 12">
            <a:extLst>
              <a:ext uri="{FF2B5EF4-FFF2-40B4-BE49-F238E27FC236}">
                <a16:creationId xmlns:a16="http://schemas.microsoft.com/office/drawing/2014/main" id="{4B4AA6BB-BC3A-4AD8-8157-6615BB339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950913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Rectangle 13">
            <a:extLst>
              <a:ext uri="{FF2B5EF4-FFF2-40B4-BE49-F238E27FC236}">
                <a16:creationId xmlns:a16="http://schemas.microsoft.com/office/drawing/2014/main" id="{1286EE76-D80C-4792-99AA-7BB6968D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50913"/>
            <a:ext cx="1870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Extra-EU(28)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Rectangle 14">
            <a:extLst>
              <a:ext uri="{FF2B5EF4-FFF2-40B4-BE49-F238E27FC236}">
                <a16:creationId xmlns:a16="http://schemas.microsoft.com/office/drawing/2014/main" id="{12316C0A-D755-4A68-96B9-527188A1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981075"/>
            <a:ext cx="71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1009</a:t>
            </a:r>
          </a:p>
        </p:txBody>
      </p:sp>
      <p:sp>
        <p:nvSpPr>
          <p:cNvPr id="27660" name="Rectangle 15">
            <a:extLst>
              <a:ext uri="{FF2B5EF4-FFF2-40B4-BE49-F238E27FC236}">
                <a16:creationId xmlns:a16="http://schemas.microsoft.com/office/drawing/2014/main" id="{776185E8-791D-4646-96D5-55A348E3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950913"/>
            <a:ext cx="6238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25.2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1" name="Rectangle 16">
            <a:extLst>
              <a:ext uri="{FF2B5EF4-FFF2-40B4-BE49-F238E27FC236}">
                <a16:creationId xmlns:a16="http://schemas.microsoft.com/office/drawing/2014/main" id="{A0868682-000F-485A-816C-C230E83B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316038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2" name="Rectangle 17">
            <a:extLst>
              <a:ext uri="{FF2B5EF4-FFF2-40B4-BE49-F238E27FC236}">
                <a16:creationId xmlns:a16="http://schemas.microsoft.com/office/drawing/2014/main" id="{4CFC74F6-3BDF-4DE7-B51F-2362E2F8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316038"/>
            <a:ext cx="2012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United States 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Rectangle 18">
            <a:extLst>
              <a:ext uri="{FF2B5EF4-FFF2-40B4-BE49-F238E27FC236}">
                <a16:creationId xmlns:a16="http://schemas.microsoft.com/office/drawing/2014/main" id="{D32660E4-5B59-45A3-87D2-9FC6E68C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1341438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762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Rectangle 19">
            <a:extLst>
              <a:ext uri="{FF2B5EF4-FFF2-40B4-BE49-F238E27FC236}">
                <a16:creationId xmlns:a16="http://schemas.microsoft.com/office/drawing/2014/main" id="{EB0CEB5C-342D-4F78-851C-BDAEFEC4B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316038"/>
            <a:ext cx="6238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19.0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5" name="Rectangle 20">
            <a:extLst>
              <a:ext uri="{FF2B5EF4-FFF2-40B4-BE49-F238E27FC236}">
                <a16:creationId xmlns:a16="http://schemas.microsoft.com/office/drawing/2014/main" id="{4F2E897C-B99E-4281-8C20-2648CC3F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682750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3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6" name="Rectangle 21">
            <a:extLst>
              <a:ext uri="{FF2B5EF4-FFF2-40B4-BE49-F238E27FC236}">
                <a16:creationId xmlns:a16="http://schemas.microsoft.com/office/drawing/2014/main" id="{9B783052-62C3-4CBA-9562-76323DB2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682750"/>
            <a:ext cx="9255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China</a:t>
            </a:r>
            <a:r>
              <a:rPr lang="en-GB" altLang="en-US" sz="2500" dirty="0">
                <a:solidFill>
                  <a:srgbClr val="000000"/>
                </a:solidFill>
              </a:rPr>
              <a:t> 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7" name="Rectangle 22">
            <a:extLst>
              <a:ext uri="{FF2B5EF4-FFF2-40B4-BE49-F238E27FC236}">
                <a16:creationId xmlns:a16="http://schemas.microsoft.com/office/drawing/2014/main" id="{D8FE2CC9-E4C5-4FEA-AC08-D0E90F67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1700213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226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Rectangle 23">
            <a:extLst>
              <a:ext uri="{FF2B5EF4-FFF2-40B4-BE49-F238E27FC236}">
                <a16:creationId xmlns:a16="http://schemas.microsoft.com/office/drawing/2014/main" id="{016B4271-821C-4965-BE7B-9E16EB17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168275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5.7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69" name="Rectangle 24">
            <a:extLst>
              <a:ext uri="{FF2B5EF4-FFF2-40B4-BE49-F238E27FC236}">
                <a16:creationId xmlns:a16="http://schemas.microsoft.com/office/drawing/2014/main" id="{4937DC1D-CD8A-4CC4-B847-C5E2DC27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2047875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4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0" name="Rectangle 25">
            <a:extLst>
              <a:ext uri="{FF2B5EF4-FFF2-40B4-BE49-F238E27FC236}">
                <a16:creationId xmlns:a16="http://schemas.microsoft.com/office/drawing/2014/main" id="{5320F425-0654-486F-B5E7-A4F75B15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047875"/>
            <a:ext cx="784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India </a:t>
            </a:r>
            <a:endParaRPr lang="en-GB" alt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71" name="Rectangle 26">
            <a:extLst>
              <a:ext uri="{FF2B5EF4-FFF2-40B4-BE49-F238E27FC236}">
                <a16:creationId xmlns:a16="http://schemas.microsoft.com/office/drawing/2014/main" id="{10027E51-18F4-4195-9992-78BF164E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060575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183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2" name="Rectangle 27">
            <a:extLst>
              <a:ext uri="{FF2B5EF4-FFF2-40B4-BE49-F238E27FC236}">
                <a16:creationId xmlns:a16="http://schemas.microsoft.com/office/drawing/2014/main" id="{379E2D2F-FE20-4967-9AE6-79390CC6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047875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4.6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3" name="Rectangle 28">
            <a:extLst>
              <a:ext uri="{FF2B5EF4-FFF2-40B4-BE49-F238E27FC236}">
                <a16:creationId xmlns:a16="http://schemas.microsoft.com/office/drawing/2014/main" id="{068D42AF-2CAA-49A2-9366-BE5BD9D39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2413000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5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4" name="Rectangle 29">
            <a:extLst>
              <a:ext uri="{FF2B5EF4-FFF2-40B4-BE49-F238E27FC236}">
                <a16:creationId xmlns:a16="http://schemas.microsoft.com/office/drawing/2014/main" id="{A6553F3D-3426-4D8B-84B3-067713CF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2413000"/>
            <a:ext cx="962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000000"/>
                </a:solidFill>
              </a:rPr>
              <a:t>Japan 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5" name="Rectangle 30">
            <a:extLst>
              <a:ext uri="{FF2B5EF4-FFF2-40B4-BE49-F238E27FC236}">
                <a16:creationId xmlns:a16="http://schemas.microsoft.com/office/drawing/2014/main" id="{27CFE246-5C64-47A8-95DE-2548AE0D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420938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000000"/>
                </a:solidFill>
              </a:rPr>
              <a:t>180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6" name="Rectangle 31">
            <a:extLst>
              <a:ext uri="{FF2B5EF4-FFF2-40B4-BE49-F238E27FC236}">
                <a16:creationId xmlns:a16="http://schemas.microsoft.com/office/drawing/2014/main" id="{587A863B-447E-47EE-8DDD-CE429F650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41300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4.5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77" name="Rectangle 32">
            <a:extLst>
              <a:ext uri="{FF2B5EF4-FFF2-40B4-BE49-F238E27FC236}">
                <a16:creationId xmlns:a16="http://schemas.microsoft.com/office/drawing/2014/main" id="{13A5F7CD-2FF2-4399-8616-0627C26C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2779713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38" name="Rectangle 33">
            <a:extLst>
              <a:ext uri="{FF2B5EF4-FFF2-40B4-BE49-F238E27FC236}">
                <a16:creationId xmlns:a16="http://schemas.microsoft.com/office/drawing/2014/main" id="{06472A12-E71D-49A8-8F87-05729E96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1728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Singapore</a:t>
            </a:r>
            <a:r>
              <a:rPr lang="en-GB" altLang="en-US" sz="2500" dirty="0">
                <a:solidFill>
                  <a:srgbClr val="000000"/>
                </a:solidFill>
              </a:rPr>
              <a:t> 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39" name="Rectangle 34">
            <a:extLst>
              <a:ext uri="{FF2B5EF4-FFF2-40B4-BE49-F238E27FC236}">
                <a16:creationId xmlns:a16="http://schemas.microsoft.com/office/drawing/2014/main" id="{117429DB-9284-454E-9971-8FE692BAE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781300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164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40" name="Rectangle 35">
            <a:extLst>
              <a:ext uri="{FF2B5EF4-FFF2-40B4-BE49-F238E27FC236}">
                <a16:creationId xmlns:a16="http://schemas.microsoft.com/office/drawing/2014/main" id="{DFA1EE7E-B638-4F9F-B2AE-4D6457CD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779713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4.1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1" name="Rectangle 36">
            <a:extLst>
              <a:ext uri="{FF2B5EF4-FFF2-40B4-BE49-F238E27FC236}">
                <a16:creationId xmlns:a16="http://schemas.microsoft.com/office/drawing/2014/main" id="{AA773A6A-BDC8-4E44-8DDD-45EC3A21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3144838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7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2" name="Rectangle 37">
            <a:extLst>
              <a:ext uri="{FF2B5EF4-FFF2-40B4-BE49-F238E27FC236}">
                <a16:creationId xmlns:a16="http://schemas.microsoft.com/office/drawing/2014/main" id="{2C873B98-8AEB-470F-9E87-8A048E38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141663"/>
            <a:ext cx="1870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Switzerland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3" name="Rectangle 38">
            <a:extLst>
              <a:ext uri="{FF2B5EF4-FFF2-40B4-BE49-F238E27FC236}">
                <a16:creationId xmlns:a16="http://schemas.microsoft.com/office/drawing/2014/main" id="{DCB635F8-9CDF-4885-A2D5-FFF1D6BC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141663"/>
            <a:ext cx="5095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119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4" name="Rectangle 39">
            <a:extLst>
              <a:ext uri="{FF2B5EF4-FFF2-40B4-BE49-F238E27FC236}">
                <a16:creationId xmlns:a16="http://schemas.microsoft.com/office/drawing/2014/main" id="{8AA70B4D-9560-4A82-BD57-388CB29C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144838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3.0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5" name="Rectangle 40">
            <a:extLst>
              <a:ext uri="{FF2B5EF4-FFF2-40B4-BE49-F238E27FC236}">
                <a16:creationId xmlns:a16="http://schemas.microsoft.com/office/drawing/2014/main" id="{DACD462E-B826-4D5E-B3E2-21326F5E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3511550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8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6" name="Rectangle 41">
            <a:extLst>
              <a:ext uri="{FF2B5EF4-FFF2-40B4-BE49-F238E27FC236}">
                <a16:creationId xmlns:a16="http://schemas.microsoft.com/office/drawing/2014/main" id="{43E7DCA7-2709-4BFF-8F02-7D502962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500438"/>
            <a:ext cx="3043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Hong Kong ,China </a:t>
            </a:r>
            <a:endParaRPr lang="en-GB" alt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87" name="Rectangle 42">
            <a:extLst>
              <a:ext uri="{FF2B5EF4-FFF2-40B4-BE49-F238E27FC236}">
                <a16:creationId xmlns:a16="http://schemas.microsoft.com/office/drawing/2014/main" id="{631333FA-509A-4D77-8A4C-63DE4F544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500438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104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8" name="Rectangle 43">
            <a:extLst>
              <a:ext uri="{FF2B5EF4-FFF2-40B4-BE49-F238E27FC236}">
                <a16:creationId xmlns:a16="http://schemas.microsoft.com/office/drawing/2014/main" id="{7710786F-B47A-448A-9CA7-A94DDF5B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51155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2.6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89" name="Rectangle 44">
            <a:extLst>
              <a:ext uri="{FF2B5EF4-FFF2-40B4-BE49-F238E27FC236}">
                <a16:creationId xmlns:a16="http://schemas.microsoft.com/office/drawing/2014/main" id="{C7779AF3-BCAA-43DD-BB58-C6F5DC69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3876675"/>
            <a:ext cx="176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9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0" name="Rectangle 45">
            <a:extLst>
              <a:ext uri="{FF2B5EF4-FFF2-40B4-BE49-F238E27FC236}">
                <a16:creationId xmlns:a16="http://schemas.microsoft.com/office/drawing/2014/main" id="{A2A28B82-F78E-49AA-AE25-568F7DC44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60800"/>
            <a:ext cx="2301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Korea, Rep. of </a:t>
            </a:r>
          </a:p>
        </p:txBody>
      </p:sp>
      <p:sp>
        <p:nvSpPr>
          <p:cNvPr id="27691" name="Rectangle 46">
            <a:extLst>
              <a:ext uri="{FF2B5EF4-FFF2-40B4-BE49-F238E27FC236}">
                <a16:creationId xmlns:a16="http://schemas.microsoft.com/office/drawing/2014/main" id="{BBF4EC14-080D-4782-B36B-303AC4B2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3860800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86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2" name="Rectangle 47">
            <a:extLst>
              <a:ext uri="{FF2B5EF4-FFF2-40B4-BE49-F238E27FC236}">
                <a16:creationId xmlns:a16="http://schemas.microsoft.com/office/drawing/2014/main" id="{8203D437-D5E9-46E4-8887-D06842B3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876675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2.2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3" name="Rectangle 48">
            <a:extLst>
              <a:ext uri="{FF2B5EF4-FFF2-40B4-BE49-F238E27FC236}">
                <a16:creationId xmlns:a16="http://schemas.microsoft.com/office/drawing/2014/main" id="{904432BE-2DFD-4765-B85B-3AD15730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2211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10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54" name="Rectangle 49">
            <a:extLst>
              <a:ext uri="{FF2B5EF4-FFF2-40B4-BE49-F238E27FC236}">
                <a16:creationId xmlns:a16="http://schemas.microsoft.com/office/drawing/2014/main" id="{E8271D07-F016-4BA2-934C-983C0D6CC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581525"/>
            <a:ext cx="2987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2500" dirty="0" err="1">
                <a:solidFill>
                  <a:srgbClr val="FF0000"/>
                </a:solidFill>
              </a:rPr>
              <a:t>Thailand</a:t>
            </a:r>
            <a:endParaRPr lang="en-GB" altLang="en-US" sz="2500" dirty="0">
              <a:solidFill>
                <a:srgbClr val="FF0000"/>
              </a:solidFill>
            </a:endParaRPr>
          </a:p>
        </p:txBody>
      </p:sp>
      <p:sp>
        <p:nvSpPr>
          <p:cNvPr id="27695" name="Rectangle 50">
            <a:extLst>
              <a:ext uri="{FF2B5EF4-FFF2-40B4-BE49-F238E27FC236}">
                <a16:creationId xmlns:a16="http://schemas.microsoft.com/office/drawing/2014/main" id="{43FEE186-3DC5-4655-99D8-A59FC391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60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86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6" name="Rectangle 51">
            <a:extLst>
              <a:ext uri="{FF2B5EF4-FFF2-40B4-BE49-F238E27FC236}">
                <a16:creationId xmlns:a16="http://schemas.microsoft.com/office/drawing/2014/main" id="{26237FE5-84B8-4B44-8094-E9AE7E23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243388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2.1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7" name="Rectangle 52">
            <a:extLst>
              <a:ext uri="{FF2B5EF4-FFF2-40B4-BE49-F238E27FC236}">
                <a16:creationId xmlns:a16="http://schemas.microsoft.com/office/drawing/2014/main" id="{53A5F352-02B5-44DB-B8F6-2641E527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5815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11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98" name="Rectangle 53">
            <a:extLst>
              <a:ext uri="{FF2B5EF4-FFF2-40B4-BE49-F238E27FC236}">
                <a16:creationId xmlns:a16="http://schemas.microsoft.com/office/drawing/2014/main" id="{7AE3E17C-24C7-485B-A5E7-EC459BA3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728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Canada 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59" name="Rectangle 54">
            <a:extLst>
              <a:ext uri="{FF2B5EF4-FFF2-40B4-BE49-F238E27FC236}">
                <a16:creationId xmlns:a16="http://schemas.microsoft.com/office/drawing/2014/main" id="{66F1B7A1-9E91-41A2-835C-F3F2DBBA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608513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75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60" name="Rectangle 55">
            <a:extLst>
              <a:ext uri="{FF2B5EF4-FFF2-40B4-BE49-F238E27FC236}">
                <a16:creationId xmlns:a16="http://schemas.microsoft.com/office/drawing/2014/main" id="{9CECCFFA-116C-464E-87BF-4987AE79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608513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1.9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1" name="Rectangle 56">
            <a:extLst>
              <a:ext uri="{FF2B5EF4-FFF2-40B4-BE49-F238E27FC236}">
                <a16:creationId xmlns:a16="http://schemas.microsoft.com/office/drawing/2014/main" id="{115DE597-9F2A-4B90-AC8B-CCDBA628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9418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12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2" name="Rectangle 58">
            <a:extLst>
              <a:ext uri="{FF2B5EF4-FFF2-40B4-BE49-F238E27FC236}">
                <a16:creationId xmlns:a16="http://schemas.microsoft.com/office/drawing/2014/main" id="{F7B063A1-6F34-42A3-8E60-E5B275F8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975225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70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3" name="Rectangle 59">
            <a:extLst>
              <a:ext uri="{FF2B5EF4-FFF2-40B4-BE49-F238E27FC236}">
                <a16:creationId xmlns:a16="http://schemas.microsoft.com/office/drawing/2014/main" id="{5B1F569C-6123-4360-87FA-CABFF8996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975225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1.7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4" name="Rectangle 60">
            <a:extLst>
              <a:ext uri="{FF2B5EF4-FFF2-40B4-BE49-F238E27FC236}">
                <a16:creationId xmlns:a16="http://schemas.microsoft.com/office/drawing/2014/main" id="{D1003181-B8F0-401A-9C12-99BF42E8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3006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13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5" name="Rectangle 62">
            <a:extLst>
              <a:ext uri="{FF2B5EF4-FFF2-40B4-BE49-F238E27FC236}">
                <a16:creationId xmlns:a16="http://schemas.microsoft.com/office/drawing/2014/main" id="{BB908BC4-1A87-450C-ABFE-9A06BB48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5340350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64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6" name="Rectangle 63">
            <a:extLst>
              <a:ext uri="{FF2B5EF4-FFF2-40B4-BE49-F238E27FC236}">
                <a16:creationId xmlns:a16="http://schemas.microsoft.com/office/drawing/2014/main" id="{D22598EE-3E41-4D12-B1ED-382C9D2E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534035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1.6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7" name="Rectangle 64">
            <a:extLst>
              <a:ext uri="{FF2B5EF4-FFF2-40B4-BE49-F238E27FC236}">
                <a16:creationId xmlns:a16="http://schemas.microsoft.com/office/drawing/2014/main" id="{BC12DCC4-725F-4AA7-B28E-4FFFF6C7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661025"/>
            <a:ext cx="27765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Russian Federation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08" name="Rectangle 65">
            <a:extLst>
              <a:ext uri="{FF2B5EF4-FFF2-40B4-BE49-F238E27FC236}">
                <a16:creationId xmlns:a16="http://schemas.microsoft.com/office/drawing/2014/main" id="{9AA99C1F-20EA-4181-B91A-8096B88F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34050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57</a:t>
            </a:r>
          </a:p>
        </p:txBody>
      </p:sp>
      <p:sp>
        <p:nvSpPr>
          <p:cNvPr id="27709" name="Rectangle 66">
            <a:extLst>
              <a:ext uri="{FF2B5EF4-FFF2-40B4-BE49-F238E27FC236}">
                <a16:creationId xmlns:a16="http://schemas.microsoft.com/office/drawing/2014/main" id="{7DCAF94D-D038-4487-8431-89641232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73405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7710" name="Rectangle 67">
            <a:extLst>
              <a:ext uri="{FF2B5EF4-FFF2-40B4-BE49-F238E27FC236}">
                <a16:creationId xmlns:a16="http://schemas.microsoft.com/office/drawing/2014/main" id="{7073A7C4-3214-4078-818A-1B275BB6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661025"/>
            <a:ext cx="360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14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11" name="Rectangle 68">
            <a:extLst>
              <a:ext uri="{FF2B5EF4-FFF2-40B4-BE49-F238E27FC236}">
                <a16:creationId xmlns:a16="http://schemas.microsoft.com/office/drawing/2014/main" id="{9E8F1ECD-3D66-438E-A289-CD899AF7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300663"/>
            <a:ext cx="2833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Australia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73" name="Rectangle 64">
            <a:extLst>
              <a:ext uri="{FF2B5EF4-FFF2-40B4-BE49-F238E27FC236}">
                <a16:creationId xmlns:a16="http://schemas.microsoft.com/office/drawing/2014/main" id="{87B81A9F-0508-4C82-A13D-0BF6B2CD5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984875"/>
            <a:ext cx="2092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Chinese Taipei</a:t>
            </a:r>
            <a:endParaRPr lang="en-GB" alt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74" name="Rectangle 65">
            <a:extLst>
              <a:ext uri="{FF2B5EF4-FFF2-40B4-BE49-F238E27FC236}">
                <a16:creationId xmlns:a16="http://schemas.microsoft.com/office/drawing/2014/main" id="{2F74DC9F-2E8E-4C9A-B6C8-040AD7D0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6057900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17475" name="Rectangle 66">
            <a:extLst>
              <a:ext uri="{FF2B5EF4-FFF2-40B4-BE49-F238E27FC236}">
                <a16:creationId xmlns:a16="http://schemas.microsoft.com/office/drawing/2014/main" id="{2875231E-962F-40CB-B392-C9644E743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6057900"/>
            <a:ext cx="446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1.1</a:t>
            </a:r>
          </a:p>
        </p:txBody>
      </p:sp>
      <p:sp>
        <p:nvSpPr>
          <p:cNvPr id="27715" name="Rectangle 67">
            <a:extLst>
              <a:ext uri="{FF2B5EF4-FFF2-40B4-BE49-F238E27FC236}">
                <a16:creationId xmlns:a16="http://schemas.microsoft.com/office/drawing/2014/main" id="{4BE7ACD4-4580-491A-BEE1-B9035331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5984875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>
                <a:solidFill>
                  <a:srgbClr val="000000"/>
                </a:solidFill>
              </a:rPr>
              <a:t>15</a:t>
            </a:r>
            <a:endParaRPr lang="en-GB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716" name="Footer Placeholder 2">
            <a:extLst>
              <a:ext uri="{FF2B5EF4-FFF2-40B4-BE49-F238E27FC236}">
                <a16:creationId xmlns:a16="http://schemas.microsoft.com/office/drawing/2014/main" id="{1CFE1DEE-EEC2-4C2F-92E2-83D57B75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5" y="6470650"/>
            <a:ext cx="3635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WTO-UNCTAD-ITC Services dataset.</a:t>
            </a:r>
          </a:p>
        </p:txBody>
      </p:sp>
      <p:sp>
        <p:nvSpPr>
          <p:cNvPr id="27717" name="Rectangle 68">
            <a:extLst>
              <a:ext uri="{FF2B5EF4-FFF2-40B4-BE49-F238E27FC236}">
                <a16:creationId xmlns:a16="http://schemas.microsoft.com/office/drawing/2014/main" id="{4165A720-BC74-4DC6-B5C0-43646F9B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941888"/>
            <a:ext cx="2833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</a:rPr>
              <a:t>U.A.E.</a:t>
            </a:r>
            <a:endParaRPr lang="en-GB" alt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19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39" grpId="0"/>
      <p:bldP spid="17440" grpId="0"/>
      <p:bldP spid="17454" grpId="0"/>
      <p:bldP spid="17459" grpId="0"/>
      <p:bldP spid="17460" grpId="0"/>
      <p:bldP spid="17473" grpId="0"/>
      <p:bldP spid="17474" grpId="0"/>
      <p:bldP spid="174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>
            <a:extLst>
              <a:ext uri="{FF2B5EF4-FFF2-40B4-BE49-F238E27FC236}">
                <a16:creationId xmlns:a16="http://schemas.microsoft.com/office/drawing/2014/main" id="{C249D83D-1B81-4ADB-8936-FB68DC1B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FB10CD-D600-4242-AE27-986C805062E0}" type="slidenum">
              <a:rPr lang="en-GB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E0C8FCA9-6CEA-436D-8AFA-1546D8A48F31}"/>
              </a:ext>
            </a:extLst>
          </p:cNvPr>
          <p:cNvPicPr>
            <a:picLocks noGrp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44229" r="74786" b="42245"/>
          <a:stretch>
            <a:fillRect/>
          </a:stretch>
        </p:blipFill>
        <p:spPr>
          <a:xfrm>
            <a:off x="1066800" y="1828800"/>
            <a:ext cx="6629399" cy="3687763"/>
          </a:xfrm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6759CABE-4861-4ED5-A83F-AE67751FE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46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Exports of commercial services by main category and by sub-sector, 1995</a:t>
            </a:r>
            <a:endParaRPr lang="en-GB" altLang="en-US" sz="2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000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57A40346-E05C-4A79-97AF-4275D800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-26988"/>
            <a:ext cx="7058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World exports of commercial services by sector, 2017</a:t>
            </a:r>
          </a:p>
        </p:txBody>
      </p:sp>
      <p:sp>
        <p:nvSpPr>
          <p:cNvPr id="29699" name="Footer Placeholder 2">
            <a:extLst>
              <a:ext uri="{FF2B5EF4-FFF2-40B4-BE49-F238E27FC236}">
                <a16:creationId xmlns:a16="http://schemas.microsoft.com/office/drawing/2014/main" id="{7A650044-2874-493B-B3E9-6D697532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5" y="6470650"/>
            <a:ext cx="3635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WTO-UNCTAD-ITC Services dataset.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766610-F3CC-4089-99F8-BA130E6B8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456009"/>
              </p:ext>
            </p:extLst>
          </p:nvPr>
        </p:nvGraphicFramePr>
        <p:xfrm>
          <a:off x="467544" y="980728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60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>
            <a:extLst>
              <a:ext uri="{FF2B5EF4-FFF2-40B4-BE49-F238E27FC236}">
                <a16:creationId xmlns:a16="http://schemas.microsoft.com/office/drawing/2014/main" id="{20D3749E-AC2A-4297-BF96-422B1AAF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0F4E4C-39EE-42AB-9999-96673E473D3E}" type="slidenum">
              <a:rPr lang="en-GB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Content Placeholder 9">
            <a:extLst>
              <a:ext uri="{FF2B5EF4-FFF2-40B4-BE49-F238E27FC236}">
                <a16:creationId xmlns:a16="http://schemas.microsoft.com/office/drawing/2014/main" id="{64619523-D63B-4E07-B389-6D2BEB4CF5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t="28821" r="34669" b="48299"/>
          <a:stretch>
            <a:fillRect/>
          </a:stretch>
        </p:blipFill>
        <p:spPr>
          <a:xfrm>
            <a:off x="395288" y="1435100"/>
            <a:ext cx="8353425" cy="5027613"/>
          </a:xfrm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A129E6AA-92BA-4509-A337-173DDDFB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507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latin typeface="Times New Roman" panose="02020603050405020304" pitchFamily="18" charset="0"/>
              </a:rPr>
              <a:t>Average yearly growth rate of trade in different services categories, 2005-2016 </a:t>
            </a:r>
          </a:p>
        </p:txBody>
      </p:sp>
      <p:sp>
        <p:nvSpPr>
          <p:cNvPr id="32773" name="TextBox 2">
            <a:extLst>
              <a:ext uri="{FF2B5EF4-FFF2-40B4-BE49-F238E27FC236}">
                <a16:creationId xmlns:a16="http://schemas.microsoft.com/office/drawing/2014/main" id="{B68254FB-E2E2-40D1-AF3A-DF4EB65C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2713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Source: WTO</a:t>
            </a:r>
          </a:p>
        </p:txBody>
      </p:sp>
    </p:spTree>
    <p:extLst>
      <p:ext uri="{BB962C8B-B14F-4D97-AF65-F5344CB8AC3E}">
        <p14:creationId xmlns:p14="http://schemas.microsoft.com/office/powerpoint/2010/main" val="6074392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559295EF-40FA-43B4-AB53-351F03F6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7A412B-6CE2-4AB7-B501-FCA8BF7B7A30}" type="slidenum">
              <a:rPr lang="en-GB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19" name="Content Placeholder 9">
            <a:extLst>
              <a:ext uri="{FF2B5EF4-FFF2-40B4-BE49-F238E27FC236}">
                <a16:creationId xmlns:a16="http://schemas.microsoft.com/office/drawing/2014/main" id="{190C34FF-F778-424C-A2E4-B80AE57718B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6" t="63484" r="34669" b="14276"/>
          <a:stretch>
            <a:fillRect/>
          </a:stretch>
        </p:blipFill>
        <p:spPr>
          <a:xfrm>
            <a:off x="179388" y="1700213"/>
            <a:ext cx="8713787" cy="5005387"/>
          </a:xfrm>
        </p:spPr>
      </p:pic>
      <p:sp>
        <p:nvSpPr>
          <p:cNvPr id="34820" name="TextBox 1">
            <a:extLst>
              <a:ext uri="{FF2B5EF4-FFF2-40B4-BE49-F238E27FC236}">
                <a16:creationId xmlns:a16="http://schemas.microsoft.com/office/drawing/2014/main" id="{A2366FD1-EC3F-470C-B78F-F2653F67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388"/>
            <a:ext cx="7681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</a:rPr>
              <a:t>Average yearly values and growth rates of trade in different services categories, 2005-2016</a:t>
            </a:r>
          </a:p>
        </p:txBody>
      </p:sp>
      <p:sp>
        <p:nvSpPr>
          <p:cNvPr id="34821" name="TextBox 2">
            <a:extLst>
              <a:ext uri="{FF2B5EF4-FFF2-40B4-BE49-F238E27FC236}">
                <a16:creationId xmlns:a16="http://schemas.microsoft.com/office/drawing/2014/main" id="{BA8DEE36-1F59-4612-B4D3-0D155FFE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488113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Source: WTO</a:t>
            </a:r>
          </a:p>
        </p:txBody>
      </p:sp>
    </p:spTree>
    <p:extLst>
      <p:ext uri="{BB962C8B-B14F-4D97-AF65-F5344CB8AC3E}">
        <p14:creationId xmlns:p14="http://schemas.microsoft.com/office/powerpoint/2010/main" val="4437934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>
            <a:extLst>
              <a:ext uri="{FF2B5EF4-FFF2-40B4-BE49-F238E27FC236}">
                <a16:creationId xmlns:a16="http://schemas.microsoft.com/office/drawing/2014/main" id="{02D36B34-26BC-481A-B7B5-9D13D27A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FA1146-8464-4723-AB66-3EAF5E406C10}" type="slidenum">
              <a:rPr lang="en-GB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9E7CC6ED-1641-4AFE-B330-04B64950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57573" r="27164" b="12199"/>
          <a:stretch>
            <a:fillRect/>
          </a:stretch>
        </p:blipFill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>
            <a:extLst>
              <a:ext uri="{FF2B5EF4-FFF2-40B4-BE49-F238E27FC236}">
                <a16:creationId xmlns:a16="http://schemas.microsoft.com/office/drawing/2014/main" id="{E69796A2-3AA7-4404-B3E4-18606E1E8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453188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Source: ECLAC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84AB97D8-5CC8-4F6E-8A57-8EA3D174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4813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3600" b="1" dirty="0">
                <a:latin typeface="Times New Roman" panose="02020603050405020304" pitchFamily="18" charset="0"/>
              </a:rPr>
              <a:t>The growth of “modern services”</a:t>
            </a:r>
          </a:p>
        </p:txBody>
      </p:sp>
    </p:spTree>
    <p:extLst>
      <p:ext uri="{BB962C8B-B14F-4D97-AF65-F5344CB8AC3E}">
        <p14:creationId xmlns:p14="http://schemas.microsoft.com/office/powerpoint/2010/main" val="18469649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66B654B6-1365-4537-9CFC-5C0756C7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BAFC6-4A47-4A64-BA23-3A27FAA78A45}" type="slidenum">
              <a:rPr lang="en-GB" altLang="de-DE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de-DE" sz="14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8A2C225-ABD4-49AB-916D-8977C36E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201"/>
            <a:ext cx="7991475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400" b="1" dirty="0">
                <a:latin typeface="Arial" panose="020B0604020202020204" pitchFamily="34" charset="0"/>
              </a:rPr>
              <a:t>Structure of Commercial Services Exports</a:t>
            </a:r>
            <a:br>
              <a:rPr lang="en-GB" altLang="de-DE" sz="2400" b="1" dirty="0">
                <a:latin typeface="Arial" panose="020B0604020202020204" pitchFamily="34" charset="0"/>
              </a:rPr>
            </a:br>
            <a:r>
              <a:rPr lang="en-GB" altLang="de-DE" sz="2400" b="1" dirty="0">
                <a:latin typeface="Arial" panose="020B0604020202020204" pitchFamily="34" charset="0"/>
              </a:rPr>
              <a:t>by Region, 2017</a:t>
            </a: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A021FE30-052A-48AE-93AD-10CB1BE7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79550"/>
            <a:ext cx="719931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>
            <a:extLst>
              <a:ext uri="{FF2B5EF4-FFF2-40B4-BE49-F238E27FC236}">
                <a16:creationId xmlns:a16="http://schemas.microsoft.com/office/drawing/2014/main" id="{3D6AEE3C-29AD-4585-99DC-7F8233EBCF3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C5888C-9D93-454C-B629-4FC1C413FD55}" type="slidenum">
              <a:rPr lang="de-CH" altLang="de-DE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9CCEBE0-7CD6-433E-93A5-4789E84DF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457200"/>
            <a:ext cx="8229600" cy="1371600"/>
          </a:xfrm>
        </p:spPr>
        <p:txBody>
          <a:bodyPr/>
          <a:lstStyle/>
          <a:p>
            <a:pPr algn="ctr" eaLnBrk="1" hangingPunct="1"/>
            <a:br>
              <a:rPr lang="es-CR" altLang="de-DE" sz="2800" dirty="0"/>
            </a:br>
            <a:r>
              <a:rPr lang="es-CR" altLang="de-DE" sz="2800" dirty="0"/>
              <a:t> </a:t>
            </a:r>
            <a:r>
              <a:rPr lang="es-CR" altLang="de-DE" sz="2400" b="1" dirty="0" err="1">
                <a:solidFill>
                  <a:schemeClr val="tx1"/>
                </a:solidFill>
              </a:rPr>
              <a:t>What</a:t>
            </a:r>
            <a:r>
              <a:rPr lang="es-CR" altLang="de-DE" sz="2400" b="1" dirty="0">
                <a:solidFill>
                  <a:schemeClr val="tx1"/>
                </a:solidFill>
              </a:rPr>
              <a:t> role </a:t>
            </a:r>
            <a:r>
              <a:rPr lang="es-CR" altLang="de-DE" sz="2400" b="1" dirty="0" err="1">
                <a:solidFill>
                  <a:schemeClr val="tx1"/>
                </a:solidFill>
              </a:rPr>
              <a:t>will</a:t>
            </a:r>
            <a:r>
              <a:rPr lang="es-CR" altLang="de-DE" sz="2400" b="1" dirty="0">
                <a:solidFill>
                  <a:schemeClr val="tx1"/>
                </a:solidFill>
              </a:rPr>
              <a:t> </a:t>
            </a:r>
            <a:r>
              <a:rPr lang="es-CR" altLang="de-DE" sz="2400" b="1" dirty="0" err="1">
                <a:solidFill>
                  <a:schemeClr val="tx1"/>
                </a:solidFill>
              </a:rPr>
              <a:t>services</a:t>
            </a:r>
            <a:r>
              <a:rPr lang="es-CR" altLang="de-DE" sz="2400" b="1" dirty="0">
                <a:solidFill>
                  <a:schemeClr val="tx1"/>
                </a:solidFill>
              </a:rPr>
              <a:t> </a:t>
            </a:r>
            <a:r>
              <a:rPr lang="es-CR" altLang="de-DE" sz="2400" b="1" dirty="0" err="1">
                <a:solidFill>
                  <a:schemeClr val="tx1"/>
                </a:solidFill>
              </a:rPr>
              <a:t>play</a:t>
            </a:r>
            <a:r>
              <a:rPr lang="es-CR" altLang="de-DE" sz="2400" b="1" dirty="0">
                <a:solidFill>
                  <a:schemeClr val="tx1"/>
                </a:solidFill>
              </a:rPr>
              <a:t> in </a:t>
            </a:r>
            <a:r>
              <a:rPr lang="es-CR" altLang="de-DE" sz="2400" b="1" dirty="0" err="1">
                <a:solidFill>
                  <a:schemeClr val="tx1"/>
                </a:solidFill>
              </a:rPr>
              <a:t>addressing</a:t>
            </a:r>
            <a:r>
              <a:rPr lang="es-CR" altLang="de-DE" sz="2400" b="1" dirty="0">
                <a:solidFill>
                  <a:schemeClr val="tx1"/>
                </a:solidFill>
              </a:rPr>
              <a:t> </a:t>
            </a:r>
            <a:r>
              <a:rPr lang="es-CR" altLang="de-DE" sz="2400" b="1" dirty="0" err="1">
                <a:solidFill>
                  <a:schemeClr val="tx1"/>
                </a:solidFill>
              </a:rPr>
              <a:t>major</a:t>
            </a:r>
            <a:r>
              <a:rPr lang="es-CR" altLang="de-DE" sz="2400" b="1" dirty="0">
                <a:solidFill>
                  <a:schemeClr val="tx1"/>
                </a:solidFill>
              </a:rPr>
              <a:t> societal </a:t>
            </a:r>
            <a:r>
              <a:rPr lang="es-CR" altLang="de-DE" sz="2400" b="1" dirty="0" err="1">
                <a:solidFill>
                  <a:schemeClr val="tx1"/>
                </a:solidFill>
              </a:rPr>
              <a:t>challenges</a:t>
            </a:r>
            <a:r>
              <a:rPr lang="es-CR" altLang="de-DE" sz="2400" b="1" dirty="0"/>
              <a:t>? </a:t>
            </a:r>
            <a:endParaRPr lang="en-US" altLang="de-DE" sz="2400" b="1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EA1B6F3-720E-42D2-853E-903C2BDFEC6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s-CR" altLang="de-DE" sz="1800"/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Human capital enhancement </a:t>
            </a:r>
            <a:r>
              <a:rPr lang="es-CR" altLang="de-DE" sz="2000" b="1"/>
              <a:t>Y</a:t>
            </a:r>
            <a:r>
              <a:rPr lang="es-CR" altLang="de-DE" sz="2000"/>
              <a:t> = f(</a:t>
            </a:r>
            <a:r>
              <a:rPr lang="es-CR" altLang="de-DE" sz="2000" b="1"/>
              <a:t>K</a:t>
            </a:r>
            <a:r>
              <a:rPr lang="es-CR" altLang="de-DE" sz="2000"/>
              <a:t>, </a:t>
            </a:r>
            <a:r>
              <a:rPr lang="es-CR" altLang="de-DE" sz="2000" b="1"/>
              <a:t>L, (T)</a:t>
            </a:r>
            <a:r>
              <a:rPr lang="es-CR" altLang="de-DE" sz="20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Reducing mass poverty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Mitigating climate change, green energies and their financing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Designing intelligent cities and work places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Nurturing the revolution in life sciences 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Inventing intelligent forms of mobility (transportation) </a:t>
            </a:r>
          </a:p>
          <a:p>
            <a:pPr eaLnBrk="1" hangingPunct="1">
              <a:lnSpc>
                <a:spcPct val="80000"/>
              </a:lnSpc>
            </a:pPr>
            <a:r>
              <a:rPr lang="es-CR" altLang="de-DE" sz="2000"/>
              <a:t>Investing in the digital society – E-commerce, E-governance, E-health</a:t>
            </a:r>
          </a:p>
          <a:p>
            <a:pPr eaLnBrk="1" hangingPunct="1">
              <a:lnSpc>
                <a:spcPct val="80000"/>
              </a:lnSpc>
            </a:pPr>
            <a:endParaRPr lang="es-CR" altLang="de-D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R" altLang="de-DE" sz="2000"/>
              <a:t>	Each one of these meta challenges will require major doses of innovation in product design and delivery platforms, and the efficiency with which services – finance, ICT, business services, architecture, engineering, design, R&amp;D, education – are delivered will be key in addressing these challenges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R" altLang="de-D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R" altLang="de-DE" sz="2000"/>
              <a:t>	Responding to these challenges will also create vast new trade and investment opportunities, with or without trade agreements.</a:t>
            </a:r>
          </a:p>
          <a:p>
            <a:pPr eaLnBrk="1" hangingPunct="1">
              <a:lnSpc>
                <a:spcPct val="80000"/>
              </a:lnSpc>
            </a:pPr>
            <a:endParaRPr lang="en-US" altLang="de-DE" sz="1800"/>
          </a:p>
        </p:txBody>
      </p:sp>
    </p:spTree>
    <p:extLst>
      <p:ext uri="{BB962C8B-B14F-4D97-AF65-F5344CB8AC3E}">
        <p14:creationId xmlns:p14="http://schemas.microsoft.com/office/powerpoint/2010/main" val="218334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86AD95D4-9D9A-44F1-BC48-424D02E6B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155575"/>
            <a:ext cx="7772400" cy="1143000"/>
          </a:xfrm>
        </p:spPr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4458DDC-AB14-4FA5-8A2D-835F8A669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/>
              <a:t> 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9EE3120-DD54-4F6D-874B-F675599B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7E9432-1999-42B7-A026-2149AC1491E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itle 1">
            <a:extLst>
              <a:ext uri="{FF2B5EF4-FFF2-40B4-BE49-F238E27FC236}">
                <a16:creationId xmlns:a16="http://schemas.microsoft.com/office/drawing/2014/main" id="{59993401-2B11-43F4-9A7C-77CA2EFE93E0}"/>
              </a:ext>
            </a:extLst>
          </p:cNvPr>
          <p:cNvSpPr txBox="1">
            <a:spLocks/>
          </p:cNvSpPr>
          <p:nvPr/>
        </p:nvSpPr>
        <p:spPr bwMode="auto">
          <a:xfrm>
            <a:off x="-180975" y="155575"/>
            <a:ext cx="909637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Services are the main destination for global FDI</a:t>
            </a:r>
          </a:p>
        </p:txBody>
      </p:sp>
      <p:pic>
        <p:nvPicPr>
          <p:cNvPr id="38918" name="Picture 3" descr="Q:\DITE\PRIVAT\IIAB\WIR 2016\Figures - WEB version\All Figures - Image (JPG without title)\CH1-FIG12.jpg">
            <a:extLst>
              <a:ext uri="{FF2B5EF4-FFF2-40B4-BE49-F238E27FC236}">
                <a16:creationId xmlns:a16="http://schemas.microsoft.com/office/drawing/2014/main" id="{A109F765-6963-4E87-A01E-2EBCBAB2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351088"/>
            <a:ext cx="89931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itle 1">
            <a:extLst>
              <a:ext uri="{FF2B5EF4-FFF2-40B4-BE49-F238E27FC236}">
                <a16:creationId xmlns:a16="http://schemas.microsoft.com/office/drawing/2014/main" id="{67B6528C-3738-48A4-80C5-24AA4FFD5DB1}"/>
              </a:ext>
            </a:extLst>
          </p:cNvPr>
          <p:cNvSpPr txBox="1">
            <a:spLocks/>
          </p:cNvSpPr>
          <p:nvPr/>
        </p:nvSpPr>
        <p:spPr bwMode="auto">
          <a:xfrm>
            <a:off x="1624013" y="1625600"/>
            <a:ext cx="69881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2" tIns="54421" rIns="108842" bIns="54421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HelveticaNeueLTStd-BdCn"/>
              </a:rPr>
              <a:t>Global inward FDI stock, sectoral distribution by grouping and region </a:t>
            </a:r>
            <a:r>
              <a:rPr lang="en-US" altLang="en-US" sz="1600">
                <a:solidFill>
                  <a:srgbClr val="000000"/>
                </a:solidFill>
                <a:latin typeface="HelveticaNeueLTStd-LtCn"/>
              </a:rPr>
              <a:t>(Per cent)</a:t>
            </a:r>
            <a:endParaRPr lang="en-US" altLang="en-US" sz="2100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8920" name="Title 1">
            <a:extLst>
              <a:ext uri="{FF2B5EF4-FFF2-40B4-BE49-F238E27FC236}">
                <a16:creationId xmlns:a16="http://schemas.microsoft.com/office/drawing/2014/main" id="{81CFA78D-1407-43D2-B068-EC5655FCD97D}"/>
              </a:ext>
            </a:extLst>
          </p:cNvPr>
          <p:cNvSpPr txBox="1">
            <a:spLocks/>
          </p:cNvSpPr>
          <p:nvPr/>
        </p:nvSpPr>
        <p:spPr bwMode="auto">
          <a:xfrm>
            <a:off x="4786313" y="7094538"/>
            <a:ext cx="376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2" tIns="46371" rIns="92742" bIns="46371"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rgbClr val="FFFFFF"/>
                </a:solidFill>
                <a:latin typeface="HelveticaNeueLT Std Ext"/>
              </a:rPr>
              <a:t>Global and Regional Investment Trends</a:t>
            </a:r>
            <a:endParaRPr lang="en-US" altLang="en-US" sz="1200">
              <a:solidFill>
                <a:srgbClr val="FFFFFF"/>
              </a:solidFill>
              <a:latin typeface="HelveticaNeueLT Std Ext"/>
            </a:endParaRPr>
          </a:p>
        </p:txBody>
      </p:sp>
      <p:sp>
        <p:nvSpPr>
          <p:cNvPr id="38921" name="Text Placeholder 3">
            <a:extLst>
              <a:ext uri="{FF2B5EF4-FFF2-40B4-BE49-F238E27FC236}">
                <a16:creationId xmlns:a16="http://schemas.microsoft.com/office/drawing/2014/main" id="{A7D88010-9DCF-46B6-9BEF-B15B3AB07566}"/>
              </a:ext>
            </a:extLst>
          </p:cNvPr>
          <p:cNvSpPr txBox="1">
            <a:spLocks/>
          </p:cNvSpPr>
          <p:nvPr/>
        </p:nvSpPr>
        <p:spPr bwMode="auto">
          <a:xfrm>
            <a:off x="684213" y="6402388"/>
            <a:ext cx="2087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2" tIns="54421" rIns="108842" bIns="54421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Source:  UNCTAD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36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367B993-1718-4DBB-B80A-46D2901E3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936625"/>
          </a:xfrm>
        </p:spPr>
        <p:txBody>
          <a:bodyPr/>
          <a:lstStyle/>
          <a:p>
            <a:pPr algn="ctr"/>
            <a:r>
              <a:rPr lang="en-US" altLang="fr-FR" sz="2400" b="1" dirty="0">
                <a:solidFill>
                  <a:schemeClr val="tx1"/>
                </a:solidFill>
              </a:rPr>
              <a:t>FDI remains a key source of finance </a:t>
            </a:r>
            <a:br>
              <a:rPr lang="en-US" altLang="fr-FR" sz="2400" b="1" dirty="0">
                <a:solidFill>
                  <a:schemeClr val="tx1"/>
                </a:solidFill>
              </a:rPr>
            </a:br>
            <a:r>
              <a:rPr lang="en-US" altLang="fr-FR" sz="2400" b="1" dirty="0">
                <a:solidFill>
                  <a:schemeClr val="tx1"/>
                </a:solidFill>
              </a:rPr>
              <a:t>for developing economies</a:t>
            </a:r>
            <a:br>
              <a:rPr lang="en-US" altLang="fr-FR" sz="2400" b="1" dirty="0">
                <a:solidFill>
                  <a:schemeClr val="tx1"/>
                </a:solidFill>
              </a:rPr>
            </a:b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4EF295-7618-4EE5-9992-D0F07FED03F6}"/>
              </a:ext>
            </a:extLst>
          </p:cNvPr>
          <p:cNvSpPr txBox="1">
            <a:spLocks/>
          </p:cNvSpPr>
          <p:nvPr/>
        </p:nvSpPr>
        <p:spPr>
          <a:xfrm>
            <a:off x="179388" y="692150"/>
            <a:ext cx="8785225" cy="45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A8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fr-FR" sz="1800" b="0" dirty="0">
                <a:solidFill>
                  <a:schemeClr val="tx1"/>
                </a:solidFill>
              </a:rPr>
              <a:t>External sources of finance for developing economies, 2007–2016 </a:t>
            </a:r>
            <a:r>
              <a:rPr lang="en-US" sz="1400" b="0" dirty="0">
                <a:solidFill>
                  <a:schemeClr val="tx1"/>
                </a:solidFill>
                <a:latin typeface="HelveticaNeueLTStd-LtCn"/>
              </a:rPr>
              <a:t>(Billions of dollars)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35DDCF-7089-4723-AF55-4EFC4A308A17}"/>
              </a:ext>
            </a:extLst>
          </p:cNvPr>
          <p:cNvSpPr txBox="1">
            <a:spLocks/>
          </p:cNvSpPr>
          <p:nvPr/>
        </p:nvSpPr>
        <p:spPr>
          <a:xfrm>
            <a:off x="3590925" y="7124700"/>
            <a:ext cx="3619500" cy="304800"/>
          </a:xfrm>
          <a:prstGeom prst="rect">
            <a:avLst/>
          </a:prstGeom>
        </p:spPr>
        <p:txBody>
          <a:bodyPr lIns="77914" tIns="38957" rIns="77914" bIns="38957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CH" sz="1023" dirty="0">
                <a:solidFill>
                  <a:schemeClr val="bg1"/>
                </a:solidFill>
                <a:latin typeface="HelveticaNeueLT Std Ext" pitchFamily="34" charset="0"/>
              </a:rPr>
              <a:t>Global and </a:t>
            </a:r>
            <a:r>
              <a:rPr lang="fr-CH" sz="1023" dirty="0" err="1">
                <a:solidFill>
                  <a:schemeClr val="bg1"/>
                </a:solidFill>
                <a:latin typeface="HelveticaNeueLT Std Ext" pitchFamily="34" charset="0"/>
              </a:rPr>
              <a:t>Regional</a:t>
            </a:r>
            <a:r>
              <a:rPr lang="fr-CH" sz="1023" dirty="0">
                <a:solidFill>
                  <a:schemeClr val="bg1"/>
                </a:solidFill>
                <a:latin typeface="HelveticaNeueLT Std Ext" pitchFamily="34" charset="0"/>
              </a:rPr>
              <a:t> Investment Trends</a:t>
            </a:r>
            <a:endParaRPr lang="en-US" sz="1023" dirty="0">
              <a:solidFill>
                <a:schemeClr val="bg1"/>
              </a:solidFill>
              <a:latin typeface="HelveticaNeueLT Std Ext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FF368A-4D61-4B70-9D99-AFB0071EC196}"/>
              </a:ext>
            </a:extLst>
          </p:cNvPr>
          <p:cNvSpPr txBox="1">
            <a:spLocks/>
          </p:cNvSpPr>
          <p:nvPr/>
        </p:nvSpPr>
        <p:spPr>
          <a:xfrm>
            <a:off x="6492875" y="6453188"/>
            <a:ext cx="1235075" cy="2460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67" dirty="0"/>
              <a:t>Source:  ©UNCTAD WIR 2017.</a:t>
            </a:r>
          </a:p>
        </p:txBody>
      </p:sp>
      <p:pic>
        <p:nvPicPr>
          <p:cNvPr id="38918" name="Picture 1">
            <a:extLst>
              <a:ext uri="{FF2B5EF4-FFF2-40B4-BE49-F238E27FC236}">
                <a16:creationId xmlns:a16="http://schemas.microsoft.com/office/drawing/2014/main" id="{F5F6185B-632A-4EC6-B17D-E6239DEB3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00213"/>
            <a:ext cx="86598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0261C57-74B9-4608-94CF-1CDA1554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exports are resilient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246F5-15C9-4A09-997B-29878044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Global flows of </a:t>
            </a:r>
            <a:r>
              <a:rPr lang="en-US" sz="1600" b="1" dirty="0">
                <a:latin typeface="+mn-lt"/>
              </a:rPr>
              <a:t>goods and services, foreign direct investment, other financial flows and cross-border data, 1990-2015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Arial" charset="0"/>
              </a:rPr>
              <a:t>In</a:t>
            </a:r>
            <a:r>
              <a:rPr lang="en-US" sz="1600" i="1" dirty="0">
                <a:latin typeface="+mn-lt"/>
              </a:rPr>
              <a:t>dex: 2003=100 and terabytes per second</a:t>
            </a:r>
            <a:r>
              <a:rPr lang="en-US" sz="1600" dirty="0">
                <a:latin typeface="+mn-lt"/>
              </a:rPr>
              <a:t>)</a:t>
            </a:r>
            <a:endParaRPr lang="en-US" sz="1600" b="1" i="1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9C921B-2F1B-4340-B011-5A8DF2F6B80B}"/>
              </a:ext>
            </a:extLst>
          </p:cNvPr>
          <p:cNvGraphicFramePr/>
          <p:nvPr/>
        </p:nvGraphicFramePr>
        <p:xfrm>
          <a:off x="467545" y="1988840"/>
          <a:ext cx="86764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3343E76C-2A46-47D9-B80F-7829D2D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en-US" dirty="0">
                <a:solidFill>
                  <a:schemeClr val="tx1"/>
                </a:solidFill>
              </a:rPr>
              <a:t>Digital </a:t>
            </a:r>
            <a:r>
              <a:rPr lang="fr-CH" altLang="en-US" dirty="0" err="1">
                <a:solidFill>
                  <a:schemeClr val="tx1"/>
                </a:solidFill>
              </a:rPr>
              <a:t>protectionism</a:t>
            </a:r>
            <a:r>
              <a:rPr lang="fr-CH" altLang="en-US" dirty="0">
                <a:solidFill>
                  <a:schemeClr val="tx1"/>
                </a:solidFill>
              </a:rPr>
              <a:t> </a:t>
            </a:r>
            <a:r>
              <a:rPr lang="fr-CH" altLang="en-US" dirty="0" err="1">
                <a:solidFill>
                  <a:schemeClr val="tx1"/>
                </a:solidFill>
              </a:rPr>
              <a:t>is</a:t>
            </a:r>
            <a:r>
              <a:rPr lang="fr-CH" altLang="en-US" dirty="0">
                <a:solidFill>
                  <a:schemeClr val="tx1"/>
                </a:solidFill>
              </a:rPr>
              <a:t> on the </a:t>
            </a:r>
            <a:r>
              <a:rPr lang="fr-CH" altLang="en-US" dirty="0" err="1">
                <a:solidFill>
                  <a:schemeClr val="tx1"/>
                </a:solidFill>
              </a:rPr>
              <a:t>rise</a:t>
            </a:r>
            <a:endParaRPr lang="de-CH" altLang="en-US" dirty="0">
              <a:solidFill>
                <a:schemeClr val="tx1"/>
              </a:solidFill>
            </a:endParaRP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21356316-132A-4885-A9A3-AF7AE4CF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064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BB4A7D6D-EBE7-4BEB-B936-D19681FF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20ACAE-BB83-4C87-B2C6-17B7FE5DA0CD}" type="slidenum">
              <a:rPr lang="de-CH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CH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492FD53-4688-4F1F-ACB8-F2411AA6B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826674A-E1F5-4CAC-91C1-FB4455812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3600" dirty="0"/>
          </a:p>
          <a:p>
            <a:pPr marL="0" indent="0" algn="ctr">
              <a:buFontTx/>
              <a:buNone/>
            </a:pPr>
            <a:r>
              <a:rPr lang="en-GB" altLang="en-US" sz="3600" dirty="0"/>
              <a:t>Trade statistics expressed in gross (</a:t>
            </a:r>
            <a:r>
              <a:rPr lang="en-GB" altLang="en-US" sz="3600" dirty="0" err="1"/>
              <a:t>BoP</a:t>
            </a:r>
            <a:r>
              <a:rPr lang="en-GB" altLang="en-US" sz="3600" dirty="0"/>
              <a:t>) terms understate the true weight of services in world trade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DC22A8C-8D62-4C08-AA97-5A2B7171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10B980-2C46-4708-B2E8-2C486DBB451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53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A4C75AB7-8912-4F13-A6A0-18972699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81988" cy="1268413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Connecting through services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79C53BB-7047-48D5-9094-3FE55466BB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134350" cy="47545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GB" altLang="en-US" sz="4000" dirty="0"/>
              <a:t>Services provide the basic infrastructure to support trade in goods</a:t>
            </a:r>
          </a:p>
          <a:p>
            <a:pPr marL="857250" lvl="1" indent="-457200">
              <a:buFontTx/>
              <a:buChar char="-"/>
            </a:pPr>
            <a:r>
              <a:rPr lang="en-GB" altLang="en-US" sz="3600" dirty="0"/>
              <a:t>maritime, road, air transport; wholesale and retail services; logistics and express delivery…</a:t>
            </a:r>
          </a:p>
          <a:p>
            <a:pPr marL="857250" lvl="1" indent="-457200">
              <a:buFontTx/>
              <a:buChar char="-"/>
            </a:pPr>
            <a:r>
              <a:rPr lang="en-GB" altLang="en-US" sz="3600" dirty="0"/>
              <a:t>The more expensive or inefficient the underlying services, the harder it is to trade goods.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A371060-50BE-437D-9255-B2716E95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22C5F9-3327-499D-B851-3BEFE964B7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60909759-8DD7-48B6-B65A-AD859FD7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3" y="115888"/>
            <a:ext cx="8713787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Connecting through services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47AC-9899-4836-ACE5-E35FF03E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5111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GB" sz="3600" dirty="0"/>
              <a:t>Services enable global value chains and are significant inputs in the production of goods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200" dirty="0"/>
              <a:t>About half of world trade occurs through GVCs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200" dirty="0"/>
              <a:t>Services make operation/coordination of GVCs possible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200" dirty="0"/>
              <a:t>Services value-added account for about a third of manufactured exports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370682FA-089B-40B6-BBD0-8A3983C5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D4DD9B-F7E3-4AB6-B02D-10AD89E34D4D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21AA9688-2954-4F3A-8E32-A2AE38B7A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772400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Connecting through services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92D4F42D-0891-43AB-8078-FB663885C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062912" cy="46831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Times New Roman" panose="02020603050405020304" pitchFamily="18" charset="0"/>
              <a:buAutoNum type="arabicPeriod" startAt="3"/>
            </a:pPr>
            <a:r>
              <a:rPr lang="en-GB" altLang="en-US" sz="4000"/>
              <a:t>Services provide the backbone that enables e-commerce and the on-line supply of services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600"/>
              <a:t>E.g., telecom, computer services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600"/>
              <a:t>Online trade expands opportunities, increases productivity and reduces trade costs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1E627E15-7514-4415-814B-39057BF5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DB998C-FA21-4D1C-9B59-721540D525C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0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74AC0B-9A52-4BE6-A767-6E0F789FD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82392"/>
              </p:ext>
            </p:extLst>
          </p:nvPr>
        </p:nvGraphicFramePr>
        <p:xfrm>
          <a:off x="-27434" y="37898"/>
          <a:ext cx="4743450" cy="607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7FEEAF-8882-4634-91D1-1A3FFDFD15BC}"/>
              </a:ext>
            </a:extLst>
          </p:cNvPr>
          <p:cNvGraphicFramePr>
            <a:graphicFrameLocks noGrp="1"/>
          </p:cNvGraphicFramePr>
          <p:nvPr/>
        </p:nvGraphicFramePr>
        <p:xfrm>
          <a:off x="4211638" y="6524625"/>
          <a:ext cx="467995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Source: </a:t>
                      </a:r>
                      <a:r>
                        <a:rPr lang="en-GB" sz="1200" u="none" strike="noStrike" dirty="0" err="1">
                          <a:effectLst/>
                        </a:rPr>
                        <a:t>OECD.Stat</a:t>
                      </a:r>
                      <a:r>
                        <a:rPr lang="en-GB" sz="1100" u="none" strike="noStrike" dirty="0">
                          <a:effectLst/>
                        </a:rPr>
                        <a:t>, OECD-WTO </a:t>
                      </a:r>
                      <a:r>
                        <a:rPr lang="en-GB" sz="1400" u="none" strike="noStrike" baseline="0" dirty="0">
                          <a:effectLst/>
                        </a:rPr>
                        <a:t>Trade</a:t>
                      </a:r>
                      <a:r>
                        <a:rPr lang="en-GB" sz="1100" u="none" strike="noStrike" dirty="0">
                          <a:effectLst/>
                        </a:rPr>
                        <a:t> in Value Added (</a:t>
                      </a:r>
                      <a:r>
                        <a:rPr lang="en-GB" sz="1100" u="none" strike="noStrike" dirty="0" err="1">
                          <a:effectLst/>
                        </a:rPr>
                        <a:t>TiVA</a:t>
                      </a:r>
                      <a:r>
                        <a:rPr lang="en-GB" sz="1100" u="none" strike="noStrike" dirty="0">
                          <a:effectLst/>
                        </a:rPr>
                        <a:t>), December 2016.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17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B98476-A7BF-4D77-B74D-2EA20853B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483124"/>
              </p:ext>
            </p:extLst>
          </p:nvPr>
        </p:nvGraphicFramePr>
        <p:xfrm>
          <a:off x="4716016" y="1"/>
          <a:ext cx="4543425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002CE51-5913-4097-9900-33D0AACEF331}"/>
              </a:ext>
            </a:extLst>
          </p:cNvPr>
          <p:cNvSpPr/>
          <p:nvPr/>
        </p:nvSpPr>
        <p:spPr>
          <a:xfrm>
            <a:off x="1042988" y="5486400"/>
            <a:ext cx="7489825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2327275" algn="l"/>
              </a:tabLst>
              <a:defRPr/>
            </a:pPr>
            <a:r>
              <a:rPr lang="en-GB" b="1" dirty="0">
                <a:solidFill>
                  <a:prstClr val="black"/>
                </a:solidFill>
              </a:rPr>
              <a:t>Primary	</a:t>
            </a:r>
            <a:r>
              <a:rPr lang="en-GB" sz="2100" b="1" dirty="0">
                <a:solidFill>
                  <a:prstClr val="black"/>
                </a:solidFill>
              </a:rPr>
              <a:t>Manufacturing</a:t>
            </a:r>
            <a:r>
              <a:rPr lang="en-GB" b="1" dirty="0">
                <a:solidFill>
                  <a:prstClr val="black"/>
                </a:solidFill>
              </a:rPr>
              <a:t>		</a:t>
            </a:r>
            <a:r>
              <a:rPr lang="en-GB" sz="2000" b="1" dirty="0">
                <a:solidFill>
                  <a:prstClr val="black"/>
                </a:solidFill>
              </a:rPr>
              <a:t>Services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AA8B4-C3A5-4AF1-A513-8F0084990D93}"/>
              </a:ext>
            </a:extLst>
          </p:cNvPr>
          <p:cNvSpPr/>
          <p:nvPr/>
        </p:nvSpPr>
        <p:spPr>
          <a:xfrm>
            <a:off x="5565775" y="5867402"/>
            <a:ext cx="576263" cy="288924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C70C84-7915-4B60-AB0F-3EDDDF3884A7}"/>
              </a:ext>
            </a:extLst>
          </p:cNvPr>
          <p:cNvSpPr/>
          <p:nvPr/>
        </p:nvSpPr>
        <p:spPr>
          <a:xfrm>
            <a:off x="2339975" y="6108700"/>
            <a:ext cx="576263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BA93C-D29C-4FA0-8F15-79A3EEBC2D60}"/>
              </a:ext>
            </a:extLst>
          </p:cNvPr>
          <p:cNvSpPr/>
          <p:nvPr/>
        </p:nvSpPr>
        <p:spPr>
          <a:xfrm>
            <a:off x="7812881" y="5867401"/>
            <a:ext cx="576262" cy="2889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" name="Chart 9" title="Structure des exportations mondiales en termes bruts, 2011">
            <a:extLst>
              <a:ext uri="{FF2B5EF4-FFF2-40B4-BE49-F238E27FC236}">
                <a16:creationId xmlns:a16="http://schemas.microsoft.com/office/drawing/2014/main" id="{5D7CA3F3-8D1D-418A-9544-5C9451D6F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487652"/>
              </p:ext>
            </p:extLst>
          </p:nvPr>
        </p:nvGraphicFramePr>
        <p:xfrm>
          <a:off x="206499" y="620688"/>
          <a:ext cx="4572000" cy="577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38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1C3689A8-74FA-4A34-9BE9-6C86AE4A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C59BA711-88FB-4CE1-8A24-0A16B96D40CA}" type="slidenum">
              <a:rPr lang="en-GB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DDB005-A371-4A4C-80DB-CE7C3D1E4042}"/>
              </a:ext>
            </a:extLst>
          </p:cNvPr>
          <p:cNvGraphicFramePr>
            <a:graphicFrameLocks/>
          </p:cNvGraphicFramePr>
          <p:nvPr/>
        </p:nvGraphicFramePr>
        <p:xfrm>
          <a:off x="323528" y="1412776"/>
          <a:ext cx="8439150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8" name="Title 2">
            <a:extLst>
              <a:ext uri="{FF2B5EF4-FFF2-40B4-BE49-F238E27FC236}">
                <a16:creationId xmlns:a16="http://schemas.microsoft.com/office/drawing/2014/main" id="{41EB86C0-6027-4FAC-8A33-ACDC295FF84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001000" cy="9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Services VA in exports of manufactured products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2935B00E-30B1-4A8D-8762-FF6065FD7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11888"/>
            <a:ext cx="5329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400">
                <a:latin typeface="Calibri" panose="020F0502020204030204" pitchFamily="34" charset="0"/>
              </a:rPr>
              <a:t>Source: Based on OECD-WTO TiVA database, June 2015</a:t>
            </a:r>
          </a:p>
        </p:txBody>
      </p:sp>
      <p:grpSp>
        <p:nvGrpSpPr>
          <p:cNvPr id="47110" name="Group 9">
            <a:extLst>
              <a:ext uri="{FF2B5EF4-FFF2-40B4-BE49-F238E27FC236}">
                <a16:creationId xmlns:a16="http://schemas.microsoft.com/office/drawing/2014/main" id="{80E301A8-319D-443C-9483-974106FBA320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968500"/>
            <a:ext cx="1584325" cy="585788"/>
            <a:chOff x="7164288" y="1969095"/>
            <a:chExt cx="1368152" cy="5847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093051-F46E-4577-9435-2F9B404A2FCE}"/>
                </a:ext>
              </a:extLst>
            </p:cNvPr>
            <p:cNvSpPr/>
            <p:nvPr/>
          </p:nvSpPr>
          <p:spPr>
            <a:xfrm>
              <a:off x="7164288" y="2060848"/>
              <a:ext cx="216024" cy="1440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776B68-1346-4BD7-AE08-4F4B9CBDCA6F}"/>
                </a:ext>
              </a:extLst>
            </p:cNvPr>
            <p:cNvSpPr/>
            <p:nvPr/>
          </p:nvSpPr>
          <p:spPr>
            <a:xfrm>
              <a:off x="7164288" y="2276872"/>
              <a:ext cx="216024" cy="14401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47118" name="TextBox 2">
              <a:extLst>
                <a:ext uri="{FF2B5EF4-FFF2-40B4-BE49-F238E27FC236}">
                  <a16:creationId xmlns:a16="http://schemas.microsoft.com/office/drawing/2014/main" id="{830CFBC9-3F12-44CB-A55B-ACE0FE676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312" y="1969095"/>
              <a:ext cx="11521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FF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alibri" panose="020F0502020204030204" pitchFamily="34" charset="0"/>
                </a:rPr>
                <a:t>Domestic VA</a:t>
              </a:r>
            </a:p>
          </p:txBody>
        </p:sp>
        <p:sp>
          <p:nvSpPr>
            <p:cNvPr id="47119" name="TextBox 8">
              <a:extLst>
                <a:ext uri="{FF2B5EF4-FFF2-40B4-BE49-F238E27FC236}">
                  <a16:creationId xmlns:a16="http://schemas.microsoft.com/office/drawing/2014/main" id="{198DC2A2-56ED-4C54-AE8F-15EE5C3E9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312" y="2185119"/>
              <a:ext cx="1152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FF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alibri" panose="020F0502020204030204" pitchFamily="34" charset="0"/>
                </a:rPr>
                <a:t>Foreign VA</a:t>
              </a:r>
            </a:p>
          </p:txBody>
        </p:sp>
      </p:grpSp>
      <p:sp>
        <p:nvSpPr>
          <p:cNvPr id="47111" name="TextBox 10">
            <a:extLst>
              <a:ext uri="{FF2B5EF4-FFF2-40B4-BE49-F238E27FC236}">
                <a16:creationId xmlns:a16="http://schemas.microsoft.com/office/drawing/2014/main" id="{FF9EDD59-E760-4304-9F57-B6F36886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11888"/>
            <a:ext cx="2592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Note: Figures refer to 2011.</a:t>
            </a:r>
          </a:p>
        </p:txBody>
      </p:sp>
    </p:spTree>
    <p:extLst>
      <p:ext uri="{BB962C8B-B14F-4D97-AF65-F5344CB8AC3E}">
        <p14:creationId xmlns:p14="http://schemas.microsoft.com/office/powerpoint/2010/main" val="299059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69385B0-A1D0-4700-84B3-D4E4417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z="2800" b="1" dirty="0">
                <a:solidFill>
                  <a:schemeClr val="tx1"/>
                </a:solidFill>
              </a:rPr>
              <a:t>Contextual considerations about services and services trade</a:t>
            </a:r>
            <a:endParaRPr lang="de-CH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1676-B393-4B3A-8CB9-DDE1D18E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CA" sz="2000" b="1" dirty="0"/>
              <a:t>Services have been around for a while</a:t>
            </a:r>
            <a:r>
              <a:rPr lang="en-CA" sz="2000" dirty="0"/>
              <a:t>…but as an object of economic diplomacy, they remain relatively new, less than 3 decades old!</a:t>
            </a:r>
            <a:endParaRPr lang="de-CH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b="1" dirty="0"/>
              <a:t>A subject matter still infused with strong doses of learning by doing</a:t>
            </a:r>
            <a:r>
              <a:rPr lang="en-CA" sz="2000" dirty="0"/>
              <a:t> and plagued by continued (if lessening) data inadequacies</a:t>
            </a:r>
            <a:endParaRPr lang="de-CH" sz="2000" dirty="0"/>
          </a:p>
          <a:p>
            <a:pPr>
              <a:defRPr/>
            </a:pPr>
            <a:endParaRPr lang="en-CA" sz="2000" b="1" dirty="0"/>
          </a:p>
          <a:p>
            <a:pPr>
              <a:defRPr/>
            </a:pPr>
            <a:r>
              <a:rPr lang="en-CA" sz="2000" b="1" dirty="0"/>
              <a:t>Novelty almost always and everywhere breeds precaution</a:t>
            </a:r>
            <a:r>
              <a:rPr lang="en-CA" sz="2000" dirty="0"/>
              <a:t> in human beings, and trade negotiators (and regulators) are no exception to the rule</a:t>
            </a:r>
          </a:p>
          <a:p>
            <a:pPr>
              <a:defRPr/>
            </a:pPr>
            <a:endParaRPr lang="en-CA" sz="2000" b="1" dirty="0"/>
          </a:p>
          <a:p>
            <a:pPr>
              <a:defRPr/>
            </a:pPr>
            <a:r>
              <a:rPr lang="en-CA" sz="2000" b="1" dirty="0"/>
              <a:t>Precaution is supplied in abundance in services given the regulatory nature of impediments to market access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CH" sz="16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00D2084-6C81-4AD2-BBE8-782F1179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658B0C-43E7-4AE6-8090-4338604D814C}" type="slidenum">
              <a:rPr lang="de-CH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de-CH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96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82B6BC0B-112A-4EBE-A01E-D5AAA54B7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F37BB88B-B357-4EAE-80A5-6A00FE28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7801"/>
            <a:ext cx="8859837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itle 2">
            <a:extLst>
              <a:ext uri="{FF2B5EF4-FFF2-40B4-BE49-F238E27FC236}">
                <a16:creationId xmlns:a16="http://schemas.microsoft.com/office/drawing/2014/main" id="{D4F66FEE-5F8A-4DD2-A4BC-D212F281C13B}"/>
              </a:ext>
            </a:extLst>
          </p:cNvPr>
          <p:cNvSpPr txBox="1">
            <a:spLocks/>
          </p:cNvSpPr>
          <p:nvPr/>
        </p:nvSpPr>
        <p:spPr bwMode="auto">
          <a:xfrm>
            <a:off x="350838" y="188913"/>
            <a:ext cx="86868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</a:rPr>
              <a:t>Services value added in world gross exports, by manufacturing industry, 2015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C8CC8CF-87AC-4FED-ACC8-D7513604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46788"/>
            <a:ext cx="583247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050" dirty="0">
                <a:latin typeface="Calibri" pitchFamily="34" charset="0"/>
              </a:rPr>
              <a:t>Source: Heuser/</a:t>
            </a:r>
            <a:r>
              <a:rPr lang="en-GB" altLang="en-US" sz="1050" dirty="0" err="1">
                <a:latin typeface="Calibri" pitchFamily="34" charset="0"/>
              </a:rPr>
              <a:t>Mattoo</a:t>
            </a:r>
            <a:r>
              <a:rPr lang="en-GB" altLang="en-US" sz="1050" dirty="0">
                <a:latin typeface="Calibri" pitchFamily="34" charset="0"/>
              </a:rPr>
              <a:t> 2017, sourced from </a:t>
            </a:r>
            <a:r>
              <a:rPr lang="en-GB" altLang="en-US" sz="1050" dirty="0" err="1">
                <a:latin typeface="Calibri" pitchFamily="34" charset="0"/>
              </a:rPr>
              <a:t>Miroudot</a:t>
            </a:r>
            <a:r>
              <a:rPr lang="en-GB" altLang="en-US" sz="1050" dirty="0">
                <a:latin typeface="Calibri" pitchFamily="34" charset="0"/>
              </a:rPr>
              <a:t> 2016 based on OECD-WTO </a:t>
            </a:r>
            <a:r>
              <a:rPr lang="en-GB" altLang="en-US" sz="1050" dirty="0" err="1">
                <a:latin typeface="Calibri" pitchFamily="34" charset="0"/>
              </a:rPr>
              <a:t>TiVA</a:t>
            </a:r>
            <a:r>
              <a:rPr lang="en-GB" altLang="en-US" sz="1050" dirty="0">
                <a:latin typeface="Calibri" pitchFamily="34" charset="0"/>
              </a:rPr>
              <a:t> database.</a:t>
            </a:r>
            <a:endParaRPr lang="fr-CH" altLang="en-US" sz="105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8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5E7F678F-4F20-421B-80C2-AB72DD87E1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4763" y="33338"/>
            <a:ext cx="9145588" cy="1116012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GB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Supply of Services by Mode of Supply</a:t>
            </a:r>
            <a:br>
              <a:rPr lang="en-GB" sz="24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en-GB" sz="24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EA3EA97B-4464-4FBB-991D-DA5A66AB8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46611"/>
              </p:ext>
            </p:extLst>
          </p:nvPr>
        </p:nvGraphicFramePr>
        <p:xfrm>
          <a:off x="3174" y="471488"/>
          <a:ext cx="9217026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4" imgW="4564685" imgH="3085527" progId="Word.Document.8">
                  <p:embed/>
                </p:oleObj>
              </mc:Choice>
              <mc:Fallback>
                <p:oleObj name="Document" r:id="rId4" imgW="4564685" imgH="3085527" progId="Word.Document.8">
                  <p:embed/>
                  <p:pic>
                    <p:nvPicPr>
                      <p:cNvPr id="51203" name="Object 4">
                        <a:extLst>
                          <a:ext uri="{FF2B5EF4-FFF2-40B4-BE49-F238E27FC236}">
                            <a16:creationId xmlns:a16="http://schemas.microsoft.com/office/drawing/2014/main" id="{EA3EA97B-4464-4FBB-991D-DA5A66AB8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" y="471488"/>
                        <a:ext cx="9217026" cy="573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BBB817-787B-4B19-BB48-94D91D6108E6}"/>
              </a:ext>
            </a:extLst>
          </p:cNvPr>
          <p:cNvSpPr/>
          <p:nvPr/>
        </p:nvSpPr>
        <p:spPr>
          <a:xfrm>
            <a:off x="6154738" y="4887913"/>
            <a:ext cx="266541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1-2%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F872F7-628C-4FE0-9A01-6B0A22CCF85B}"/>
              </a:ext>
            </a:extLst>
          </p:cNvPr>
          <p:cNvSpPr/>
          <p:nvPr/>
        </p:nvSpPr>
        <p:spPr>
          <a:xfrm>
            <a:off x="6154738" y="4024313"/>
            <a:ext cx="2520950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50%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AC2F0-50B8-43C7-A598-906E5FD4BE5B}"/>
              </a:ext>
            </a:extLst>
          </p:cNvPr>
          <p:cNvSpPr/>
          <p:nvPr/>
        </p:nvSpPr>
        <p:spPr>
          <a:xfrm>
            <a:off x="6154738" y="3236913"/>
            <a:ext cx="25209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10-15%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2308F-D891-40D7-A084-78D480264748}"/>
              </a:ext>
            </a:extLst>
          </p:cNvPr>
          <p:cNvSpPr/>
          <p:nvPr/>
        </p:nvSpPr>
        <p:spPr>
          <a:xfrm>
            <a:off x="6154738" y="2373313"/>
            <a:ext cx="25209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35%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08" name="Footer Placeholder 2">
            <a:extLst>
              <a:ext uri="{FF2B5EF4-FFF2-40B4-BE49-F238E27FC236}">
                <a16:creationId xmlns:a16="http://schemas.microsoft.com/office/drawing/2014/main" id="{13C759E4-C90E-4DC2-99EC-7B71F408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1" y="6324601"/>
            <a:ext cx="4191000" cy="547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WTO Secretariat estimates</a:t>
            </a:r>
          </a:p>
        </p:txBody>
      </p:sp>
    </p:spTree>
    <p:extLst>
      <p:ext uri="{BB962C8B-B14F-4D97-AF65-F5344CB8AC3E}">
        <p14:creationId xmlns:p14="http://schemas.microsoft.com/office/powerpoint/2010/main" val="4228024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60AA68ED-8F82-40E0-8160-5BAC73F58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685800"/>
          </a:xfrm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chemeClr val="tx1"/>
                </a:solidFill>
              </a:rPr>
              <a:t>The broader relevance of services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2B95F955-B701-43FA-813E-95227DEB9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424862" cy="41068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3600"/>
              <a:t>Services play a multifaceted and significant role in connecting countries to the international trading system and the global economy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3600"/>
              <a:t>Services matter greatly to economic performance and development 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6F426EFB-457E-40BE-88F0-D4E87001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EBBC8E-CBCF-4C9B-A8A4-9B85B31EDBE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01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19C8423-2D90-4DCF-820B-D7641132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anchor="t"/>
          <a:lstStyle/>
          <a:p>
            <a:pPr algn="ctr"/>
            <a:r>
              <a:rPr lang="de-CH" altLang="es-GT" sz="3600" b="1" dirty="0">
                <a:solidFill>
                  <a:schemeClr val="tx1"/>
                </a:solidFill>
              </a:rPr>
              <a:t>Services Trade and Gender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9D28E3AB-6D41-44E2-8347-58804CD7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es-GT" sz="1200">
                <a:solidFill>
                  <a:srgbClr val="898989"/>
                </a:solidFill>
              </a:rPr>
              <a:t>|  </a:t>
            </a:r>
            <a:fld id="{E596B411-8F84-4F3D-8859-2EEBA18CB837}" type="slidenum">
              <a:rPr lang="de-CH" altLang="es-GT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33</a:t>
            </a:fld>
            <a:r>
              <a:rPr lang="de-CH" altLang="es-GT" sz="120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DCCDB563-4203-4AF5-BC18-C23D461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es-GT" sz="2000"/>
          </a:p>
          <a:p>
            <a:endParaRPr lang="de-DE" altLang="es-GT" sz="2000"/>
          </a:p>
          <a:p>
            <a:endParaRPr lang="de-DE" altLang="es-GT" sz="20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endParaRPr lang="de-DE" altLang="es-GT" sz="1800"/>
          </a:p>
          <a:p>
            <a:pPr lvl="1"/>
            <a:endParaRPr lang="de-DE" altLang="es-GT"/>
          </a:p>
          <a:p>
            <a:pPr lvl="1"/>
            <a:endParaRPr lang="de-DE" altLang="es-GT"/>
          </a:p>
        </p:txBody>
      </p:sp>
      <p:pic>
        <p:nvPicPr>
          <p:cNvPr id="48133" name="Picture 2">
            <a:extLst>
              <a:ext uri="{FF2B5EF4-FFF2-40B4-BE49-F238E27FC236}">
                <a16:creationId xmlns:a16="http://schemas.microsoft.com/office/drawing/2014/main" id="{C88542CA-D84C-4849-BAF5-5EC2EAAF4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446474"/>
            <a:ext cx="7070725" cy="46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FD7F6F9-CC07-4878-A5A1-C4417FAAE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772400" cy="59055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Services (Trade) Policies Matter Greatly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AB6B50A9-1974-4481-A890-7E46B02F2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989887" cy="4179887"/>
          </a:xfrm>
        </p:spPr>
        <p:txBody>
          <a:bodyPr>
            <a:normAutofit fontScale="92500"/>
          </a:bodyPr>
          <a:lstStyle/>
          <a:p>
            <a:r>
              <a:rPr lang="en-GB" altLang="en-US" sz="4400" dirty="0"/>
              <a:t>Barriers to trade in services are high and widespread.  These barriers raise trade costs</a:t>
            </a:r>
          </a:p>
          <a:p>
            <a:r>
              <a:rPr lang="en-GB" altLang="en-US" sz="4400" dirty="0"/>
              <a:t>Trade costs in services can be higher than for goods, especially for Modes 1 and 4.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B15C417-F296-493F-9614-712DFCDE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AE6544-467A-4DCA-BAF2-32BF8E49DB7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90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4">
            <a:extLst>
              <a:ext uri="{FF2B5EF4-FFF2-40B4-BE49-F238E27FC236}">
                <a16:creationId xmlns:a16="http://schemas.microsoft.com/office/drawing/2014/main" id="{70A72870-8F60-4FF7-88A2-2603E7420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2913" y="0"/>
            <a:ext cx="10196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/>
              <a:t>Average 2016 STRI by region</a:t>
            </a:r>
            <a:endParaRPr lang="en-US" altLang="en-US" b="1" dirty="0"/>
          </a:p>
        </p:txBody>
      </p:sp>
      <p:sp>
        <p:nvSpPr>
          <p:cNvPr id="81923" name="Slide Number Placeholder 1">
            <a:extLst>
              <a:ext uri="{FF2B5EF4-FFF2-40B4-BE49-F238E27FC236}">
                <a16:creationId xmlns:a16="http://schemas.microsoft.com/office/drawing/2014/main" id="{D44CAEA1-D9C0-43EE-8FE3-11AFA102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313639-24D5-49C6-B245-B688597D8218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24" name="Footer Placeholder 5">
            <a:extLst>
              <a:ext uri="{FF2B5EF4-FFF2-40B4-BE49-F238E27FC236}">
                <a16:creationId xmlns:a16="http://schemas.microsoft.com/office/drawing/2014/main" id="{31C75249-2ED7-4AD2-922B-A480EAD08268}"/>
              </a:ext>
            </a:extLst>
          </p:cNvPr>
          <p:cNvSpPr>
            <a:spLocks noGrp="1"/>
          </p:cNvSpPr>
          <p:nvPr/>
        </p:nvSpPr>
        <p:spPr bwMode="auto">
          <a:xfrm>
            <a:off x="790575" y="6424613"/>
            <a:ext cx="28082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WB/WTO Services Trade Policy Database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1BA35E54-B9EF-42BA-AA13-D0891DE7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00199"/>
            <a:ext cx="8672512" cy="523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584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4">
            <a:extLst>
              <a:ext uri="{FF2B5EF4-FFF2-40B4-BE49-F238E27FC236}">
                <a16:creationId xmlns:a16="http://schemas.microsoft.com/office/drawing/2014/main" id="{DA9C82CD-F38C-4D28-A3A0-5A48C4A1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438"/>
            <a:ext cx="845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 dirty="0"/>
              <a:t>2016 STRI by region and sector</a:t>
            </a:r>
            <a:endParaRPr lang="en-US" altLang="en-US" sz="3600" b="1" dirty="0"/>
          </a:p>
        </p:txBody>
      </p:sp>
      <p:sp>
        <p:nvSpPr>
          <p:cNvPr id="83971" name="Slide Number Placeholder 2">
            <a:extLst>
              <a:ext uri="{FF2B5EF4-FFF2-40B4-BE49-F238E27FC236}">
                <a16:creationId xmlns:a16="http://schemas.microsoft.com/office/drawing/2014/main" id="{FE58B7B9-25B1-4D69-80A3-25490E43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A506C1-9217-44C7-B675-4B6858BC1AD1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3972" name="Footer Placeholder 5">
            <a:extLst>
              <a:ext uri="{FF2B5EF4-FFF2-40B4-BE49-F238E27FC236}">
                <a16:creationId xmlns:a16="http://schemas.microsoft.com/office/drawing/2014/main" id="{90A32284-AFCF-44D6-86ED-95436A8C6B75}"/>
              </a:ext>
            </a:extLst>
          </p:cNvPr>
          <p:cNvSpPr>
            <a:spLocks noGrp="1"/>
          </p:cNvSpPr>
          <p:nvPr/>
        </p:nvSpPr>
        <p:spPr bwMode="auto">
          <a:xfrm>
            <a:off x="900113" y="6470650"/>
            <a:ext cx="2808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WB/WTO Services Trade Policy Database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50B8B679-7F03-4691-9C39-CD5C3000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9914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474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761467DB-9887-467B-BBB0-336BECDC0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tx1"/>
                </a:solidFill>
              </a:rPr>
              <a:t>Services (Trade) Policies Matter Greatly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B8358439-E3BF-4BDE-8E6C-B86C0E73E2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713788" cy="489743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Services trade openness/restrictiveness affects economic performance and connectivity.  For </a:t>
            </a:r>
            <a:r>
              <a:rPr lang="en-GB" altLang="en-US"/>
              <a:t>example, restrictions limit…</a:t>
            </a:r>
          </a:p>
          <a:p>
            <a:pPr lvl="1"/>
            <a:r>
              <a:rPr lang="en-GB" altLang="en-US"/>
              <a:t>The productivity of manufacturing industries and exports of manufactured products</a:t>
            </a:r>
          </a:p>
          <a:p>
            <a:pPr lvl="1"/>
            <a:r>
              <a:rPr lang="en-GB" altLang="en-US"/>
              <a:t>Inward foreign investment</a:t>
            </a:r>
          </a:p>
          <a:p>
            <a:pPr lvl="1"/>
            <a:r>
              <a:rPr lang="en-GB" altLang="en-US"/>
              <a:t>the development of digital infrastructure </a:t>
            </a:r>
          </a:p>
          <a:p>
            <a:pPr lvl="2"/>
            <a:r>
              <a:rPr lang="en-GB" altLang="en-US"/>
              <a:t>competitive markets had mobile broadband penetration rates 26.5% higher</a:t>
            </a:r>
          </a:p>
          <a:p>
            <a:pPr lvl="1"/>
            <a:r>
              <a:rPr lang="en-GB" altLang="en-US"/>
              <a:t>Physical connectivity 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1B76F070-9AA2-4C7E-B0FC-EE6E79B1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5B6803-79F8-410C-8CF3-FDA7944402DD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50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D96B446-114A-49C0-B1A8-06E0B40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Sectoral coverage of GATS commitments, July 2016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BAE8EF-A333-4134-8A46-107AB8CCF2D3}"/>
              </a:ext>
            </a:extLst>
          </p:cNvPr>
          <p:cNvGraphicFramePr>
            <a:graphicFrameLocks/>
          </p:cNvGraphicFramePr>
          <p:nvPr/>
        </p:nvGraphicFramePr>
        <p:xfrm>
          <a:off x="467544" y="1268760"/>
          <a:ext cx="8352928" cy="525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674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044CE-BE2A-492A-A41B-606C58136F8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F6DC679-CCD0-4E3D-A443-B7555962C176}" type="slidenum">
              <a:rPr lang="fr-FR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39</a:t>
            </a:fld>
            <a:endParaRPr lang="fr-FR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5037057-DD48-462C-A11E-7744928D58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15901"/>
            <a:ext cx="8229600" cy="9271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 eaLnBrk="1" hangingPunct="1"/>
            <a:r>
              <a:rPr lang="en-US" altLang="de-DE" sz="2000" b="1" dirty="0">
                <a:solidFill>
                  <a:schemeClr val="tx1"/>
                </a:solidFill>
              </a:rPr>
              <a:t>Proportion of Acceding</a:t>
            </a:r>
            <a:r>
              <a:rPr lang="en-US" altLang="de-DE" sz="2000" b="1" i="1" dirty="0">
                <a:solidFill>
                  <a:schemeClr val="tx1"/>
                </a:solidFill>
              </a:rPr>
              <a:t> </a:t>
            </a:r>
            <a:r>
              <a:rPr lang="en-US" altLang="de-DE" sz="2000" b="1" dirty="0">
                <a:solidFill>
                  <a:schemeClr val="tx1"/>
                </a:solidFill>
              </a:rPr>
              <a:t>Members with Commitments </a:t>
            </a:r>
            <a:br>
              <a:rPr lang="en-US" altLang="de-DE" sz="2000" b="1" dirty="0">
                <a:solidFill>
                  <a:schemeClr val="tx1"/>
                </a:solidFill>
              </a:rPr>
            </a:br>
            <a:r>
              <a:rPr lang="en-US" altLang="de-DE" sz="2000" b="1" dirty="0">
                <a:solidFill>
                  <a:schemeClr val="tx1"/>
                </a:solidFill>
              </a:rPr>
              <a:t>in Selected Service Sectors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124DAB4E-87B7-435D-9287-7818AE8D130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468313" y="2205038"/>
          <a:ext cx="8229600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Worksheet" r:id="rId4" imgW="9982200" imgH="5181600" progId="Excel.Sheet.8">
                  <p:embed/>
                </p:oleObj>
              </mc:Choice>
              <mc:Fallback>
                <p:oleObj name="Worksheet" r:id="rId4" imgW="9982200" imgH="5181600" progId="Excel.Sheet.8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124DAB4E-87B7-435D-9287-7818AE8D130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05038"/>
                        <a:ext cx="8229600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7282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5E74C90-1AB9-4BFA-843D-941CCA99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en-US" sz="3200" b="1" dirty="0" err="1">
                <a:solidFill>
                  <a:schemeClr val="tx1"/>
                </a:solidFill>
              </a:rPr>
              <a:t>Contextual</a:t>
            </a:r>
            <a:r>
              <a:rPr lang="fr-CH" altLang="en-US" sz="3200" b="1" dirty="0">
                <a:solidFill>
                  <a:schemeClr val="tx1"/>
                </a:solidFill>
              </a:rPr>
              <a:t> </a:t>
            </a:r>
            <a:r>
              <a:rPr lang="fr-CH" altLang="en-US" sz="3200" b="1" dirty="0" err="1">
                <a:solidFill>
                  <a:schemeClr val="tx1"/>
                </a:solidFill>
              </a:rPr>
              <a:t>considerations</a:t>
            </a:r>
            <a:endParaRPr lang="de-CH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3230-5920-4E82-A783-0064ECF6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CA" b="1" dirty="0"/>
              <a:t>Services are largely – and increasingly - indifferent to the border</a:t>
            </a:r>
            <a:r>
              <a:rPr lang="en-CA" dirty="0"/>
              <a:t> – indeed to time and space constraints, significantly more so than for goods thanks to digitization.</a:t>
            </a:r>
          </a:p>
          <a:p>
            <a:pPr marL="0" indent="0">
              <a:buNone/>
              <a:defRPr/>
            </a:pPr>
            <a:endParaRPr lang="en-CA" dirty="0"/>
          </a:p>
          <a:p>
            <a:pPr>
              <a:defRPr/>
            </a:pPr>
            <a:r>
              <a:rPr lang="en-CA" b="1" dirty="0"/>
              <a:t>Services are inclusive</a:t>
            </a:r>
            <a:r>
              <a:rPr lang="en-CA" dirty="0"/>
              <a:t>, supplying 3 in 5 jobs women occupy worldwide, a 40% increase over two decades.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b="1" dirty="0"/>
              <a:t>The minimum efficient scale for regional and global competitiveness</a:t>
            </a:r>
            <a:r>
              <a:rPr lang="en-CA" dirty="0"/>
              <a:t> is markedly smaller for services, favouring trade by MSMEs and their insertion in GVCs.   </a:t>
            </a:r>
          </a:p>
          <a:p>
            <a:pPr>
              <a:defRPr/>
            </a:pPr>
            <a:endParaRPr lang="en-CA" b="1" dirty="0"/>
          </a:p>
          <a:p>
            <a:pPr>
              <a:defRPr/>
            </a:pPr>
            <a:r>
              <a:rPr lang="en-CA" b="1" dirty="0"/>
              <a:t>The border remains a challenging place for Mode 4 and transport</a:t>
            </a:r>
            <a:r>
              <a:rPr lang="en-CA" dirty="0"/>
              <a:t>-related transactions, even within preferential confines.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4BEC0E-36CD-465D-AF26-DB71FB54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20475A-A77E-47A2-8D9A-71723BCC5041}" type="slidenum">
              <a:rPr lang="de-CH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de-CH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3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834EDA9-C08B-4261-99BE-BD2910F9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" y="333375"/>
            <a:ext cx="793273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GATS: Country pattern of commitments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998F756-F08F-4218-B3D0-A76BB8D3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Clr>
                <a:srgbClr val="0000FF"/>
              </a:buClr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4212" name="Object 1">
            <a:extLst>
              <a:ext uri="{FF2B5EF4-FFF2-40B4-BE49-F238E27FC236}">
                <a16:creationId xmlns:a16="http://schemas.microsoft.com/office/drawing/2014/main" id="{586BCB32-D33E-4323-9494-4DEE628F1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288" y="1484313"/>
          <a:ext cx="8205787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4" imgW="8036432" imgH="4891510" progId="Word.Document.8">
                  <p:embed/>
                </p:oleObj>
              </mc:Choice>
              <mc:Fallback>
                <p:oleObj name="Document" r:id="rId4" imgW="8036432" imgH="4891510" progId="Word.Document.8">
                  <p:embed/>
                  <p:pic>
                    <p:nvPicPr>
                      <p:cNvPr id="94212" name="Object 1">
                        <a:extLst>
                          <a:ext uri="{FF2B5EF4-FFF2-40B4-BE49-F238E27FC236}">
                            <a16:creationId xmlns:a16="http://schemas.microsoft.com/office/drawing/2014/main" id="{586BCB32-D33E-4323-9494-4DEE628F1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484313"/>
                        <a:ext cx="8205787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817414"/>
      </p:ext>
    </p:extLst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432A5-D95D-493B-BAB9-EF97337F9A2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3DB581-4C75-4791-B4E1-1DB5F3C7BBBA}" type="slidenum">
              <a:rPr lang="fr-FR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41</a:t>
            </a:fld>
            <a:endParaRPr lang="fr-FR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59F00F7-D606-49B1-B6E7-F6BE7E0546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8229599" cy="5810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GB" altLang="de-DE" sz="2000" b="1" dirty="0">
                <a:solidFill>
                  <a:schemeClr val="tx1"/>
                </a:solidFill>
              </a:rPr>
              <a:t>Nature of GATS Market Access commitments (all Members) </a:t>
            </a:r>
            <a:endParaRPr lang="en-US" altLang="de-DE" sz="2000" b="1" dirty="0">
              <a:solidFill>
                <a:schemeClr val="tx1"/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DD01046-1745-41F5-B518-21DC14ED39C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638" y="1676400"/>
            <a:ext cx="8431761" cy="4495800"/>
          </a:xfrm>
        </p:spPr>
      </p:pic>
    </p:spTree>
    <p:extLst>
      <p:ext uri="{BB962C8B-B14F-4D97-AF65-F5344CB8AC3E}">
        <p14:creationId xmlns:p14="http://schemas.microsoft.com/office/powerpoint/2010/main" val="135120493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185982C-AE45-48D8-89AF-5E235775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98438"/>
            <a:ext cx="8228012" cy="1143000"/>
          </a:xfrm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rgbClr val="0070C0"/>
                </a:solidFill>
              </a:rPr>
              <a:t>GATS commitments </a:t>
            </a:r>
            <a:r>
              <a:rPr lang="en-GB" altLang="en-US" sz="2800" b="1" dirty="0"/>
              <a:t>vs. regulatory </a:t>
            </a:r>
            <a:r>
              <a:rPr lang="en-GB" altLang="en-US" sz="2800" b="1" dirty="0">
                <a:solidFill>
                  <a:srgbClr val="FF0000"/>
                </a:solidFill>
              </a:rPr>
              <a:t>status quo</a:t>
            </a:r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32C617A8-49DA-42E8-8B79-C23B9E08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8066087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Rectangle 2">
            <a:extLst>
              <a:ext uri="{FF2B5EF4-FFF2-40B4-BE49-F238E27FC236}">
                <a16:creationId xmlns:a16="http://schemas.microsoft.com/office/drawing/2014/main" id="{D7101F2A-FE7C-49C4-9264-95A68355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148388"/>
            <a:ext cx="29543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800">
                <a:solidFill>
                  <a:srgbClr val="000000"/>
                </a:solidFill>
              </a:rPr>
              <a:t>Gootiiz and Mattoo (2009)</a:t>
            </a:r>
          </a:p>
        </p:txBody>
      </p:sp>
    </p:spTree>
    <p:extLst>
      <p:ext uri="{BB962C8B-B14F-4D97-AF65-F5344CB8AC3E}">
        <p14:creationId xmlns:p14="http://schemas.microsoft.com/office/powerpoint/2010/main" val="411752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3A51D1-0BD4-4AC6-8918-1C6C2A03F5F1}" type="slidenum">
              <a:rPr lang="fr-FR" altLang="es-G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es-GT" sz="1200">
              <a:solidFill>
                <a:srgbClr val="898989"/>
              </a:solidFill>
            </a:endParaRPr>
          </a:p>
        </p:txBody>
      </p:sp>
      <p:graphicFrame>
        <p:nvGraphicFramePr>
          <p:cNvPr id="67587" name="Group 3"/>
          <p:cNvGraphicFramePr>
            <a:graphicFrameLocks noGrp="1"/>
          </p:cNvGraphicFramePr>
          <p:nvPr>
            <p:extLst/>
          </p:nvPr>
        </p:nvGraphicFramePr>
        <p:xfrm>
          <a:off x="80963" y="360363"/>
          <a:ext cx="8982075" cy="6284912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0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Negotiating issue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3589" marR="93589" marT="46793" marB="4679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Treatment in GATT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3589" marR="93589" marT="46793" marB="4679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Treatment in GATS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3589" marR="93589" marT="46793" marB="4679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3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Modes of supply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Cross-border ; limited coverage of investment matters (TRIMs); no inherent need for factor mobility in goods trade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Inherent need for addressing factor mobility in services trade; reliance on four modes of supply: cross-border supply; consumption abroad; commercial presence; movement of natural persons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Quality of data, measurement,   modelling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Comprehensive, disaggregated  robust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Partial, aggregated, weak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Problematic for emergency safeguard determination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National treatment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General obligation, no exceptions 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 la carte in scheduled sectors and modes, subject to limitations; right to not schedule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Most-favoured nation treatment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General obligation without exception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General exception subject to one time exception upon GATS’ entry into force or accession; with a weak/non-credible sunset clause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5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Quantitative restrictions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Prohibited; per se offense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Allowed, subject to listing in scheduled sectors and modes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Diversity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One size fits all; common rules to all sectors subject to goods disciplines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Co-existence of horizontal and sector-specific disciplines in annexes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2064" marR="92064" marT="46031" marB="460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027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EB74E98B-8B25-4ECC-9373-9D9ABFF3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BD7FA098-6830-49F0-9B5B-8C665E08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5400" b="1" dirty="0"/>
              <a:t>PTAs: State of Play</a:t>
            </a:r>
          </a:p>
        </p:txBody>
      </p:sp>
    </p:spTree>
    <p:extLst>
      <p:ext uri="{BB962C8B-B14F-4D97-AF65-F5344CB8AC3E}">
        <p14:creationId xmlns:p14="http://schemas.microsoft.com/office/powerpoint/2010/main" val="868379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E2D8C3F5-8105-4E9B-A5D0-5B563294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76200"/>
            <a:ext cx="8461821" cy="1444625"/>
          </a:xfrm>
        </p:spPr>
        <p:txBody>
          <a:bodyPr/>
          <a:lstStyle/>
          <a:p>
            <a:pPr algn="ctr"/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>Notifications: </a:t>
            </a:r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>PTAs covering trade</a:t>
            </a:r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> in services</a:t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88067" name="Rectangle 6">
            <a:extLst>
              <a:ext uri="{FF2B5EF4-FFF2-40B4-BE49-F238E27FC236}">
                <a16:creationId xmlns:a16="http://schemas.microsoft.com/office/drawing/2014/main" id="{A48F5FEC-C388-4CB3-B8ED-EC300474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6381750"/>
            <a:ext cx="298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355DC3A-A68B-4DE1-BCEE-2BEE6807D1E7}" type="slidenum">
              <a:rPr lang="en-GB" altLang="en-US" sz="1600">
                <a:solidFill>
                  <a:srgbClr val="17375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Title 1">
            <a:extLst>
              <a:ext uri="{FF2B5EF4-FFF2-40B4-BE49-F238E27FC236}">
                <a16:creationId xmlns:a16="http://schemas.microsoft.com/office/drawing/2014/main" id="{046A3982-8990-494C-9F1D-C97FFD5670B2}"/>
              </a:ext>
            </a:extLst>
          </p:cNvPr>
          <p:cNvSpPr txBox="1">
            <a:spLocks/>
          </p:cNvSpPr>
          <p:nvPr/>
        </p:nvSpPr>
        <p:spPr bwMode="auto">
          <a:xfrm>
            <a:off x="485775" y="5864225"/>
            <a:ext cx="18716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Total: 152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48CA88-A242-4A60-9EF7-18FCEF3396C5}"/>
              </a:ext>
            </a:extLst>
          </p:cNvPr>
          <p:cNvGraphicFramePr>
            <a:graphicFrameLocks/>
          </p:cNvGraphicFramePr>
          <p:nvPr/>
        </p:nvGraphicFramePr>
        <p:xfrm>
          <a:off x="251520" y="1733550"/>
          <a:ext cx="8784976" cy="44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623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>
            <a:extLst>
              <a:ext uri="{FF2B5EF4-FFF2-40B4-BE49-F238E27FC236}">
                <a16:creationId xmlns:a16="http://schemas.microsoft.com/office/drawing/2014/main" id="{0150D0ED-429A-4045-A6B5-E0DB8A00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7313612" cy="1143000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chemeClr val="tx1"/>
                </a:solidFill>
              </a:rPr>
              <a:t>Level of Development of Parties </a:t>
            </a:r>
            <a:br>
              <a:rPr lang="en-GB" altLang="en-US" sz="2400" b="1" dirty="0">
                <a:solidFill>
                  <a:schemeClr val="tx1"/>
                </a:solidFill>
              </a:rPr>
            </a:br>
            <a:r>
              <a:rPr lang="en-GB" altLang="en-US" sz="2400" b="1" dirty="0">
                <a:solidFill>
                  <a:schemeClr val="tx1"/>
                </a:solidFill>
              </a:rPr>
              <a:t>to Services PTAs</a:t>
            </a:r>
          </a:p>
        </p:txBody>
      </p:sp>
      <p:sp>
        <p:nvSpPr>
          <p:cNvPr id="91139" name="Rectangle 6">
            <a:extLst>
              <a:ext uri="{FF2B5EF4-FFF2-40B4-BE49-F238E27FC236}">
                <a16:creationId xmlns:a16="http://schemas.microsoft.com/office/drawing/2014/main" id="{7096E081-3F55-4E45-BE30-ACBEDB03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525" y="6381750"/>
            <a:ext cx="298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302FFC1-A48C-4EEB-81BE-B52D644CAA13}" type="slidenum">
              <a:rPr lang="en-GB" altLang="en-US" sz="1600">
                <a:solidFill>
                  <a:srgbClr val="17375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1140" name="Chart 4">
            <a:extLst>
              <a:ext uri="{FF2B5EF4-FFF2-40B4-BE49-F238E27FC236}">
                <a16:creationId xmlns:a16="http://schemas.microsoft.com/office/drawing/2014/main" id="{15B4B738-6420-4A17-8949-164AFFB114FE}"/>
              </a:ext>
            </a:extLst>
          </p:cNvPr>
          <p:cNvGraphicFramePr>
            <a:graphicFrameLocks/>
          </p:cNvGraphicFramePr>
          <p:nvPr/>
        </p:nvGraphicFramePr>
        <p:xfrm>
          <a:off x="244475" y="1635125"/>
          <a:ext cx="8543925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Chart" r:id="rId3" imgW="8008554" imgH="4153028" progId="Excel.Chart.8">
                  <p:embed/>
                </p:oleObj>
              </mc:Choice>
              <mc:Fallback>
                <p:oleObj name="Chart" r:id="rId3" imgW="8008554" imgH="4153028" progId="Excel.Chart.8">
                  <p:embed/>
                  <p:pic>
                    <p:nvPicPr>
                      <p:cNvPr id="91140" name="Chart 4">
                        <a:extLst>
                          <a:ext uri="{FF2B5EF4-FFF2-40B4-BE49-F238E27FC236}">
                            <a16:creationId xmlns:a16="http://schemas.microsoft.com/office/drawing/2014/main" id="{15B4B738-6420-4A17-8949-164AFFB114F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635125"/>
                        <a:ext cx="8543925" cy="44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Box 1">
            <a:extLst>
              <a:ext uri="{FF2B5EF4-FFF2-40B4-BE49-F238E27FC236}">
                <a16:creationId xmlns:a16="http://schemas.microsoft.com/office/drawing/2014/main" id="{2C122CFD-BB44-48E3-961B-18759F5B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179070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47%</a:t>
            </a:r>
          </a:p>
        </p:txBody>
      </p:sp>
      <p:sp>
        <p:nvSpPr>
          <p:cNvPr id="91142" name="TextBox 2">
            <a:extLst>
              <a:ext uri="{FF2B5EF4-FFF2-40B4-BE49-F238E27FC236}">
                <a16:creationId xmlns:a16="http://schemas.microsoft.com/office/drawing/2014/main" id="{4CB37379-745F-485A-89CF-43C09359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5900738"/>
            <a:ext cx="830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But since 1/1/2016: two-thirds of services RTAs are ‘south-south’.</a:t>
            </a:r>
          </a:p>
        </p:txBody>
      </p:sp>
    </p:spTree>
    <p:extLst>
      <p:ext uri="{BB962C8B-B14F-4D97-AF65-F5344CB8AC3E}">
        <p14:creationId xmlns:p14="http://schemas.microsoft.com/office/powerpoint/2010/main" val="1747766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8669350-7E3D-4DCB-A9BB-3905C558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chemeClr val="tx1"/>
                </a:solidFill>
              </a:rPr>
              <a:t>Motivations for Services PTAs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FB2FDA9-B392-4EE5-90F3-E2F5C0CE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785225" cy="537368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Politics; Negotiating Economy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To reflect new ways of doing business; advancing new rules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Security of access for services exporters; GATS+ commitments/Reciprocity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Different liberalization modalities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Regional integration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Encourage and consolidate reforms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Investment signalling; improving business climate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Part of trade-offs for preferential access in goods or other issues (e.g., development assistance; labour mobility)</a:t>
            </a:r>
          </a:p>
          <a:p>
            <a:pPr eaLnBrk="1" hangingPunct="1">
              <a:spcBef>
                <a:spcPts val="600"/>
              </a:spcBef>
            </a:pPr>
            <a:r>
              <a:rPr lang="en-GB" altLang="en-US" sz="2500" dirty="0"/>
              <a:t>Bandwagon effect</a:t>
            </a:r>
          </a:p>
        </p:txBody>
      </p:sp>
    </p:spTree>
    <p:extLst>
      <p:ext uri="{BB962C8B-B14F-4D97-AF65-F5344CB8AC3E}">
        <p14:creationId xmlns:p14="http://schemas.microsoft.com/office/powerpoint/2010/main" val="3706953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90F3B197-85FA-4A8A-B35E-EF26D181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7DF8-83B1-41AB-90FD-8DB2FE6A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solidFill>
                  <a:prstClr val="black"/>
                </a:solidFill>
                <a:ea typeface="+mj-ea"/>
                <a:cs typeface="+mj-cs"/>
              </a:rPr>
              <a:t>How much GATS +?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solidFill>
                  <a:prstClr val="black"/>
                </a:solidFill>
                <a:ea typeface="+mj-ea"/>
                <a:cs typeface="+mj-cs"/>
              </a:rPr>
              <a:t>Assessing Commitments in </a:t>
            </a:r>
            <a:br>
              <a:rPr lang="en-GB" alt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altLang="en-US" sz="3200" b="1" dirty="0">
                <a:solidFill>
                  <a:prstClr val="black"/>
                </a:solidFill>
                <a:ea typeface="+mj-ea"/>
                <a:cs typeface="+mj-cs"/>
              </a:rPr>
              <a:t>Services PTAs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17462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806A65B6-6935-47C8-BB2A-24ECA8B3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>
                <a:solidFill>
                  <a:schemeClr val="tx1"/>
                </a:solidFill>
              </a:rPr>
              <a:t>Key Trends: Sectoral Coverage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700D50A5-5277-4CD7-AA1B-81E4A291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/>
              <a:t> </a:t>
            </a:r>
          </a:p>
        </p:txBody>
      </p:sp>
      <p:pic>
        <p:nvPicPr>
          <p:cNvPr id="124932" name="Picture 2">
            <a:extLst>
              <a:ext uri="{FF2B5EF4-FFF2-40B4-BE49-F238E27FC236}">
                <a16:creationId xmlns:a16="http://schemas.microsoft.com/office/drawing/2014/main" id="{DED28DE8-7520-4A26-B7C5-AB97550F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28775"/>
            <a:ext cx="970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TextBox 5">
            <a:extLst>
              <a:ext uri="{FF2B5EF4-FFF2-40B4-BE49-F238E27FC236}">
                <a16:creationId xmlns:a16="http://schemas.microsoft.com/office/drawing/2014/main" id="{01374DA2-448C-47EA-97B1-A6398F39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38913"/>
            <a:ext cx="48323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Verdana" panose="020B0604030504040204" pitchFamily="34" charset="0"/>
              </a:rPr>
              <a:t>Source: Roy (2011), updated from Roy, Marchetti and Lim (2007)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A02E3F46-76E7-4630-B41F-E2B015C1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6375400"/>
            <a:ext cx="298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57D33D4-F4AF-4A81-8588-26737002E4AF}" type="slidenum">
              <a:rPr lang="en-GB" altLang="en-US" sz="1600">
                <a:solidFill>
                  <a:srgbClr val="17375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FE45759-BF39-4A3E-8AC4-B828197C3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260350"/>
            <a:ext cx="8569325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333399"/>
                </a:solidFill>
              </a:rPr>
              <a:t>	</a:t>
            </a:r>
            <a:r>
              <a:rPr lang="en-GB" altLang="en-US" b="1" dirty="0">
                <a:solidFill>
                  <a:schemeClr val="tx1"/>
                </a:solidFill>
              </a:rPr>
              <a:t>Economic importance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C6BA-E608-4742-9A97-2B744CD9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1200"/>
            <a:ext cx="8208963" cy="45434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GB" sz="4000" dirty="0"/>
              <a:t>Services are central and growing in importance in relation to: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4000" dirty="0"/>
              <a:t>Domestic economies and global production &amp; employment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4000" dirty="0"/>
              <a:t>International trade and investment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2961678-B00D-4255-AED6-22CE792E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296AA-B615-40F6-ACC2-2A45049F1AE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26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DE08894B-F0A0-4126-A43D-CE7709A1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>
                <a:solidFill>
                  <a:schemeClr val="tx1"/>
                </a:solidFill>
              </a:rPr>
              <a:t>Index: Overall Trends</a:t>
            </a: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DE64B814-95EF-4A80-8399-777DC5B0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2100" name="Picture 1">
            <a:extLst>
              <a:ext uri="{FF2B5EF4-FFF2-40B4-BE49-F238E27FC236}">
                <a16:creationId xmlns:a16="http://schemas.microsoft.com/office/drawing/2014/main" id="{E4B7DF47-586D-4E7D-B02F-BD7B069AD7C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852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4">
            <a:extLst>
              <a:ext uri="{FF2B5EF4-FFF2-40B4-BE49-F238E27FC236}">
                <a16:creationId xmlns:a16="http://schemas.microsoft.com/office/drawing/2014/main" id="{C899F0BB-9E21-4815-9499-65979952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557963"/>
            <a:ext cx="8137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solidFill>
                  <a:srgbClr val="000000"/>
                </a:solidFill>
                <a:latin typeface="Verdana" panose="020B0604030504040204" pitchFamily="34" charset="0"/>
              </a:rPr>
              <a:t>Source: Roy (2011), u</a:t>
            </a:r>
            <a:r>
              <a:rPr lang="en-GB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pdated from Marchetti and Roy (2008) on the basis of expanded dataset.</a:t>
            </a:r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93A3C9AC-81EB-4075-8B3D-CAE17BBA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6375400"/>
            <a:ext cx="298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A8F8435-9924-4942-9152-494EE5BAB00A}" type="slidenum">
              <a:rPr lang="en-GB" altLang="en-US" sz="1600">
                <a:solidFill>
                  <a:srgbClr val="17375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75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600200"/>
          </a:xfrm>
        </p:spPr>
        <p:txBody>
          <a:bodyPr>
            <a:normAutofit/>
          </a:bodyPr>
          <a:lstStyle/>
          <a:p>
            <a:endParaRPr lang="en-US" sz="2000" i="0" dirty="0"/>
          </a:p>
          <a:p>
            <a:r>
              <a:rPr lang="en-US" sz="2000" b="1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psauve@worldbank.org</a:t>
            </a:r>
            <a:endParaRPr lang="en-US" sz="2000" b="1" i="0" dirty="0"/>
          </a:p>
          <a:p>
            <a:endParaRPr lang="en-US" sz="1600" i="0" dirty="0"/>
          </a:p>
          <a:p>
            <a:endParaRPr lang="en-US" sz="2000" i="0" dirty="0"/>
          </a:p>
          <a:p>
            <a:endParaRPr lang="en-US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629400"/>
            <a:ext cx="2362200" cy="228600"/>
          </a:xfrm>
        </p:spPr>
        <p:txBody>
          <a:bodyPr/>
          <a:lstStyle/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7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>
            <a:extLst>
              <a:ext uri="{FF2B5EF4-FFF2-40B4-BE49-F238E27FC236}">
                <a16:creationId xmlns:a16="http://schemas.microsoft.com/office/drawing/2014/main" id="{6A4EE6E0-1978-4EA1-93F0-50DE9432104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E82D94-FD78-4D73-9F61-058E3C74DE39}" type="slidenum">
              <a:rPr lang="fr-FR" altLang="es-G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es-GT" sz="1200">
              <a:solidFill>
                <a:srgbClr val="898989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4F28254-D91B-49E0-837A-B7FC6CB821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41313"/>
            <a:ext cx="8642350" cy="4968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 eaLnBrk="1" hangingPunct="1"/>
            <a:r>
              <a:rPr lang="en-GB" altLang="de-DE" sz="4000" b="1" dirty="0"/>
              <a:t> </a:t>
            </a:r>
            <a:r>
              <a:rPr lang="en-GB" altLang="de-DE" sz="4000" dirty="0"/>
              <a:t> </a:t>
            </a:r>
            <a:r>
              <a:rPr lang="en-GB" altLang="de-DE" sz="2800" b="1" dirty="0">
                <a:solidFill>
                  <a:schemeClr val="tx1"/>
                </a:solidFill>
              </a:rPr>
              <a:t>Key Determinants of Service Sector Growth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98833BA-9484-4645-A1B9-3B0B4AC1D7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44675"/>
            <a:ext cx="6408738" cy="38163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>
            <a:normAutofit/>
          </a:bodyPr>
          <a:lstStyle/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Technological change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Production fragmentation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The growth of FDI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The supply of human capital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Changes in demand patterns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Ideology</a:t>
            </a:r>
          </a:p>
        </p:txBody>
      </p:sp>
    </p:spTree>
    <p:extLst>
      <p:ext uri="{BB962C8B-B14F-4D97-AF65-F5344CB8AC3E}">
        <p14:creationId xmlns:p14="http://schemas.microsoft.com/office/powerpoint/2010/main" val="26761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>
            <a:extLst>
              <a:ext uri="{FF2B5EF4-FFF2-40B4-BE49-F238E27FC236}">
                <a16:creationId xmlns:a16="http://schemas.microsoft.com/office/drawing/2014/main" id="{34473C49-682E-4896-90A5-8D94BB73A1A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CA1D09-9AFD-4506-A414-1335F34770E6}" type="slidenum">
              <a:rPr lang="fr-FR" altLang="es-G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es-GT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3971EA-F0E4-4F58-BA1D-535A9268C1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41313"/>
            <a:ext cx="8642350" cy="5730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 eaLnBrk="1" hangingPunct="1"/>
            <a:r>
              <a:rPr lang="en-GB" altLang="de-DE" sz="4000" b="1" dirty="0"/>
              <a:t> </a:t>
            </a:r>
            <a:r>
              <a:rPr lang="en-GB" altLang="de-DE" sz="4000" dirty="0"/>
              <a:t> </a:t>
            </a:r>
            <a:r>
              <a:rPr lang="en-GB" altLang="de-DE" sz="3200" b="1" dirty="0">
                <a:solidFill>
                  <a:schemeClr val="tx1"/>
                </a:solidFill>
              </a:rPr>
              <a:t>Defining characteristics of services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6AEB861-5817-40C2-B57B-A6CA5EFF45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44675"/>
            <a:ext cx="7391400" cy="38163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1343025" indent="-1071563">
              <a:tabLst>
                <a:tab pos="1343025" algn="l"/>
              </a:tabLst>
            </a:pPr>
            <a:r>
              <a:rPr lang="en-GB" altLang="de-DE" dirty="0"/>
              <a:t>	</a:t>
            </a:r>
            <a:r>
              <a:rPr lang="en-GB" altLang="de-DE" sz="2800" dirty="0"/>
              <a:t>Intangible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b="1" dirty="0"/>
              <a:t>	</a:t>
            </a:r>
            <a:r>
              <a:rPr lang="en-GB" altLang="de-DE" sz="2800" dirty="0"/>
              <a:t>Non-storable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	Intermediates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	Protected behind borders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b="1" dirty="0"/>
              <a:t>	</a:t>
            </a:r>
            <a:r>
              <a:rPr lang="en-GB" altLang="de-DE" sz="2800" dirty="0"/>
              <a:t>Highly regulated</a:t>
            </a:r>
          </a:p>
          <a:p>
            <a:pPr marL="1343025" indent="-1071563">
              <a:tabLst>
                <a:tab pos="1343025" algn="l"/>
              </a:tabLst>
            </a:pPr>
            <a:r>
              <a:rPr lang="en-GB" altLang="de-DE" sz="2800" dirty="0"/>
              <a:t>	Diverse</a:t>
            </a:r>
          </a:p>
        </p:txBody>
      </p:sp>
    </p:spTree>
    <p:extLst>
      <p:ext uri="{BB962C8B-B14F-4D97-AF65-F5344CB8AC3E}">
        <p14:creationId xmlns:p14="http://schemas.microsoft.com/office/powerpoint/2010/main" val="35236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88AE-03B6-421F-BC1C-098F62CF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000" b="1" dirty="0">
                <a:solidFill>
                  <a:prstClr val="black"/>
                </a:solidFill>
              </a:rPr>
              <a:t>Share of Services in GDP, 2017, selected countries</a:t>
            </a:r>
            <a:br>
              <a:rPr lang="fr-CH" altLang="en-US" sz="48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3DB0C-E751-4CFE-8671-3BE85B2F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07F0D-2567-463B-B023-2C70E00A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027B9-4CB8-48A9-843C-1D1FD693244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EA264EE8-AFDE-4D14-89B4-BFCD3190A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263551"/>
              </p:ext>
            </p:extLst>
          </p:nvPr>
        </p:nvGraphicFramePr>
        <p:xfrm>
          <a:off x="122853" y="1066800"/>
          <a:ext cx="8898294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3" imgW="8602781" imgH="5364637" progId="Excel.Chart.8">
                  <p:embed/>
                </p:oleObj>
              </mc:Choice>
              <mc:Fallback>
                <p:oleObj name="Chart" r:id="rId3" imgW="8602781" imgH="5364637" progId="Excel.Chart.8">
                  <p:embed/>
                  <p:pic>
                    <p:nvPicPr>
                      <p:cNvPr id="20484" name="Chart 5">
                        <a:extLst>
                          <a:ext uri="{FF2B5EF4-FFF2-40B4-BE49-F238E27FC236}">
                            <a16:creationId xmlns:a16="http://schemas.microsoft.com/office/drawing/2014/main" id="{BCC70333-5848-4938-9373-FBA98546AC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53" y="1066800"/>
                        <a:ext cx="8898294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95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hart 15">
            <a:extLst>
              <a:ext uri="{FF2B5EF4-FFF2-40B4-BE49-F238E27FC236}">
                <a16:creationId xmlns:a16="http://schemas.microsoft.com/office/drawing/2014/main" id="{9B5EE9DA-2149-4FA5-A838-8E3193917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715099"/>
              </p:ext>
            </p:extLst>
          </p:nvPr>
        </p:nvGraphicFramePr>
        <p:xfrm>
          <a:off x="273049" y="1528763"/>
          <a:ext cx="8691563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3" imgW="8610733" imgH="5364637" progId="Excel.Chart.8">
                  <p:embed/>
                </p:oleObj>
              </mc:Choice>
              <mc:Fallback>
                <p:oleObj name="Chart" r:id="rId3" imgW="8610733" imgH="5364637" progId="Excel.Chart.8">
                  <p:embed/>
                  <p:pic>
                    <p:nvPicPr>
                      <p:cNvPr id="22530" name="Chart 15">
                        <a:extLst>
                          <a:ext uri="{FF2B5EF4-FFF2-40B4-BE49-F238E27FC236}">
                            <a16:creationId xmlns:a16="http://schemas.microsoft.com/office/drawing/2014/main" id="{9B5EE9DA-2149-4FA5-A838-8E31939173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49" y="1528763"/>
                        <a:ext cx="8691563" cy="535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2">
            <a:extLst>
              <a:ext uri="{FF2B5EF4-FFF2-40B4-BE49-F238E27FC236}">
                <a16:creationId xmlns:a16="http://schemas.microsoft.com/office/drawing/2014/main" id="{17BCB61C-5544-4491-91C4-00250A1A6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96850"/>
            <a:ext cx="8661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solidFill>
                  <a:srgbClr val="000000"/>
                </a:solidFill>
              </a:rPr>
              <a:t>Share of Services in GDP, 2017</a:t>
            </a:r>
            <a:endParaRPr lang="fr-CH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532" name="Rectangle 11">
            <a:extLst>
              <a:ext uri="{FF2B5EF4-FFF2-40B4-BE49-F238E27FC236}">
                <a16:creationId xmlns:a16="http://schemas.microsoft.com/office/drawing/2014/main" id="{581E7EED-A789-4E9B-ABF7-5A145F90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303588"/>
            <a:ext cx="1362075" cy="200025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1200" b="1" u="sng">
                <a:solidFill>
                  <a:srgbClr val="000000"/>
                </a:solidFill>
              </a:rPr>
              <a:t>&gt;70%</a:t>
            </a:r>
          </a:p>
        </p:txBody>
      </p:sp>
      <p:sp>
        <p:nvSpPr>
          <p:cNvPr id="22533" name="Rectangle 11">
            <a:extLst>
              <a:ext uri="{FF2B5EF4-FFF2-40B4-BE49-F238E27FC236}">
                <a16:creationId xmlns:a16="http://schemas.microsoft.com/office/drawing/2014/main" id="{FDE857A5-4396-43B2-A60E-42EC8748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935288"/>
            <a:ext cx="1008063" cy="268287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1200" b="1" u="sng">
                <a:solidFill>
                  <a:srgbClr val="000000"/>
                </a:solidFill>
              </a:rPr>
              <a:t>&lt;50%</a:t>
            </a:r>
          </a:p>
        </p:txBody>
      </p: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BBC2E383-BB9E-46FB-B6F2-A98472AD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1828800"/>
            <a:ext cx="982662" cy="287338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1200" b="1" u="sng">
                <a:solidFill>
                  <a:srgbClr val="000000"/>
                </a:solidFill>
              </a:rPr>
              <a:t>50%-60%</a:t>
            </a:r>
          </a:p>
        </p:txBody>
      </p:sp>
      <p:sp>
        <p:nvSpPr>
          <p:cNvPr id="22535" name="Rectangle 12">
            <a:extLst>
              <a:ext uri="{FF2B5EF4-FFF2-40B4-BE49-F238E27FC236}">
                <a16:creationId xmlns:a16="http://schemas.microsoft.com/office/drawing/2014/main" id="{98D3484F-544E-42E8-B9CF-C098D3BB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273300"/>
            <a:ext cx="1133475" cy="234950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1200" b="1" u="sng">
                <a:solidFill>
                  <a:srgbClr val="000000"/>
                </a:solidFill>
              </a:rPr>
              <a:t>60%-70%</a:t>
            </a:r>
          </a:p>
        </p:txBody>
      </p:sp>
      <p:sp>
        <p:nvSpPr>
          <p:cNvPr id="22536" name="Footer Placeholder 2">
            <a:extLst>
              <a:ext uri="{FF2B5EF4-FFF2-40B4-BE49-F238E27FC236}">
                <a16:creationId xmlns:a16="http://schemas.microsoft.com/office/drawing/2014/main" id="{C9536D8B-2EFE-4F36-9CA8-CF2234B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263" y="6470650"/>
            <a:ext cx="3995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WDI, World Bank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B15B738-9C76-4147-8037-D3A89D8F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587750"/>
            <a:ext cx="1362075" cy="1008063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Mauritius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Singapore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Costa Rica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Saint Kitts &amp; Nevis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36FA90-7351-4122-A53F-244E9AF69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2508250"/>
            <a:ext cx="1117600" cy="2117725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Argentina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Bosnia &amp; </a:t>
            </a:r>
            <a:r>
              <a:rPr lang="en-GB" altLang="en-US" sz="1200" b="1" dirty="0" err="1">
                <a:solidFill>
                  <a:srgbClr val="000000"/>
                </a:solidFill>
              </a:rPr>
              <a:t>Herz</a:t>
            </a:r>
            <a:r>
              <a:rPr lang="en-GB" altLang="en-US" sz="1200" b="1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Chinese Taipei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Mexico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Chile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Sri Lanka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Serbia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Philippines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C139C26-5F09-477B-B462-6752CB532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116138"/>
            <a:ext cx="1008062" cy="2454275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200" b="1" dirty="0"/>
              <a:t>KSA (52.5)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Cameroon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Kyrgyz Rep.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Malawi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Mongolia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Nigeria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Thailand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Zambia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Belarus</a:t>
            </a:r>
          </a:p>
          <a:p>
            <a:pPr>
              <a:buClrTx/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Uganda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4FD7EFA-2CE9-468C-B4A2-2102DBD4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3141663"/>
            <a:ext cx="1008063" cy="1150937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820738">
              <a:spcBef>
                <a:spcPct val="20000"/>
              </a:spcBef>
              <a:buClr>
                <a:srgbClr val="0000F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lr>
                <a:srgbClr val="0000F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lr>
                <a:srgbClr val="0000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lr>
                <a:srgbClr val="0000F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Lao PDR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Viet Nam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Cambodia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Myanmar</a:t>
            </a:r>
          </a:p>
          <a:p>
            <a:pPr>
              <a:buClrTx/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Togo</a:t>
            </a:r>
          </a:p>
        </p:txBody>
      </p:sp>
    </p:spTree>
    <p:extLst>
      <p:ext uri="{BB962C8B-B14F-4D97-AF65-F5344CB8AC3E}">
        <p14:creationId xmlns:p14="http://schemas.microsoft.com/office/powerpoint/2010/main" val="437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plate with Logo.5">
  <a:themeElements>
    <a:clrScheme name="template_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AD39460-0CF1-4CEA-B005-056A416FEFFF}" vid="{40A506EC-FDC1-468E-949A-02A3CD0005C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2260</Words>
  <Application>Microsoft Office PowerPoint</Application>
  <PresentationFormat>On-screen Show (4:3)</PresentationFormat>
  <Paragraphs>535</Paragraphs>
  <Slides>51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MS PGothic</vt:lpstr>
      <vt:lpstr>Arial</vt:lpstr>
      <vt:lpstr>Calibri</vt:lpstr>
      <vt:lpstr>Calibri Light</vt:lpstr>
      <vt:lpstr>Century Gothic</vt:lpstr>
      <vt:lpstr>HelveticaNeueLT Std Ext</vt:lpstr>
      <vt:lpstr>HelveticaNeueLTStd-BdCn</vt:lpstr>
      <vt:lpstr>HelveticaNeueLTStd-LtCn</vt:lpstr>
      <vt:lpstr>Palatino Linotype</vt:lpstr>
      <vt:lpstr>Times New Roman</vt:lpstr>
      <vt:lpstr>Trebuchet MS</vt:lpstr>
      <vt:lpstr>Verdana</vt:lpstr>
      <vt:lpstr>Wingdings</vt:lpstr>
      <vt:lpstr>Template with Logo.5</vt:lpstr>
      <vt:lpstr>Photo Editor Photo</vt:lpstr>
      <vt:lpstr>Chart</vt:lpstr>
      <vt:lpstr>Document</vt:lpstr>
      <vt:lpstr>Worksheet</vt:lpstr>
      <vt:lpstr>Understanding the economics of services trade </vt:lpstr>
      <vt:lpstr>  What role will services play in addressing major societal challenges? </vt:lpstr>
      <vt:lpstr>Contextual considerations about services and services trade</vt:lpstr>
      <vt:lpstr>Contextual considerations</vt:lpstr>
      <vt:lpstr> Economic importance of services</vt:lpstr>
      <vt:lpstr>  Key Determinants of Service Sector Growth</vt:lpstr>
      <vt:lpstr>  Defining characteristics of services</vt:lpstr>
      <vt:lpstr>Share of Services in GDP, 2017, selected countries </vt:lpstr>
      <vt:lpstr>PowerPoint Presentation</vt:lpstr>
      <vt:lpstr>Servicification: evolution of services as % of GDP</vt:lpstr>
      <vt:lpstr> World trade of goods and commercial services, billion USD 1995-2017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FDI remains a key source of finance  for developing economies </vt:lpstr>
      <vt:lpstr>Services exports are resilient </vt:lpstr>
      <vt:lpstr>Digital protectionism is on the rise</vt:lpstr>
      <vt:lpstr> </vt:lpstr>
      <vt:lpstr>Connecting through services</vt:lpstr>
      <vt:lpstr>Connecting through services</vt:lpstr>
      <vt:lpstr>Connecting through services</vt:lpstr>
      <vt:lpstr>PowerPoint Presentation</vt:lpstr>
      <vt:lpstr>PowerPoint Presentation</vt:lpstr>
      <vt:lpstr>PowerPoint Presentation</vt:lpstr>
      <vt:lpstr>Supply of Services by Mode of Supply </vt:lpstr>
      <vt:lpstr>The broader relevance of services</vt:lpstr>
      <vt:lpstr>Services Trade and Gender</vt:lpstr>
      <vt:lpstr>Services (Trade) Policies Matter Greatly</vt:lpstr>
      <vt:lpstr>PowerPoint Presentation</vt:lpstr>
      <vt:lpstr>PowerPoint Presentation</vt:lpstr>
      <vt:lpstr>Services (Trade) Policies Matter Greatly</vt:lpstr>
      <vt:lpstr>Sectoral coverage of GATS commitments, July 2016</vt:lpstr>
      <vt:lpstr>Proportion of Acceding Members with Commitments  in Selected Service Sectors</vt:lpstr>
      <vt:lpstr>PowerPoint Presentation</vt:lpstr>
      <vt:lpstr>Nature of GATS Market Access commitments (all Members) </vt:lpstr>
      <vt:lpstr>GATS commitments vs. regulatory status quo</vt:lpstr>
      <vt:lpstr>PowerPoint Presentation</vt:lpstr>
      <vt:lpstr> </vt:lpstr>
      <vt:lpstr> Notifications:  PTAs covering trade  in services </vt:lpstr>
      <vt:lpstr>Level of Development of Parties  to Services PTAs</vt:lpstr>
      <vt:lpstr>Motivations for Services PTAs</vt:lpstr>
      <vt:lpstr>  </vt:lpstr>
      <vt:lpstr>Key Trends: Sectoral Coverage</vt:lpstr>
      <vt:lpstr>Index: Overall Trends</vt:lpstr>
      <vt:lpstr>Thank you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Molinuevo</dc:creator>
  <cp:lastModifiedBy>Pierre Sauve</cp:lastModifiedBy>
  <cp:revision>48</cp:revision>
  <cp:lastPrinted>2019-03-13T08:11:24Z</cp:lastPrinted>
  <dcterms:created xsi:type="dcterms:W3CDTF">2018-05-03T19:26:09Z</dcterms:created>
  <dcterms:modified xsi:type="dcterms:W3CDTF">2019-03-13T08:14:17Z</dcterms:modified>
</cp:coreProperties>
</file>